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2.xml" ContentType="application/vnd.openxmlformats-officedocument.presentationml.tags+xml"/>
  <Override PartName="/ppt/notesSlides/notesSlide12.xml" ContentType="application/vnd.openxmlformats-officedocument.presentationml.notesSlide+xml"/>
  <Override PartName="/ppt/charts/chart6.xml" ContentType="application/vnd.openxmlformats-officedocument.drawingml.chart+xml"/>
  <Override PartName="/ppt/notesSlides/notesSlide13.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notesSlides/notesSlide16.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notesSlides/notesSlide17.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8.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9.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0.xml" ContentType="application/vnd.openxmlformats-officedocument.presentationml.notesSlid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1.xml" ContentType="application/vnd.openxmlformats-officedocument.presentationml.notesSlid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2.xml" ContentType="application/vnd.openxmlformats-officedocument.presentationml.notesSlid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3.xml" ContentType="application/vnd.openxmlformats-officedocument.presentationml.notesSlid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4.xml" ContentType="application/vnd.openxmlformats-officedocument.presentationml.notesSlid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5.xml" ContentType="application/vnd.openxmlformats-officedocument.presentationml.notesSlid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26.xml" ContentType="application/vnd.openxmlformats-officedocument.presentationml.notesSlid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27.xml" ContentType="application/vnd.openxmlformats-officedocument.presentationml.notesSlid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xml" ContentType="application/vnd.openxmlformats-officedocument.themeOverride+xml"/>
  <Override PartName="/ppt/notesSlides/notesSlide28.xml" ContentType="application/vnd.openxmlformats-officedocument.presentationml.notesSlid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tags/tag3.xml" ContentType="application/vnd.openxmlformats-officedocument.presentationml.tags+xml"/>
  <Override PartName="/ppt/notesSlides/notesSlide29.xml" ContentType="application/vnd.openxmlformats-officedocument.presentationml.notesSlide+xml"/>
  <Override PartName="/ppt/charts/chart33.xml" ContentType="application/vnd.openxmlformats-officedocument.drawingml.chart+xml"/>
  <Override PartName="/ppt/notesSlides/notesSlide30.xml" ContentType="application/vnd.openxmlformats-officedocument.presentationml.notesSlide+xml"/>
  <Override PartName="/ppt/charts/chart34.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5.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1.xml" ContentType="application/vnd.openxmlformats-officedocument.presentationml.notesSlide+xml"/>
  <Override PartName="/ppt/charts/chart36.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7.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2.xml" ContentType="application/vnd.openxmlformats-officedocument.presentationml.notesSlide+xml"/>
  <Override PartName="/ppt/charts/chart38.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9.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33.xml" ContentType="application/vnd.openxmlformats-officedocument.presentationml.notesSlide+xml"/>
  <Override PartName="/ppt/charts/chart40.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1.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34.xml" ContentType="application/vnd.openxmlformats-officedocument.presentationml.notesSlide+xml"/>
  <Override PartName="/ppt/charts/chart42.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35.xml" ContentType="application/vnd.openxmlformats-officedocument.presentationml.notesSlide+xml"/>
  <Override PartName="/ppt/charts/chart43.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3.xml" ContentType="application/vnd.openxmlformats-officedocument.themeOverride+xml"/>
  <Override PartName="/ppt/notesSlides/notesSlide36.xml" ContentType="application/vnd.openxmlformats-officedocument.presentationml.notesSlide+xml"/>
  <Override PartName="/ppt/charts/chart44.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37.xml" ContentType="application/vnd.openxmlformats-officedocument.presentationml.notesSlide+xml"/>
  <Override PartName="/ppt/charts/chart45.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6.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38.xml" ContentType="application/vnd.openxmlformats-officedocument.presentationml.notesSlide+xml"/>
  <Override PartName="/ppt/charts/chart47.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8.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39.xml" ContentType="application/vnd.openxmlformats-officedocument.presentationml.notesSlide+xml"/>
  <Override PartName="/ppt/charts/chart49.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0.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40.xml" ContentType="application/vnd.openxmlformats-officedocument.presentationml.notesSlide+xml"/>
  <Override PartName="/ppt/charts/chart51.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2.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41.xml" ContentType="application/vnd.openxmlformats-officedocument.presentationml.notesSlide+xml"/>
  <Override PartName="/ppt/charts/chart53.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42.xml" ContentType="application/vnd.openxmlformats-officedocument.presentationml.notesSlide+xml"/>
  <Override PartName="/ppt/charts/chart54.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5.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43.xml" ContentType="application/vnd.openxmlformats-officedocument.presentationml.notesSlide+xml"/>
  <Override PartName="/ppt/charts/chart56.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7.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44.xml" ContentType="application/vnd.openxmlformats-officedocument.presentationml.notesSlide+xml"/>
  <Override PartName="/ppt/charts/chart58.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50.xml" ContentType="application/vnd.openxmlformats-officedocument.presentationml.notesSlid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61.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54.xml" ContentType="application/vnd.openxmlformats-officedocument.presentationml.notesSlide+xml"/>
  <Override PartName="/ppt/charts/chart62.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55.xml" ContentType="application/vnd.openxmlformats-officedocument.presentationml.notesSlide+xml"/>
  <Override PartName="/ppt/charts/chart63.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56.xml" ContentType="application/vnd.openxmlformats-officedocument.presentationml.notesSlide+xml"/>
  <Override PartName="/ppt/charts/chart64.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5.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66.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59.xml" ContentType="application/vnd.openxmlformats-officedocument.presentationml.notesSlide+xml"/>
  <Override PartName="/ppt/charts/chart67.xml" ContentType="application/vnd.openxmlformats-officedocument.drawingml.chart+xml"/>
  <Override PartName="/ppt/charts/style63.xml" ContentType="application/vnd.ms-office.chartstyle+xml"/>
  <Override PartName="/ppt/charts/colors63.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68.xml" ContentType="application/vnd.openxmlformats-officedocument.drawingml.chart+xml"/>
  <Override PartName="/ppt/charts/style64.xml" ContentType="application/vnd.ms-office.chartstyle+xml"/>
  <Override PartName="/ppt/charts/colors64.xml" ContentType="application/vnd.ms-office.chartcolorstyle+xml"/>
  <Override PartName="/ppt/notesSlides/notesSlide63.xml" ContentType="application/vnd.openxmlformats-officedocument.presentationml.notesSlide+xml"/>
  <Override PartName="/ppt/charts/chart69.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70.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71.xml" ContentType="application/vnd.openxmlformats-officedocument.drawingml.chart+xml"/>
  <Override PartName="/ppt/charts/style67.xml" ContentType="application/vnd.ms-office.chartstyle+xml"/>
  <Override PartName="/ppt/charts/colors67.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72.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73.xml" ContentType="application/vnd.openxmlformats-officedocument.drawingml.chart+xml"/>
  <Override PartName="/ppt/charts/style69.xml" ContentType="application/vnd.ms-office.chartstyle+xml"/>
  <Override PartName="/ppt/charts/colors69.xml" ContentType="application/vnd.ms-office.chartcolorstyle+xml"/>
  <Override PartName="/ppt/notesSlides/notesSlide69.xml" ContentType="application/vnd.openxmlformats-officedocument.presentationml.notesSlide+xml"/>
  <Override PartName="/ppt/charts/chart74.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5.xml" ContentType="application/vnd.openxmlformats-officedocument.drawingml.chart+xml"/>
  <Override PartName="/ppt/charts/style71.xml" ContentType="application/vnd.ms-office.chartstyle+xml"/>
  <Override PartName="/ppt/charts/colors71.xml" ContentType="application/vnd.ms-office.chartcolorstyle+xml"/>
  <Override PartName="/ppt/notesSlides/notesSlide70.xml" ContentType="application/vnd.openxmlformats-officedocument.presentationml.notesSlide+xml"/>
  <Override PartName="/ppt/charts/chart76.xml" ContentType="application/vnd.openxmlformats-officedocument.drawingml.chart+xml"/>
  <Override PartName="/ppt/charts/style72.xml" ContentType="application/vnd.ms-office.chartstyle+xml"/>
  <Override PartName="/ppt/charts/colors72.xml" ContentType="application/vnd.ms-office.chartcolorstyle+xml"/>
  <Override PartName="/ppt/notesSlides/notesSlide71.xml" ContentType="application/vnd.openxmlformats-officedocument.presentationml.notesSlide+xml"/>
  <Override PartName="/ppt/charts/chart77.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8.xml" ContentType="application/vnd.openxmlformats-officedocument.drawingml.chart+xml"/>
  <Override PartName="/ppt/charts/style74.xml" ContentType="application/vnd.ms-office.chartstyle+xml"/>
  <Override PartName="/ppt/charts/colors74.xml" ContentType="application/vnd.ms-office.chartcolorstyl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79.xml" ContentType="application/vnd.openxmlformats-officedocument.drawingml.chart+xml"/>
  <Override PartName="/ppt/charts/style75.xml" ContentType="application/vnd.ms-office.chartstyle+xml"/>
  <Override PartName="/ppt/charts/colors7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12645" r:id="rId2"/>
    <p:sldId id="12639" r:id="rId3"/>
    <p:sldId id="12640" r:id="rId4"/>
    <p:sldId id="750" r:id="rId5"/>
    <p:sldId id="742" r:id="rId6"/>
    <p:sldId id="561" r:id="rId7"/>
    <p:sldId id="819" r:id="rId8"/>
    <p:sldId id="839" r:id="rId9"/>
    <p:sldId id="12472" r:id="rId10"/>
    <p:sldId id="994" r:id="rId11"/>
    <p:sldId id="12626" r:id="rId12"/>
    <p:sldId id="998" r:id="rId13"/>
    <p:sldId id="999" r:id="rId14"/>
    <p:sldId id="1003" r:id="rId15"/>
    <p:sldId id="12641" r:id="rId16"/>
    <p:sldId id="1005" r:id="rId17"/>
    <p:sldId id="1004" r:id="rId18"/>
    <p:sldId id="1006" r:id="rId19"/>
    <p:sldId id="12653" r:id="rId20"/>
    <p:sldId id="12644" r:id="rId21"/>
    <p:sldId id="12551" r:id="rId22"/>
    <p:sldId id="12593" r:id="rId23"/>
    <p:sldId id="12605" r:id="rId24"/>
    <p:sldId id="12606" r:id="rId25"/>
    <p:sldId id="12590" r:id="rId26"/>
    <p:sldId id="12591" r:id="rId27"/>
    <p:sldId id="12592" r:id="rId28"/>
    <p:sldId id="12594" r:id="rId29"/>
    <p:sldId id="12629" r:id="rId30"/>
    <p:sldId id="12630" r:id="rId31"/>
    <p:sldId id="12560" r:id="rId32"/>
    <p:sldId id="12655" r:id="rId33"/>
    <p:sldId id="12643" r:id="rId34"/>
    <p:sldId id="12595" r:id="rId35"/>
    <p:sldId id="12599" r:id="rId36"/>
    <p:sldId id="12596" r:id="rId37"/>
    <p:sldId id="12647" r:id="rId38"/>
    <p:sldId id="12631" r:id="rId39"/>
    <p:sldId id="12566" r:id="rId40"/>
    <p:sldId id="12654" r:id="rId41"/>
    <p:sldId id="12597" r:id="rId42"/>
    <p:sldId id="12598" r:id="rId43"/>
    <p:sldId id="12627" r:id="rId44"/>
    <p:sldId id="12649" r:id="rId45"/>
    <p:sldId id="12482" r:id="rId46"/>
    <p:sldId id="1007" r:id="rId47"/>
    <p:sldId id="1008" r:id="rId48"/>
    <p:sldId id="12575" r:id="rId49"/>
    <p:sldId id="12536" r:id="rId50"/>
    <p:sldId id="12610" r:id="rId51"/>
    <p:sldId id="12611" r:id="rId52"/>
    <p:sldId id="12657" r:id="rId53"/>
    <p:sldId id="12635" r:id="rId54"/>
    <p:sldId id="12537" r:id="rId55"/>
    <p:sldId id="12656" r:id="rId56"/>
    <p:sldId id="12619" r:id="rId57"/>
    <p:sldId id="12620" r:id="rId58"/>
    <p:sldId id="12498" r:id="rId59"/>
    <p:sldId id="12612" r:id="rId60"/>
    <p:sldId id="12636" r:id="rId61"/>
    <p:sldId id="12576" r:id="rId62"/>
    <p:sldId id="12577" r:id="rId63"/>
    <p:sldId id="12579" r:id="rId64"/>
    <p:sldId id="12633" r:id="rId65"/>
    <p:sldId id="12634" r:id="rId66"/>
    <p:sldId id="12621" r:id="rId67"/>
    <p:sldId id="12622" r:id="rId68"/>
    <p:sldId id="12580" r:id="rId69"/>
    <p:sldId id="12581" r:id="rId70"/>
    <p:sldId id="12582" r:id="rId71"/>
    <p:sldId id="12623" r:id="rId72"/>
    <p:sldId id="12539" r:id="rId73"/>
    <p:sldId id="12616" r:id="rId74"/>
    <p:sldId id="12637" r:id="rId75"/>
    <p:sldId id="12650" r:id="rId76"/>
    <p:sldId id="12652" r:id="rId77"/>
    <p:sldId id="12585" r:id="rId78"/>
    <p:sldId id="12658" r:id="rId79"/>
    <p:sldId id="12587" r:id="rId80"/>
    <p:sldId id="12625" r:id="rId81"/>
    <p:sldId id="12618" r:id="rId82"/>
  </p:sldIdLst>
  <p:sldSz cx="12192000" cy="6858000"/>
  <p:notesSz cx="6858000" cy="9144000"/>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plin, Laura" initials="NL" lastIdx="25" clrIdx="0">
    <p:extLst>
      <p:ext uri="{19B8F6BF-5375-455C-9EA6-DF929625EA0E}">
        <p15:presenceInfo xmlns:p15="http://schemas.microsoft.com/office/powerpoint/2012/main" userId="S::laura.naplin@kellogg.com::5ce24528-aeb1-4e53-b546-c72208472053" providerId="AD"/>
      </p:ext>
    </p:extLst>
  </p:cmAuthor>
  <p:cmAuthor id="2" name="Nawkhare, Anuradha (ANBAN)" initials="NA(" lastIdx="7" clrIdx="1">
    <p:extLst>
      <p:ext uri="{19B8F6BF-5375-455C-9EA6-DF929625EA0E}">
        <p15:presenceInfo xmlns:p15="http://schemas.microsoft.com/office/powerpoint/2012/main" userId="Nawkhare, Anuradha (ANBAN)" providerId="None"/>
      </p:ext>
    </p:extLst>
  </p:cmAuthor>
  <p:cmAuthor id="3" name="Anuradha Nawkhare" initials="AN" lastIdx="18" clrIdx="2">
    <p:extLst>
      <p:ext uri="{19B8F6BF-5375-455C-9EA6-DF929625EA0E}">
        <p15:presenceInfo xmlns:p15="http://schemas.microsoft.com/office/powerpoint/2012/main" userId="Anuradha Nawkha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E68B04"/>
    <a:srgbClr val="FFD85D"/>
    <a:srgbClr val="FBAD3B"/>
    <a:srgbClr val="FFFFFF"/>
    <a:srgbClr val="FBFBFB"/>
    <a:srgbClr val="FFC000"/>
    <a:srgbClr val="FCB752"/>
    <a:srgbClr val="00B050"/>
    <a:srgbClr val="E845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85714" autoAdjust="0"/>
  </p:normalViewPr>
  <p:slideViewPr>
    <p:cSldViewPr snapToGrid="0">
      <p:cViewPr varScale="1">
        <p:scale>
          <a:sx n="70" d="100"/>
          <a:sy n="70" d="100"/>
        </p:scale>
        <p:origin x="864" y="60"/>
      </p:cViewPr>
      <p:guideLst/>
    </p:cSldViewPr>
  </p:slideViewPr>
  <p:notesTextViewPr>
    <p:cViewPr>
      <p:scale>
        <a:sx n="1" d="1"/>
        <a:sy n="1" d="1"/>
      </p:scale>
      <p:origin x="0" y="0"/>
    </p:cViewPr>
  </p:notesTextViewPr>
  <p:sorterViewPr>
    <p:cViewPr>
      <p:scale>
        <a:sx n="100" d="100"/>
        <a:sy n="100" d="100"/>
      </p:scale>
      <p:origin x="0" y="-2792"/>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8.xml"/><Relationship Id="rId1" Type="http://schemas.microsoft.com/office/2011/relationships/chartStyle" Target="style28.xm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0.xml"/><Relationship Id="rId1" Type="http://schemas.microsoft.com/office/2011/relationships/chartStyle" Target="style30.xml"/></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1.xml"/><Relationship Id="rId1" Type="http://schemas.microsoft.com/office/2011/relationships/chartStyle" Target="style31.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2.xml"/><Relationship Id="rId1" Type="http://schemas.microsoft.com/office/2011/relationships/chartStyle" Target="style32.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3.xml"/><Relationship Id="rId1" Type="http://schemas.microsoft.com/office/2011/relationships/chartStyle" Target="style33.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4.xml"/><Relationship Id="rId1" Type="http://schemas.microsoft.com/office/2011/relationships/chartStyle" Target="style34.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5.xml"/><Relationship Id="rId1" Type="http://schemas.microsoft.com/office/2011/relationships/chartStyle" Target="style35.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6.xml"/><Relationship Id="rId1" Type="http://schemas.microsoft.com/office/2011/relationships/chartStyle" Target="style3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7.xml"/><Relationship Id="rId1" Type="http://schemas.microsoft.com/office/2011/relationships/chartStyle" Target="style37.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8.xml"/><Relationship Id="rId1" Type="http://schemas.microsoft.com/office/2011/relationships/chartStyle" Target="style38.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9.xml"/><Relationship Id="rId1" Type="http://schemas.microsoft.com/office/2011/relationships/chartStyle" Target="style39.xm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1.xml"/><Relationship Id="rId1" Type="http://schemas.microsoft.com/office/2011/relationships/chartStyle" Target="style41.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2.xml"/><Relationship Id="rId1" Type="http://schemas.microsoft.com/office/2011/relationships/chartStyle" Target="style42.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3.xml"/><Relationship Id="rId1" Type="http://schemas.microsoft.com/office/2011/relationships/chartStyle" Target="style43.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4.xml"/><Relationship Id="rId1" Type="http://schemas.microsoft.com/office/2011/relationships/chartStyle" Target="style44.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5.xml"/><Relationship Id="rId1" Type="http://schemas.microsoft.com/office/2011/relationships/chartStyle" Target="style45.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6.xml"/><Relationship Id="rId1" Type="http://schemas.microsoft.com/office/2011/relationships/chartStyle" Target="style46.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7.xml"/><Relationship Id="rId1" Type="http://schemas.microsoft.com/office/2011/relationships/chartStyle" Target="style47.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8.xml"/><Relationship Id="rId1" Type="http://schemas.microsoft.com/office/2011/relationships/chartStyle" Target="style48.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9.xml"/><Relationship Id="rId1" Type="http://schemas.microsoft.com/office/2011/relationships/chartStyle" Target="style49.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0.xml"/><Relationship Id="rId1" Type="http://schemas.microsoft.com/office/2011/relationships/chartStyle" Target="style50.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1.xml"/><Relationship Id="rId1" Type="http://schemas.microsoft.com/office/2011/relationships/chartStyle" Target="style51.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2.xml"/><Relationship Id="rId1" Type="http://schemas.microsoft.com/office/2011/relationships/chartStyle" Target="style52.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3.xml"/><Relationship Id="rId1" Type="http://schemas.microsoft.com/office/2011/relationships/chartStyle" Target="style53.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4.xml"/><Relationship Id="rId1" Type="http://schemas.microsoft.com/office/2011/relationships/chartStyle" Target="style54.xml"/></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7.xml"/><Relationship Id="rId1" Type="http://schemas.microsoft.com/office/2011/relationships/chartStyle" Target="style57.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8.xml"/><Relationship Id="rId1" Type="http://schemas.microsoft.com/office/2011/relationships/chartStyle" Target="style58.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9.xml"/><Relationship Id="rId1" Type="http://schemas.microsoft.com/office/2011/relationships/chartStyle" Target="style59.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0.xml"/><Relationship Id="rId1" Type="http://schemas.microsoft.com/office/2011/relationships/chartStyle" Target="style60.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1.xml"/><Relationship Id="rId1" Type="http://schemas.microsoft.com/office/2011/relationships/chartStyle" Target="style61.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2.xml"/><Relationship Id="rId1" Type="http://schemas.microsoft.com/office/2011/relationships/chartStyle" Target="style62.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3.xml"/><Relationship Id="rId1" Type="http://schemas.microsoft.com/office/2011/relationships/chartStyle" Target="style63.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4.xml"/><Relationship Id="rId1" Type="http://schemas.microsoft.com/office/2011/relationships/chartStyle" Target="style64.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5.xml"/><Relationship Id="rId1" Type="http://schemas.microsoft.com/office/2011/relationships/chartStyle" Target="style6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6.xml"/><Relationship Id="rId1" Type="http://schemas.microsoft.com/office/2011/relationships/chartStyle" Target="style66.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7.xml"/><Relationship Id="rId1" Type="http://schemas.microsoft.com/office/2011/relationships/chartStyle" Target="style67.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8.xml"/><Relationship Id="rId1" Type="http://schemas.microsoft.com/office/2011/relationships/chartStyle" Target="style68.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69.xml"/><Relationship Id="rId1" Type="http://schemas.microsoft.com/office/2011/relationships/chartStyle" Target="style69.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0.xml"/><Relationship Id="rId1" Type="http://schemas.microsoft.com/office/2011/relationships/chartStyle" Target="style70.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1.xml"/><Relationship Id="rId1" Type="http://schemas.microsoft.com/office/2011/relationships/chartStyle" Target="style71.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2.xml"/><Relationship Id="rId1" Type="http://schemas.microsoft.com/office/2011/relationships/chartStyle" Target="style72.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3.xml"/><Relationship Id="rId1" Type="http://schemas.microsoft.com/office/2011/relationships/chartStyle" Target="style73.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4.xml"/><Relationship Id="rId1" Type="http://schemas.microsoft.com/office/2011/relationships/chartStyle" Target="style74.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5.xml"/><Relationship Id="rId1" Type="http://schemas.microsoft.com/office/2011/relationships/chartStyle" Target="style7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0.11891855711093334"/>
          <c:w val="0.99881923409947182"/>
          <c:h val="0.79015968601909747"/>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Sheet1!$B$2:$B$16</c:f>
              <c:numCache>
                <c:formatCode>0</c:formatCode>
                <c:ptCount val="15"/>
                <c:pt idx="0">
                  <c:v>12.632497882390799</c:v>
                </c:pt>
                <c:pt idx="1">
                  <c:v>10.632497882390782</c:v>
                </c:pt>
                <c:pt idx="2">
                  <c:v>28.011772595654111</c:v>
                </c:pt>
                <c:pt idx="3">
                  <c:v>35.579130239192033</c:v>
                </c:pt>
                <c:pt idx="4">
                  <c:v>5.6918958282724823</c:v>
                </c:pt>
                <c:pt idx="5">
                  <c:v>15.588795272280883</c:v>
                </c:pt>
                <c:pt idx="6">
                  <c:v>45.866615206857141</c:v>
                </c:pt>
                <c:pt idx="7">
                  <c:v>15.404350058959361</c:v>
                </c:pt>
                <c:pt idx="8">
                  <c:v>20.155391610789675</c:v>
                </c:pt>
                <c:pt idx="9">
                  <c:v>11.584334972609028</c:v>
                </c:pt>
                <c:pt idx="10">
                  <c:v>57.760828742395184</c:v>
                </c:pt>
                <c:pt idx="11">
                  <c:v>8.5128337972310835</c:v>
                </c:pt>
                <c:pt idx="12">
                  <c:v>7.0213014570693169</c:v>
                </c:pt>
                <c:pt idx="13">
                  <c:v>10.635382322975945</c:v>
                </c:pt>
                <c:pt idx="14">
                  <c:v>17.416362810891602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Sheet1!$C$2:$C$16</c:f>
              <c:numCache>
                <c:formatCode>0</c:formatCode>
                <c:ptCount val="15"/>
                <c:pt idx="0">
                  <c:v>17.1346406218453</c:v>
                </c:pt>
                <c:pt idx="1">
                  <c:v>15.134640621845348</c:v>
                </c:pt>
                <c:pt idx="2">
                  <c:v>35.133000201897836</c:v>
                </c:pt>
                <c:pt idx="3">
                  <c:v>46.69354431657581</c:v>
                </c:pt>
                <c:pt idx="4">
                  <c:v>4.1083686654552798</c:v>
                </c:pt>
                <c:pt idx="5">
                  <c:v>17.815213002220876</c:v>
                </c:pt>
                <c:pt idx="6">
                  <c:v>55.389284272158285</c:v>
                </c:pt>
                <c:pt idx="7">
                  <c:v>20.035205935796487</c:v>
                </c:pt>
                <c:pt idx="8">
                  <c:v>27.321572784171209</c:v>
                </c:pt>
                <c:pt idx="9">
                  <c:v>11.680294770845952</c:v>
                </c:pt>
                <c:pt idx="10">
                  <c:v>71.159524530587518</c:v>
                </c:pt>
                <c:pt idx="11">
                  <c:v>9.7550726832222896</c:v>
                </c:pt>
                <c:pt idx="12">
                  <c:v>9.8932465172622646</c:v>
                </c:pt>
                <c:pt idx="13">
                  <c:v>10.998637189582071</c:v>
                </c:pt>
                <c:pt idx="14">
                  <c:v>20.431304260044417</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Sheet1!$D$2:$D$16</c:f>
              <c:numCache>
                <c:formatCode>0</c:formatCode>
                <c:ptCount val="15"/>
                <c:pt idx="0">
                  <c:v>19.595199103602798</c:v>
                </c:pt>
                <c:pt idx="1">
                  <c:v>16.595199103602827</c:v>
                </c:pt>
                <c:pt idx="2">
                  <c:v>32.818120439004765</c:v>
                </c:pt>
                <c:pt idx="3">
                  <c:v>44.589438602539794</c:v>
                </c:pt>
                <c:pt idx="4">
                  <c:v>4.4620898695627194</c:v>
                </c:pt>
                <c:pt idx="5">
                  <c:v>21.765141067632015</c:v>
                </c:pt>
                <c:pt idx="6">
                  <c:v>50.042521404355568</c:v>
                </c:pt>
                <c:pt idx="7">
                  <c:v>22.934407860713673</c:v>
                </c:pt>
                <c:pt idx="8">
                  <c:v>25.83922312245015</c:v>
                </c:pt>
                <c:pt idx="9">
                  <c:v>13.637950353387346</c:v>
                </c:pt>
                <c:pt idx="10">
                  <c:v>65.531373901051552</c:v>
                </c:pt>
                <c:pt idx="11">
                  <c:v>12.248462908693904</c:v>
                </c:pt>
                <c:pt idx="12">
                  <c:v>9.2702407630868251</c:v>
                </c:pt>
                <c:pt idx="13">
                  <c:v>11.986295466298914</c:v>
                </c:pt>
                <c:pt idx="14">
                  <c:v>20.994368786990748</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328"/>
        <c:overlap val="-35"/>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14889059701797497"/>
          <c:y val="5.400948507939405E-2"/>
          <c:w val="0.6985639149321019"/>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A775DECA-32D2-4497-9EE5-A34F324A9BF5}" type="CELLRANGE">
                      <a:rPr lang="en-IN"/>
                      <a:pPr/>
                      <a:t>[CELLRANGE]</a:t>
                    </a:fld>
                    <a:r>
                      <a:rPr lang="en-IN" baseline="0"/>
                      <a:t>, </a:t>
                    </a:r>
                    <a:fld id="{9679CEC4-8DD0-4ADF-8112-7613D55595AC}" type="YVALUE">
                      <a:rPr lang="en-IN" baseline="0"/>
                      <a:pPr/>
                      <a:t>[Y VALUE]</a:t>
                    </a:fld>
                    <a:r>
                      <a:rPr lang="en-IN" baseline="0"/>
                      <a:t>, </a:t>
                    </a:r>
                    <a:fld id="{ADDEA997-00CA-4AA4-B3E6-3179D43140F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6E95BDA7-C43F-40E8-9894-C728D7F64FC1}" type="CELLRANGE">
                      <a:rPr lang="en-US" baseline="0"/>
                      <a:pPr/>
                      <a:t>[CELLRANGE]</a:t>
                    </a:fld>
                    <a:r>
                      <a:rPr lang="en-US" baseline="0"/>
                      <a:t>, </a:t>
                    </a:r>
                    <a:fld id="{B1799F6F-2480-4FF7-88CD-484C23322C75}" type="YVALUE">
                      <a:rPr lang="en-US" baseline="0"/>
                      <a:pPr/>
                      <a:t>[Y VALUE]</a:t>
                    </a:fld>
                    <a:r>
                      <a:rPr lang="en-US" baseline="0"/>
                      <a:t>, </a:t>
                    </a:r>
                    <a:fld id="{D62484EF-D9B8-4E40-834B-8B841BA4316B}"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D1DB20AC-FC64-46D2-9D9A-289641F966E2}" type="CELLRANGE">
                      <a:rPr lang="en-IN"/>
                      <a:pPr/>
                      <a:t>[CELLRANGE]</a:t>
                    </a:fld>
                    <a:r>
                      <a:rPr lang="en-IN" baseline="0"/>
                      <a:t>, </a:t>
                    </a:r>
                    <a:fld id="{E1EA06FE-F2F5-4B3C-8445-691DC7D4647F}" type="YVALUE">
                      <a:rPr lang="en-IN" baseline="0"/>
                      <a:pPr/>
                      <a:t>[Y VALUE]</a:t>
                    </a:fld>
                    <a:r>
                      <a:rPr lang="en-IN" baseline="0"/>
                      <a:t>, </a:t>
                    </a:r>
                    <a:fld id="{D2DB7895-9A5D-42DE-9F3D-749342078D4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76CB4E33-3869-4F0E-86EA-1A9EBADC04CD}" type="CELLRANGE">
                      <a:rPr lang="en-IN"/>
                      <a:pPr/>
                      <a:t>[CELLRANGE]</a:t>
                    </a:fld>
                    <a:r>
                      <a:rPr lang="en-IN" baseline="0"/>
                      <a:t>, </a:t>
                    </a:r>
                    <a:fld id="{3AA95323-AF0E-45C3-9310-121E73FC008A}" type="YVALUE">
                      <a:rPr lang="en-IN" baseline="0"/>
                      <a:pPr/>
                      <a:t>[Y VALUE]</a:t>
                    </a:fld>
                    <a:r>
                      <a:rPr lang="en-IN" baseline="0"/>
                      <a:t>, </a:t>
                    </a:r>
                    <a:fld id="{2A5917BC-A7FE-415B-AFB9-CF589684541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FFAA656F-CB89-4E82-AB97-585C26CEB23D}" type="CELLRANGE">
                      <a:rPr lang="en-IN"/>
                      <a:pPr/>
                      <a:t>[CELLRANGE]</a:t>
                    </a:fld>
                    <a:r>
                      <a:rPr lang="en-IN" baseline="0"/>
                      <a:t>, </a:t>
                    </a:r>
                    <a:fld id="{C69547B8-F822-43CF-B302-BADAB877B1DE}" type="YVALUE">
                      <a:rPr lang="en-IN" baseline="0"/>
                      <a:pPr/>
                      <a:t>[Y VALUE]</a:t>
                    </a:fld>
                    <a:r>
                      <a:rPr lang="en-IN" baseline="0"/>
                      <a:t>, </a:t>
                    </a:r>
                    <a:fld id="{74269621-5719-471A-A8A8-4D2A14DC315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B6EA1ACB-9978-4ED2-9407-BEA68DB072D2}" type="CELLRANGE">
                      <a:rPr lang="en-IN"/>
                      <a:pPr/>
                      <a:t>[CELLRANGE]</a:t>
                    </a:fld>
                    <a:r>
                      <a:rPr lang="en-IN" baseline="0"/>
                      <a:t>, </a:t>
                    </a:r>
                    <a:fld id="{1F18BDFC-AF18-47D6-B08B-7FF825244790}" type="YVALUE">
                      <a:rPr lang="en-IN" baseline="0"/>
                      <a:pPr/>
                      <a:t>[Y VALUE]</a:t>
                    </a:fld>
                    <a:r>
                      <a:rPr lang="en-IN" baseline="0"/>
                      <a:t>, </a:t>
                    </a:r>
                    <a:fld id="{75A99C58-8E97-4492-95BC-092C38955E5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5BB6DDCC-E22C-4D7D-80B7-1051E865CA2A}" type="CELLRANGE">
                      <a:rPr lang="en-IN"/>
                      <a:pPr/>
                      <a:t>[CELLRANGE]</a:t>
                    </a:fld>
                    <a:r>
                      <a:rPr lang="en-IN" baseline="0"/>
                      <a:t>, </a:t>
                    </a:r>
                    <a:fld id="{6E5AFC0D-A508-4E33-A592-30CD29C363DC}" type="YVALUE">
                      <a:rPr lang="en-IN" baseline="0"/>
                      <a:pPr/>
                      <a:t>[Y VALUE]</a:t>
                    </a:fld>
                    <a:r>
                      <a:rPr lang="en-IN" baseline="0"/>
                      <a:t>, </a:t>
                    </a:r>
                    <a:fld id="{5FDCF3FB-7B21-4C55-B344-3A1584C4880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6D55307F-3381-44DB-8556-50C726D303F2}" type="CELLRANGE">
                      <a:rPr lang="en-IN"/>
                      <a:pPr/>
                      <a:t>[CELLRANGE]</a:t>
                    </a:fld>
                    <a:r>
                      <a:rPr lang="en-IN" baseline="0"/>
                      <a:t>, </a:t>
                    </a:r>
                    <a:fld id="{2541CE60-04BD-4660-93FF-49C6FBF2F3B8}" type="YVALUE">
                      <a:rPr lang="en-IN" baseline="0"/>
                      <a:pPr/>
                      <a:t>[Y VALUE]</a:t>
                    </a:fld>
                    <a:r>
                      <a:rPr lang="en-IN" baseline="0"/>
                      <a:t>, </a:t>
                    </a:r>
                    <a:fld id="{9CECA198-043C-49C9-86DA-6B56BC5B2BA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B21BDE43-A17A-42B6-A1C1-E73DCB5DEB06}" type="CELLRANGE">
                      <a:rPr lang="en-IN"/>
                      <a:pPr/>
                      <a:t>[CELLRANGE]</a:t>
                    </a:fld>
                    <a:r>
                      <a:rPr lang="en-IN" baseline="0"/>
                      <a:t>, </a:t>
                    </a:r>
                    <a:fld id="{3C51334C-0250-4EA7-8F76-DB7A82356990}" type="YVALUE">
                      <a:rPr lang="en-IN" baseline="0"/>
                      <a:pPr/>
                      <a:t>[Y VALUE]</a:t>
                    </a:fld>
                    <a:r>
                      <a:rPr lang="en-IN" baseline="0"/>
                      <a:t>, </a:t>
                    </a:r>
                    <a:fld id="{1BBCB2E8-CBE6-4B46-AC02-1816C85D121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7F873279-DFCA-48D8-B4DA-7B5E97B692E6}" type="CELLRANGE">
                      <a:rPr lang="en-IN"/>
                      <a:pPr/>
                      <a:t>[CELLRANGE]</a:t>
                    </a:fld>
                    <a:r>
                      <a:rPr lang="en-IN" baseline="0"/>
                      <a:t>, </a:t>
                    </a:r>
                    <a:fld id="{A81A8C3E-1279-4C62-96B0-3741EE5C9292}" type="YVALUE">
                      <a:rPr lang="en-IN" baseline="0"/>
                      <a:pPr/>
                      <a:t>[Y VALUE]</a:t>
                    </a:fld>
                    <a:r>
                      <a:rPr lang="en-IN" baseline="0"/>
                      <a:t>, </a:t>
                    </a:r>
                    <a:fld id="{EEE99255-E68C-4C49-9A21-8569DF9340A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72CD0052-E137-480B-A5A0-C12A21506F9E}" type="CELLRANGE">
                      <a:rPr lang="en-IN"/>
                      <a:pPr/>
                      <a:t>[CELLRANGE]</a:t>
                    </a:fld>
                    <a:r>
                      <a:rPr lang="en-IN" baseline="0"/>
                      <a:t>, </a:t>
                    </a:r>
                    <a:fld id="{55180962-51AF-4FE7-B2DA-60FE35060E06}" type="YVALUE">
                      <a:rPr lang="en-IN" baseline="0"/>
                      <a:pPr/>
                      <a:t>[Y VALUE]</a:t>
                    </a:fld>
                    <a:r>
                      <a:rPr lang="en-IN" baseline="0"/>
                      <a:t>, </a:t>
                    </a:r>
                    <a:fld id="{964E7E66-59D8-4149-A9B0-61215B08E63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58DD0033-4424-400E-BB01-1EFF7F3469F8}" type="CELLRANGE">
                      <a:rPr lang="en-IN"/>
                      <a:pPr/>
                      <a:t>[CELLRANGE]</a:t>
                    </a:fld>
                    <a:r>
                      <a:rPr lang="en-IN" baseline="0"/>
                      <a:t>, </a:t>
                    </a:r>
                    <a:fld id="{8F363397-C846-40F9-802E-02D2D50E0733}" type="YVALUE">
                      <a:rPr lang="en-IN" baseline="0"/>
                      <a:pPr/>
                      <a:t>[Y VALUE]</a:t>
                    </a:fld>
                    <a:r>
                      <a:rPr lang="en-IN" baseline="0"/>
                      <a:t>, </a:t>
                    </a:r>
                    <a:fld id="{EBEE12F8-095F-4BB3-AFE8-CC4DB1888EF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0791A526-0880-4466-9771-6BC5F75A2E47}" type="CELLRANGE">
                      <a:rPr lang="en-IN"/>
                      <a:pPr/>
                      <a:t>[CELLRANGE]</a:t>
                    </a:fld>
                    <a:r>
                      <a:rPr lang="en-IN" baseline="0"/>
                      <a:t>, </a:t>
                    </a:r>
                    <a:fld id="{F68696FD-DA37-4705-A610-BC0553DADA11}" type="YVALUE">
                      <a:rPr lang="en-IN" baseline="0"/>
                      <a:pPr/>
                      <a:t>[Y VALUE]</a:t>
                    </a:fld>
                    <a:r>
                      <a:rPr lang="en-IN" baseline="0"/>
                      <a:t>, </a:t>
                    </a:r>
                    <a:fld id="{A95AEFA8-E757-4093-B3CA-586453E7EA3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1AE8E80C-23F1-4867-8430-36318909B069}" type="CELLRANGE">
                      <a:rPr lang="en-IN"/>
                      <a:pPr/>
                      <a:t>[CELLRANGE]</a:t>
                    </a:fld>
                    <a:r>
                      <a:rPr lang="en-IN" baseline="0"/>
                      <a:t>, </a:t>
                    </a:r>
                    <a:fld id="{4FBC7B8F-BE85-4D86-A64F-1546E645E043}" type="YVALUE">
                      <a:rPr lang="en-IN" baseline="0"/>
                      <a:pPr/>
                      <a:t>[Y VALUE]</a:t>
                    </a:fld>
                    <a:r>
                      <a:rPr lang="en-IN" baseline="0"/>
                      <a:t>, </a:t>
                    </a:r>
                    <a:fld id="{850D8077-FACE-4311-B007-19685C4705F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C46056F6-8C01-4F25-82CF-4DED257A7993}" type="CELLRANGE">
                      <a:rPr lang="en-IN"/>
                      <a:pPr/>
                      <a:t>[CELLRANGE]</a:t>
                    </a:fld>
                    <a:r>
                      <a:rPr lang="en-IN" baseline="0"/>
                      <a:t>, </a:t>
                    </a:r>
                    <a:fld id="{ACAC0A58-6206-4F2E-A3B8-D4C439F22AAB}" type="YVALUE">
                      <a:rPr lang="en-IN" baseline="0"/>
                      <a:pPr/>
                      <a:t>[Y VALUE]</a:t>
                    </a:fld>
                    <a:r>
                      <a:rPr lang="en-IN" baseline="0"/>
                      <a:t>, </a:t>
                    </a:r>
                    <a:fld id="{234F6969-9DB4-4B24-837E-CBAB6E084B1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25B90642-03CE-403D-BC0F-7FD52F51646A}" type="CELLRANGE">
                      <a:rPr lang="en-IN"/>
                      <a:pPr/>
                      <a:t>[CELLRANGE]</a:t>
                    </a:fld>
                    <a:r>
                      <a:rPr lang="en-IN" baseline="0"/>
                      <a:t>, </a:t>
                    </a:r>
                    <a:fld id="{8C9CD532-76BA-406A-BDBD-C4A0307E0827}" type="YVALUE">
                      <a:rPr lang="en-IN" baseline="0"/>
                      <a:pPr/>
                      <a:t>[Y VALUE]</a:t>
                    </a:fld>
                    <a:r>
                      <a:rPr lang="en-IN" baseline="0"/>
                      <a:t>, </a:t>
                    </a:r>
                    <a:fld id="{39D17F37-A1F0-40C4-A963-C2F696E66C2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525A54F1-6D1D-4D33-BDD6-BDCF3F3F1F91}" type="CELLRANGE">
                      <a:rPr lang="en-IN"/>
                      <a:pPr/>
                      <a:t>[CELLRANGE]</a:t>
                    </a:fld>
                    <a:r>
                      <a:rPr lang="en-IN" baseline="0"/>
                      <a:t>, </a:t>
                    </a:r>
                    <a:fld id="{00AAFC60-BFA9-458F-B4DE-36B5C324A0CD}" type="YVALUE">
                      <a:rPr lang="en-IN" baseline="0"/>
                      <a:pPr/>
                      <a:t>[Y VALUE]</a:t>
                    </a:fld>
                    <a:r>
                      <a:rPr lang="en-IN" baseline="0"/>
                      <a:t>, </a:t>
                    </a:r>
                    <a:fld id="{4D666EE0-893F-472F-95BC-77BF77E7C1D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3B504677-8963-4BA5-9152-8445FD8375EC}" type="CELLRANGE">
                      <a:rPr lang="en-IN"/>
                      <a:pPr/>
                      <a:t>[CELLRANGE]</a:t>
                    </a:fld>
                    <a:r>
                      <a:rPr lang="en-IN" baseline="0"/>
                      <a:t>, </a:t>
                    </a:r>
                    <a:fld id="{95FF6C3F-A2EF-49CC-BC74-807B5E63DC50}" type="YVALUE">
                      <a:rPr lang="en-IN" baseline="0"/>
                      <a:pPr/>
                      <a:t>[Y VALUE]</a:t>
                    </a:fld>
                    <a:r>
                      <a:rPr lang="en-IN" baseline="0"/>
                      <a:t>, </a:t>
                    </a:r>
                    <a:fld id="{D94ED2AE-A8F3-4CBE-B57A-DAC31D897AB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CDCA8343-06FA-4D5D-848C-01132BBDB6A6}" type="CELLRANGE">
                      <a:rPr lang="en-IN"/>
                      <a:pPr/>
                      <a:t>[CELLRANGE]</a:t>
                    </a:fld>
                    <a:r>
                      <a:rPr lang="en-IN" baseline="0"/>
                      <a:t>, </a:t>
                    </a:r>
                    <a:fld id="{13446160-E0F8-4514-8F4A-6C015981A9B5}" type="YVALUE">
                      <a:rPr lang="en-IN" baseline="0"/>
                      <a:pPr/>
                      <a:t>[Y VALUE]</a:t>
                    </a:fld>
                    <a:r>
                      <a:rPr lang="en-IN" baseline="0"/>
                      <a:t>, </a:t>
                    </a:r>
                    <a:fld id="{13199D96-18E7-4CA8-84E9-8D8A40C0DB9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03A50AFC-873E-48EF-988D-BF130FCEB689}" type="CELLRANGE">
                      <a:rPr lang="en-IN"/>
                      <a:pPr/>
                      <a:t>[CELLRANGE]</a:t>
                    </a:fld>
                    <a:r>
                      <a:rPr lang="en-IN" baseline="0"/>
                      <a:t>, </a:t>
                    </a:r>
                    <a:fld id="{8D381CBE-E24D-4BED-BED0-D0E2B22D56C4}" type="YVALUE">
                      <a:rPr lang="en-IN" baseline="0"/>
                      <a:pPr/>
                      <a:t>[Y VALUE]</a:t>
                    </a:fld>
                    <a:r>
                      <a:rPr lang="en-IN" baseline="0"/>
                      <a:t>, </a:t>
                    </a:r>
                    <a:fld id="{B9603AF0-E9E8-4FE3-87C2-8EBA277260D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xVal>
          <c:yVal>
            <c:numRef>
              <c:f>Sheet1!$B$2:$B$21</c:f>
              <c:numCache>
                <c:formatCode>0.0</c:formatCode>
                <c:ptCount val="20"/>
                <c:pt idx="0">
                  <c:v>0.47200742968793519</c:v>
                </c:pt>
                <c:pt idx="1">
                  <c:v>-0.6726641246038334</c:v>
                </c:pt>
                <c:pt idx="2">
                  <c:v>9.0554772158497887E-2</c:v>
                </c:pt>
                <c:pt idx="3">
                  <c:v>-0.2736485291874341</c:v>
                </c:pt>
                <c:pt idx="4">
                  <c:v>-0.49249809312562964</c:v>
                </c:pt>
                <c:pt idx="5">
                  <c:v>0.35035778658501598</c:v>
                </c:pt>
                <c:pt idx="6">
                  <c:v>6.6240324176340681E-3</c:v>
                </c:pt>
                <c:pt idx="7">
                  <c:v>0.40885311511126776</c:v>
                </c:pt>
                <c:pt idx="8">
                  <c:v>-3.984123184857663E-2</c:v>
                </c:pt>
                <c:pt idx="9">
                  <c:v>-1.3057704346700976</c:v>
                </c:pt>
                <c:pt idx="10">
                  <c:v>0.34142810825139658</c:v>
                </c:pt>
                <c:pt idx="11">
                  <c:v>0.55087130432928544</c:v>
                </c:pt>
                <c:pt idx="12">
                  <c:v>0.76295954581999537</c:v>
                </c:pt>
                <c:pt idx="13">
                  <c:v>-0.33431859441732936</c:v>
                </c:pt>
                <c:pt idx="14">
                  <c:v>-0.18460319360932287</c:v>
                </c:pt>
                <c:pt idx="15">
                  <c:v>-0.36621947555591644</c:v>
                </c:pt>
                <c:pt idx="16">
                  <c:v>-0.11265683386284947</c:v>
                </c:pt>
                <c:pt idx="17">
                  <c:v>0.65633088651716087</c:v>
                </c:pt>
                <c:pt idx="18">
                  <c:v>-4.9116616718444805E-2</c:v>
                </c:pt>
                <c:pt idx="19">
                  <c:v>-0.25100994673331323</c:v>
                </c:pt>
              </c:numCache>
            </c:numRef>
          </c:yVal>
          <c:bubbleSize>
            <c:numRef>
              <c:f>Sheet1!$C$2:$C$21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bubbleSize>
          <c:bubble3D val="0"/>
          <c:extLst>
            <c:ext xmlns:c15="http://schemas.microsoft.com/office/drawing/2012/chart" uri="{02D57815-91ED-43cb-92C2-25804820EDAC}">
              <c15:datalabelsRange>
                <c15:f>Sheet1!$F$2:$F$21</c15:f>
                <c15:dlblRangeCache>
                  <c:ptCount val="20"/>
                  <c:pt idx="0">
                    <c:v>To replace a meal</c:v>
                  </c:pt>
                  <c:pt idx="1">
                    <c:v>To treat or reward myself</c:v>
                  </c:pt>
                  <c:pt idx="2">
                    <c:v>To help me relax/unwind</c:v>
                  </c:pt>
                  <c:pt idx="3">
                    <c:v>To satisfy a craving</c:v>
                  </c:pt>
                  <c:pt idx="4">
                    <c:v>To reduce stress/anxiety</c:v>
                  </c:pt>
                  <c:pt idx="5">
                    <c:v>As a way to celebrate a special occasion with friends, family or a loved one</c:v>
                  </c:pt>
                  <c:pt idx="6">
                    <c:v>Have something I feel good about eating with others</c:v>
                  </c:pt>
                  <c:pt idx="7">
                    <c:v>To enhance time with friends, family or a loved one</c:v>
                  </c:pt>
                  <c:pt idx="8">
                    <c:v>To demonstrate to my family/friends that I care for them</c:v>
                  </c:pt>
                  <c:pt idx="9">
                    <c:v>Easy to prepare/make</c:v>
                  </c:pt>
                  <c:pt idx="10">
                    <c:v>Consume it anywhere/on the go</c:v>
                  </c:pt>
                  <c:pt idx="11">
                    <c:v>To stop hunger in between meals</c:v>
                  </c:pt>
                  <c:pt idx="12">
                    <c:v>Have something that can be eaten quickly</c:v>
                  </c:pt>
                  <c:pt idx="13">
                    <c:v>To eat while doing something else</c:v>
                  </c:pt>
                  <c:pt idx="14">
                    <c:v>Have something nutritious</c:v>
                  </c:pt>
                  <c:pt idx="15">
                    <c:v>To help balance my diet</c:v>
                  </c:pt>
                  <c:pt idx="16">
                    <c:v>Give an instant energy boost</c:v>
                  </c:pt>
                  <c:pt idx="17">
                    <c:v>Helps recover from physical exertion</c:v>
                  </c:pt>
                  <c:pt idx="18">
                    <c:v>To relieve boredom</c:v>
                  </c:pt>
                  <c:pt idx="19">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13265773653984E-2"/>
          <c:y val="1.9208014011383057E-2"/>
          <c:w val="0.97148668766021729"/>
          <c:h val="0.95088046789169312"/>
        </c:manualLayout>
      </c:layout>
      <c:scatterChart>
        <c:scatterStyle val="lineMarker"/>
        <c:varyColors val="0"/>
        <c:ser>
          <c:idx val="0"/>
          <c:order val="0"/>
          <c:tx>
            <c:strRef>
              <c:f>Sheet1!$B$2</c:f>
              <c:strCache>
                <c:ptCount val="1"/>
                <c:pt idx="0">
                  <c:v>0.617843624166277</c:v>
                </c:pt>
              </c:strCache>
            </c:strRef>
          </c:tx>
          <c:spPr>
            <a:ln>
              <a:noFill/>
            </a:ln>
          </c:spPr>
          <c:marker>
            <c:symbol val="circle"/>
            <c:size val="10"/>
          </c:marker>
          <c:dPt>
            <c:idx val="0"/>
            <c:marker>
              <c:spPr>
                <a:solidFill>
                  <a:srgbClr val="C00000"/>
                </a:solidFill>
                <a:ln>
                  <a:solidFill>
                    <a:srgbClr val="C00000"/>
                  </a:solidFill>
                </a:ln>
              </c:spPr>
            </c:marker>
            <c:bubble3D val="0"/>
            <c:extLst>
              <c:ext xmlns:c16="http://schemas.microsoft.com/office/drawing/2014/chart" uri="{C3380CC4-5D6E-409C-BE32-E72D297353CC}">
                <c16:uniqueId val="{00000000-9C5A-41CB-AD07-9705DBD3A342}"/>
              </c:ext>
            </c:extLst>
          </c:dPt>
          <c:dPt>
            <c:idx val="1"/>
            <c:marker>
              <c:spPr>
                <a:solidFill>
                  <a:srgbClr val="C00000"/>
                </a:solidFill>
                <a:ln>
                  <a:solidFill>
                    <a:srgbClr val="C00000"/>
                  </a:solidFill>
                </a:ln>
              </c:spPr>
            </c:marker>
            <c:bubble3D val="0"/>
            <c:extLst>
              <c:ext xmlns:c16="http://schemas.microsoft.com/office/drawing/2014/chart" uri="{C3380CC4-5D6E-409C-BE32-E72D297353CC}">
                <c16:uniqueId val="{00000001-9C5A-41CB-AD07-9705DBD3A342}"/>
              </c:ext>
            </c:extLst>
          </c:dPt>
          <c:dPt>
            <c:idx val="2"/>
            <c:marker>
              <c:spPr>
                <a:solidFill>
                  <a:srgbClr val="C00000"/>
                </a:solidFill>
                <a:ln>
                  <a:solidFill>
                    <a:srgbClr val="C00000"/>
                  </a:solidFill>
                </a:ln>
              </c:spPr>
            </c:marker>
            <c:bubble3D val="0"/>
            <c:extLst>
              <c:ext xmlns:c16="http://schemas.microsoft.com/office/drawing/2014/chart" uri="{C3380CC4-5D6E-409C-BE32-E72D297353CC}">
                <c16:uniqueId val="{00000002-9C5A-41CB-AD07-9705DBD3A342}"/>
              </c:ext>
            </c:extLst>
          </c:dPt>
          <c:dPt>
            <c:idx val="3"/>
            <c:marker>
              <c:spPr>
                <a:solidFill>
                  <a:srgbClr val="C00000"/>
                </a:solidFill>
                <a:ln>
                  <a:solidFill>
                    <a:srgbClr val="C00000"/>
                  </a:solidFill>
                </a:ln>
              </c:spPr>
            </c:marker>
            <c:bubble3D val="0"/>
            <c:extLst>
              <c:ext xmlns:c16="http://schemas.microsoft.com/office/drawing/2014/chart" uri="{C3380CC4-5D6E-409C-BE32-E72D297353CC}">
                <c16:uniqueId val="{00000003-9C5A-41CB-AD07-9705DBD3A342}"/>
              </c:ext>
            </c:extLst>
          </c:dPt>
          <c:dPt>
            <c:idx val="4"/>
            <c:marker>
              <c:spPr>
                <a:solidFill>
                  <a:srgbClr val="C00000"/>
                </a:solidFill>
                <a:ln>
                  <a:solidFill>
                    <a:srgbClr val="C00000"/>
                  </a:solidFill>
                </a:ln>
              </c:spPr>
            </c:marker>
            <c:bubble3D val="0"/>
            <c:extLst>
              <c:ext xmlns:c16="http://schemas.microsoft.com/office/drawing/2014/chart" uri="{C3380CC4-5D6E-409C-BE32-E72D297353CC}">
                <c16:uniqueId val="{00000004-9C5A-41CB-AD07-9705DBD3A342}"/>
              </c:ext>
            </c:extLst>
          </c:dPt>
          <c:dPt>
            <c:idx val="5"/>
            <c:marker>
              <c:spPr>
                <a:solidFill>
                  <a:srgbClr val="C00000"/>
                </a:solidFill>
                <a:ln>
                  <a:solidFill>
                    <a:srgbClr val="C00000"/>
                  </a:solidFill>
                </a:ln>
              </c:spPr>
            </c:marker>
            <c:bubble3D val="0"/>
            <c:extLst>
              <c:ext xmlns:c16="http://schemas.microsoft.com/office/drawing/2014/chart" uri="{C3380CC4-5D6E-409C-BE32-E72D297353CC}">
                <c16:uniqueId val="{00000005-9C5A-41CB-AD07-9705DBD3A342}"/>
              </c:ext>
            </c:extLst>
          </c:dPt>
          <c:dPt>
            <c:idx val="6"/>
            <c:marker>
              <c:spPr>
                <a:solidFill>
                  <a:srgbClr val="C00000"/>
                </a:solidFill>
                <a:ln>
                  <a:solidFill>
                    <a:srgbClr val="C00000"/>
                  </a:solidFill>
                </a:ln>
              </c:spPr>
            </c:marker>
            <c:bubble3D val="0"/>
            <c:extLst>
              <c:ext xmlns:c16="http://schemas.microsoft.com/office/drawing/2014/chart" uri="{C3380CC4-5D6E-409C-BE32-E72D297353CC}">
                <c16:uniqueId val="{00000006-9C5A-41CB-AD07-9705DBD3A342}"/>
              </c:ext>
            </c:extLst>
          </c:dPt>
          <c:dPt>
            <c:idx val="7"/>
            <c:marker>
              <c:spPr>
                <a:solidFill>
                  <a:srgbClr val="C00000"/>
                </a:solidFill>
                <a:ln>
                  <a:solidFill>
                    <a:srgbClr val="C00000"/>
                  </a:solidFill>
                </a:ln>
              </c:spPr>
            </c:marker>
            <c:bubble3D val="0"/>
            <c:extLst>
              <c:ext xmlns:c16="http://schemas.microsoft.com/office/drawing/2014/chart" uri="{C3380CC4-5D6E-409C-BE32-E72D297353CC}">
                <c16:uniqueId val="{00000007-9C5A-41CB-AD07-9705DBD3A342}"/>
              </c:ext>
            </c:extLst>
          </c:dPt>
          <c:dPt>
            <c:idx val="8"/>
            <c:marker>
              <c:spPr>
                <a:solidFill>
                  <a:srgbClr val="C00000"/>
                </a:solidFill>
                <a:ln>
                  <a:solidFill>
                    <a:srgbClr val="C00000"/>
                  </a:solidFill>
                </a:ln>
              </c:spPr>
            </c:marker>
            <c:bubble3D val="0"/>
            <c:extLst>
              <c:ext xmlns:c16="http://schemas.microsoft.com/office/drawing/2014/chart" uri="{C3380CC4-5D6E-409C-BE32-E72D297353CC}">
                <c16:uniqueId val="{00000008-9C5A-41CB-AD07-9705DBD3A342}"/>
              </c:ext>
            </c:extLst>
          </c:dPt>
          <c:dPt>
            <c:idx val="9"/>
            <c:marker>
              <c:spPr>
                <a:solidFill>
                  <a:srgbClr val="C00000"/>
                </a:solidFill>
                <a:ln>
                  <a:solidFill>
                    <a:srgbClr val="C00000"/>
                  </a:solidFill>
                </a:ln>
              </c:spPr>
            </c:marker>
            <c:bubble3D val="0"/>
            <c:extLst>
              <c:ext xmlns:c16="http://schemas.microsoft.com/office/drawing/2014/chart" uri="{C3380CC4-5D6E-409C-BE32-E72D297353CC}">
                <c16:uniqueId val="{00000009-9C5A-41CB-AD07-9705DBD3A342}"/>
              </c:ext>
            </c:extLst>
          </c:dPt>
          <c:dPt>
            <c:idx val="10"/>
            <c:marker>
              <c:spPr>
                <a:solidFill>
                  <a:srgbClr val="C00000"/>
                </a:solidFill>
                <a:ln>
                  <a:solidFill>
                    <a:srgbClr val="C00000"/>
                  </a:solidFill>
                </a:ln>
              </c:spPr>
            </c:marker>
            <c:bubble3D val="0"/>
            <c:extLst>
              <c:ext xmlns:c16="http://schemas.microsoft.com/office/drawing/2014/chart" uri="{C3380CC4-5D6E-409C-BE32-E72D297353CC}">
                <c16:uniqueId val="{0000000A-9C5A-41CB-AD07-9705DBD3A342}"/>
              </c:ext>
            </c:extLst>
          </c:dPt>
          <c:dPt>
            <c:idx val="11"/>
            <c:marker>
              <c:spPr>
                <a:solidFill>
                  <a:srgbClr val="C00000"/>
                </a:solidFill>
                <a:ln>
                  <a:solidFill>
                    <a:srgbClr val="C00000"/>
                  </a:solidFill>
                </a:ln>
              </c:spPr>
            </c:marker>
            <c:bubble3D val="0"/>
            <c:extLst>
              <c:ext xmlns:c16="http://schemas.microsoft.com/office/drawing/2014/chart" uri="{C3380CC4-5D6E-409C-BE32-E72D297353CC}">
                <c16:uniqueId val="{0000000B-9C5A-41CB-AD07-9705DBD3A342}"/>
              </c:ext>
            </c:extLst>
          </c:dPt>
          <c:dPt>
            <c:idx val="12"/>
            <c:marker>
              <c:spPr>
                <a:solidFill>
                  <a:srgbClr val="C00000"/>
                </a:solidFill>
                <a:ln>
                  <a:solidFill>
                    <a:srgbClr val="C00000"/>
                  </a:solidFill>
                </a:ln>
              </c:spPr>
            </c:marker>
            <c:bubble3D val="0"/>
            <c:extLst>
              <c:ext xmlns:c16="http://schemas.microsoft.com/office/drawing/2014/chart" uri="{C3380CC4-5D6E-409C-BE32-E72D297353CC}">
                <c16:uniqueId val="{0000000C-9C5A-41CB-AD07-9705DBD3A342}"/>
              </c:ext>
            </c:extLst>
          </c:dPt>
          <c:dPt>
            <c:idx val="13"/>
            <c:marker>
              <c:spPr>
                <a:solidFill>
                  <a:srgbClr val="C00000"/>
                </a:solidFill>
                <a:ln>
                  <a:solidFill>
                    <a:srgbClr val="C00000"/>
                  </a:solidFill>
                </a:ln>
              </c:spPr>
            </c:marker>
            <c:bubble3D val="0"/>
            <c:extLst>
              <c:ext xmlns:c16="http://schemas.microsoft.com/office/drawing/2014/chart" uri="{C3380CC4-5D6E-409C-BE32-E72D297353CC}">
                <c16:uniqueId val="{0000000D-9C5A-41CB-AD07-9705DBD3A342}"/>
              </c:ext>
            </c:extLst>
          </c:dPt>
          <c:dPt>
            <c:idx val="14"/>
            <c:marker>
              <c:spPr>
                <a:solidFill>
                  <a:srgbClr val="C00000"/>
                </a:solidFill>
                <a:ln>
                  <a:solidFill>
                    <a:srgbClr val="C00000"/>
                  </a:solidFill>
                </a:ln>
              </c:spPr>
            </c:marker>
            <c:bubble3D val="0"/>
            <c:extLst>
              <c:ext xmlns:c16="http://schemas.microsoft.com/office/drawing/2014/chart" uri="{C3380CC4-5D6E-409C-BE32-E72D297353CC}">
                <c16:uniqueId val="{0000000E-9C5A-41CB-AD07-9705DBD3A342}"/>
              </c:ext>
            </c:extLst>
          </c:dPt>
          <c:dPt>
            <c:idx val="15"/>
            <c:marker>
              <c:spPr>
                <a:solidFill>
                  <a:srgbClr val="C00000"/>
                </a:solidFill>
                <a:ln>
                  <a:solidFill>
                    <a:srgbClr val="C00000"/>
                  </a:solidFill>
                </a:ln>
              </c:spPr>
            </c:marker>
            <c:bubble3D val="0"/>
            <c:extLst>
              <c:ext xmlns:c16="http://schemas.microsoft.com/office/drawing/2014/chart" uri="{C3380CC4-5D6E-409C-BE32-E72D297353CC}">
                <c16:uniqueId val="{0000000F-9C5A-41CB-AD07-9705DBD3A342}"/>
              </c:ext>
            </c:extLst>
          </c:dPt>
          <c:dPt>
            <c:idx val="16"/>
            <c:marker>
              <c:spPr>
                <a:solidFill>
                  <a:srgbClr val="C00000"/>
                </a:solidFill>
                <a:ln>
                  <a:solidFill>
                    <a:srgbClr val="C00000"/>
                  </a:solidFill>
                </a:ln>
              </c:spPr>
            </c:marker>
            <c:bubble3D val="0"/>
            <c:extLst>
              <c:ext xmlns:c16="http://schemas.microsoft.com/office/drawing/2014/chart" uri="{C3380CC4-5D6E-409C-BE32-E72D297353CC}">
                <c16:uniqueId val="{00000010-9C5A-41CB-AD07-9705DBD3A342}"/>
              </c:ext>
            </c:extLst>
          </c:dPt>
          <c:dPt>
            <c:idx val="17"/>
            <c:marker>
              <c:spPr>
                <a:solidFill>
                  <a:srgbClr val="C00000"/>
                </a:solidFill>
                <a:ln>
                  <a:solidFill>
                    <a:srgbClr val="C00000"/>
                  </a:solidFill>
                </a:ln>
              </c:spPr>
            </c:marker>
            <c:bubble3D val="0"/>
            <c:extLst>
              <c:ext xmlns:c16="http://schemas.microsoft.com/office/drawing/2014/chart" uri="{C3380CC4-5D6E-409C-BE32-E72D297353CC}">
                <c16:uniqueId val="{00000011-9C5A-41CB-AD07-9705DBD3A342}"/>
              </c:ext>
            </c:extLst>
          </c:dPt>
          <c:dPt>
            <c:idx val="18"/>
            <c:marker>
              <c:spPr>
                <a:solidFill>
                  <a:srgbClr val="C00000"/>
                </a:solidFill>
                <a:ln>
                  <a:solidFill>
                    <a:srgbClr val="C00000"/>
                  </a:solidFill>
                </a:ln>
              </c:spPr>
            </c:marker>
            <c:bubble3D val="0"/>
            <c:extLst>
              <c:ext xmlns:c16="http://schemas.microsoft.com/office/drawing/2014/chart" uri="{C3380CC4-5D6E-409C-BE32-E72D297353CC}">
                <c16:uniqueId val="{00000012-9C5A-41CB-AD07-9705DBD3A342}"/>
              </c:ext>
            </c:extLst>
          </c:dPt>
          <c:dPt>
            <c:idx val="19"/>
            <c:marker>
              <c:spPr>
                <a:solidFill>
                  <a:srgbClr val="C00000"/>
                </a:solidFill>
                <a:ln>
                  <a:solidFill>
                    <a:srgbClr val="C00000"/>
                  </a:solidFill>
                </a:ln>
              </c:spPr>
            </c:marker>
            <c:bubble3D val="0"/>
            <c:extLst>
              <c:ext xmlns:c16="http://schemas.microsoft.com/office/drawing/2014/chart" uri="{C3380CC4-5D6E-409C-BE32-E72D297353CC}">
                <c16:uniqueId val="{00000013-9C5A-41CB-AD07-9705DBD3A342}"/>
              </c:ext>
            </c:extLst>
          </c:dPt>
          <c:dPt>
            <c:idx val="20"/>
            <c:marker>
              <c:spPr>
                <a:solidFill>
                  <a:srgbClr val="C00000"/>
                </a:solidFill>
                <a:ln>
                  <a:solidFill>
                    <a:srgbClr val="C00000"/>
                  </a:solidFill>
                </a:ln>
              </c:spPr>
            </c:marker>
            <c:bubble3D val="0"/>
            <c:extLst>
              <c:ext xmlns:c16="http://schemas.microsoft.com/office/drawing/2014/chart" uri="{C3380CC4-5D6E-409C-BE32-E72D297353CC}">
                <c16:uniqueId val="{00000014-9C5A-41CB-AD07-9705DBD3A342}"/>
              </c:ext>
            </c:extLst>
          </c:dPt>
          <c:dPt>
            <c:idx val="21"/>
            <c:marker>
              <c:spPr>
                <a:solidFill>
                  <a:srgbClr val="FFC000"/>
                </a:solidFill>
                <a:ln>
                  <a:solidFill>
                    <a:srgbClr val="FFC000"/>
                  </a:solidFill>
                </a:ln>
              </c:spPr>
            </c:marker>
            <c:bubble3D val="0"/>
            <c:extLst>
              <c:ext xmlns:c16="http://schemas.microsoft.com/office/drawing/2014/chart" uri="{C3380CC4-5D6E-409C-BE32-E72D297353CC}">
                <c16:uniqueId val="{00000015-9C5A-41CB-AD07-9705DBD3A342}"/>
              </c:ext>
            </c:extLst>
          </c:dPt>
          <c:dPt>
            <c:idx val="22"/>
            <c:marker>
              <c:spPr>
                <a:solidFill>
                  <a:srgbClr val="FFC000"/>
                </a:solidFill>
                <a:ln>
                  <a:solidFill>
                    <a:srgbClr val="FFC000"/>
                  </a:solidFill>
                </a:ln>
              </c:spPr>
            </c:marker>
            <c:bubble3D val="0"/>
            <c:extLst>
              <c:ext xmlns:c16="http://schemas.microsoft.com/office/drawing/2014/chart" uri="{C3380CC4-5D6E-409C-BE32-E72D297353CC}">
                <c16:uniqueId val="{00000016-9C5A-41CB-AD07-9705DBD3A342}"/>
              </c:ext>
            </c:extLst>
          </c:dPt>
          <c:dPt>
            <c:idx val="23"/>
            <c:marker>
              <c:spPr>
                <a:solidFill>
                  <a:srgbClr val="FFC000"/>
                </a:solidFill>
                <a:ln>
                  <a:solidFill>
                    <a:srgbClr val="FFC000"/>
                  </a:solidFill>
                </a:ln>
              </c:spPr>
            </c:marker>
            <c:bubble3D val="0"/>
            <c:extLst>
              <c:ext xmlns:c16="http://schemas.microsoft.com/office/drawing/2014/chart" uri="{C3380CC4-5D6E-409C-BE32-E72D297353CC}">
                <c16:uniqueId val="{00000017-9C5A-41CB-AD07-9705DBD3A342}"/>
              </c:ext>
            </c:extLst>
          </c:dPt>
          <c:dPt>
            <c:idx val="24"/>
            <c:marker>
              <c:spPr>
                <a:solidFill>
                  <a:srgbClr val="FFC000"/>
                </a:solidFill>
                <a:ln>
                  <a:solidFill>
                    <a:srgbClr val="FFC000"/>
                  </a:solidFill>
                </a:ln>
              </c:spPr>
            </c:marker>
            <c:bubble3D val="0"/>
            <c:extLst>
              <c:ext xmlns:c16="http://schemas.microsoft.com/office/drawing/2014/chart" uri="{C3380CC4-5D6E-409C-BE32-E72D297353CC}">
                <c16:uniqueId val="{00000018-9C5A-41CB-AD07-9705DBD3A342}"/>
              </c:ext>
            </c:extLst>
          </c:dPt>
          <c:dPt>
            <c:idx val="25"/>
            <c:marker>
              <c:spPr>
                <a:solidFill>
                  <a:srgbClr val="FFC000"/>
                </a:solidFill>
                <a:ln>
                  <a:solidFill>
                    <a:srgbClr val="FFC000"/>
                  </a:solidFill>
                </a:ln>
              </c:spPr>
            </c:marker>
            <c:bubble3D val="0"/>
            <c:extLst>
              <c:ext xmlns:c16="http://schemas.microsoft.com/office/drawing/2014/chart" uri="{C3380CC4-5D6E-409C-BE32-E72D297353CC}">
                <c16:uniqueId val="{00000019-9C5A-41CB-AD07-9705DBD3A342}"/>
              </c:ext>
            </c:extLst>
          </c:dPt>
          <c:dPt>
            <c:idx val="26"/>
            <c:marker>
              <c:spPr>
                <a:solidFill>
                  <a:srgbClr val="FFC000"/>
                </a:solidFill>
                <a:ln>
                  <a:solidFill>
                    <a:srgbClr val="FFC000"/>
                  </a:solidFill>
                </a:ln>
              </c:spPr>
            </c:marker>
            <c:bubble3D val="0"/>
            <c:extLst>
              <c:ext xmlns:c16="http://schemas.microsoft.com/office/drawing/2014/chart" uri="{C3380CC4-5D6E-409C-BE32-E72D297353CC}">
                <c16:uniqueId val="{0000001A-9C5A-41CB-AD07-9705DBD3A342}"/>
              </c:ext>
            </c:extLst>
          </c:dPt>
          <c:dPt>
            <c:idx val="27"/>
            <c:marker>
              <c:spPr>
                <a:solidFill>
                  <a:srgbClr val="FFC000"/>
                </a:solidFill>
                <a:ln>
                  <a:solidFill>
                    <a:srgbClr val="FFC000"/>
                  </a:solidFill>
                </a:ln>
              </c:spPr>
            </c:marker>
            <c:bubble3D val="0"/>
            <c:extLst>
              <c:ext xmlns:c16="http://schemas.microsoft.com/office/drawing/2014/chart" uri="{C3380CC4-5D6E-409C-BE32-E72D297353CC}">
                <c16:uniqueId val="{0000001B-9C5A-41CB-AD07-9705DBD3A342}"/>
              </c:ext>
            </c:extLst>
          </c:dPt>
          <c:dPt>
            <c:idx val="28"/>
            <c:marker>
              <c:spPr>
                <a:solidFill>
                  <a:srgbClr val="FFC000"/>
                </a:solidFill>
                <a:ln>
                  <a:solidFill>
                    <a:srgbClr val="FFC000"/>
                  </a:solidFill>
                </a:ln>
              </c:spPr>
            </c:marker>
            <c:bubble3D val="0"/>
            <c:extLst>
              <c:ext xmlns:c16="http://schemas.microsoft.com/office/drawing/2014/chart" uri="{C3380CC4-5D6E-409C-BE32-E72D297353CC}">
                <c16:uniqueId val="{0000001C-9C5A-41CB-AD07-9705DBD3A342}"/>
              </c:ext>
            </c:extLst>
          </c:dPt>
          <c:dPt>
            <c:idx val="29"/>
            <c:marker>
              <c:spPr>
                <a:solidFill>
                  <a:srgbClr val="FFC000"/>
                </a:solidFill>
                <a:ln>
                  <a:solidFill>
                    <a:srgbClr val="FFC000"/>
                  </a:solidFill>
                </a:ln>
              </c:spPr>
            </c:marker>
            <c:bubble3D val="0"/>
            <c:extLst>
              <c:ext xmlns:c16="http://schemas.microsoft.com/office/drawing/2014/chart" uri="{C3380CC4-5D6E-409C-BE32-E72D297353CC}">
                <c16:uniqueId val="{0000001D-9C5A-41CB-AD07-9705DBD3A342}"/>
              </c:ext>
            </c:extLst>
          </c:dPt>
          <c:dPt>
            <c:idx val="30"/>
            <c:marker>
              <c:spPr>
                <a:solidFill>
                  <a:srgbClr val="FFC000"/>
                </a:solidFill>
                <a:ln>
                  <a:solidFill>
                    <a:srgbClr val="FFC000"/>
                  </a:solidFill>
                </a:ln>
              </c:spPr>
            </c:marker>
            <c:bubble3D val="0"/>
            <c:extLst>
              <c:ext xmlns:c16="http://schemas.microsoft.com/office/drawing/2014/chart" uri="{C3380CC4-5D6E-409C-BE32-E72D297353CC}">
                <c16:uniqueId val="{0000001E-9C5A-41CB-AD07-9705DBD3A342}"/>
              </c:ext>
            </c:extLst>
          </c:dPt>
          <c:dPt>
            <c:idx val="31"/>
            <c:marker>
              <c:spPr>
                <a:solidFill>
                  <a:srgbClr val="FFC000"/>
                </a:solidFill>
                <a:ln>
                  <a:solidFill>
                    <a:srgbClr val="FFC000"/>
                  </a:solidFill>
                </a:ln>
              </c:spPr>
            </c:marker>
            <c:bubble3D val="0"/>
            <c:extLst>
              <c:ext xmlns:c16="http://schemas.microsoft.com/office/drawing/2014/chart" uri="{C3380CC4-5D6E-409C-BE32-E72D297353CC}">
                <c16:uniqueId val="{0000001F-9C5A-41CB-AD07-9705DBD3A342}"/>
              </c:ext>
            </c:extLst>
          </c:dPt>
          <c:dPt>
            <c:idx val="32"/>
            <c:marker>
              <c:spPr>
                <a:solidFill>
                  <a:srgbClr val="FFC000"/>
                </a:solidFill>
                <a:ln>
                  <a:solidFill>
                    <a:srgbClr val="FFC000"/>
                  </a:solidFill>
                </a:ln>
              </c:spPr>
            </c:marker>
            <c:bubble3D val="0"/>
            <c:extLst>
              <c:ext xmlns:c16="http://schemas.microsoft.com/office/drawing/2014/chart" uri="{C3380CC4-5D6E-409C-BE32-E72D297353CC}">
                <c16:uniqueId val="{00000020-9C5A-41CB-AD07-9705DBD3A342}"/>
              </c:ext>
            </c:extLst>
          </c:dPt>
          <c:dPt>
            <c:idx val="33"/>
            <c:marker>
              <c:spPr>
                <a:solidFill>
                  <a:srgbClr val="FFC000"/>
                </a:solidFill>
                <a:ln>
                  <a:solidFill>
                    <a:srgbClr val="FFC000"/>
                  </a:solidFill>
                </a:ln>
              </c:spPr>
            </c:marker>
            <c:bubble3D val="0"/>
            <c:extLst>
              <c:ext xmlns:c16="http://schemas.microsoft.com/office/drawing/2014/chart" uri="{C3380CC4-5D6E-409C-BE32-E72D297353CC}">
                <c16:uniqueId val="{00000021-9C5A-41CB-AD07-9705DBD3A342}"/>
              </c:ext>
            </c:extLst>
          </c:dPt>
          <c:dPt>
            <c:idx val="34"/>
            <c:marker>
              <c:spPr>
                <a:solidFill>
                  <a:srgbClr val="FFC000"/>
                </a:solidFill>
                <a:ln>
                  <a:solidFill>
                    <a:srgbClr val="FFC000"/>
                  </a:solidFill>
                </a:ln>
              </c:spPr>
            </c:marker>
            <c:bubble3D val="0"/>
            <c:extLst>
              <c:ext xmlns:c16="http://schemas.microsoft.com/office/drawing/2014/chart" uri="{C3380CC4-5D6E-409C-BE32-E72D297353CC}">
                <c16:uniqueId val="{00000022-9C5A-41CB-AD07-9705DBD3A342}"/>
              </c:ext>
            </c:extLst>
          </c:dPt>
          <c:dPt>
            <c:idx val="35"/>
            <c:marker>
              <c:spPr>
                <a:solidFill>
                  <a:srgbClr val="FFC000"/>
                </a:solidFill>
                <a:ln>
                  <a:solidFill>
                    <a:srgbClr val="FFC000"/>
                  </a:solidFill>
                </a:ln>
              </c:spPr>
            </c:marker>
            <c:bubble3D val="0"/>
            <c:extLst>
              <c:ext xmlns:c16="http://schemas.microsoft.com/office/drawing/2014/chart" uri="{C3380CC4-5D6E-409C-BE32-E72D297353CC}">
                <c16:uniqueId val="{00000023-9C5A-41CB-AD07-9705DBD3A342}"/>
              </c:ext>
            </c:extLst>
          </c:dPt>
          <c:dPt>
            <c:idx val="36"/>
            <c:marker>
              <c:spPr>
                <a:solidFill>
                  <a:srgbClr val="FFC000"/>
                </a:solidFill>
                <a:ln>
                  <a:solidFill>
                    <a:srgbClr val="FFC000"/>
                  </a:solidFill>
                </a:ln>
              </c:spPr>
            </c:marker>
            <c:bubble3D val="0"/>
            <c:extLst>
              <c:ext xmlns:c16="http://schemas.microsoft.com/office/drawing/2014/chart" uri="{C3380CC4-5D6E-409C-BE32-E72D297353CC}">
                <c16:uniqueId val="{00000024-9C5A-41CB-AD07-9705DBD3A342}"/>
              </c:ext>
            </c:extLst>
          </c:dPt>
          <c:dPt>
            <c:idx val="37"/>
            <c:marker>
              <c:spPr>
                <a:solidFill>
                  <a:srgbClr val="FFC000"/>
                </a:solidFill>
                <a:ln>
                  <a:solidFill>
                    <a:srgbClr val="FFC000"/>
                  </a:solidFill>
                </a:ln>
              </c:spPr>
            </c:marker>
            <c:bubble3D val="0"/>
            <c:extLst>
              <c:ext xmlns:c16="http://schemas.microsoft.com/office/drawing/2014/chart" uri="{C3380CC4-5D6E-409C-BE32-E72D297353CC}">
                <c16:uniqueId val="{00000025-9C5A-41CB-AD07-9705DBD3A342}"/>
              </c:ext>
            </c:extLst>
          </c:dPt>
          <c:dPt>
            <c:idx val="38"/>
            <c:marker>
              <c:spPr>
                <a:solidFill>
                  <a:srgbClr val="FFC000"/>
                </a:solidFill>
                <a:ln>
                  <a:solidFill>
                    <a:srgbClr val="FFC000"/>
                  </a:solidFill>
                </a:ln>
              </c:spPr>
            </c:marker>
            <c:bubble3D val="0"/>
            <c:extLst>
              <c:ext xmlns:c16="http://schemas.microsoft.com/office/drawing/2014/chart" uri="{C3380CC4-5D6E-409C-BE32-E72D297353CC}">
                <c16:uniqueId val="{00000026-9C5A-41CB-AD07-9705DBD3A342}"/>
              </c:ext>
            </c:extLst>
          </c:dPt>
          <c:dPt>
            <c:idx val="39"/>
            <c:marker>
              <c:spPr>
                <a:solidFill>
                  <a:srgbClr val="FFC000"/>
                </a:solidFill>
                <a:ln>
                  <a:solidFill>
                    <a:srgbClr val="FFC000"/>
                  </a:solidFill>
                </a:ln>
              </c:spPr>
            </c:marker>
            <c:bubble3D val="0"/>
            <c:extLst>
              <c:ext xmlns:c16="http://schemas.microsoft.com/office/drawing/2014/chart" uri="{C3380CC4-5D6E-409C-BE32-E72D297353CC}">
                <c16:uniqueId val="{00000027-9C5A-41CB-AD07-9705DBD3A342}"/>
              </c:ext>
            </c:extLst>
          </c:dPt>
          <c:dPt>
            <c:idx val="40"/>
            <c:marker>
              <c:spPr>
                <a:solidFill>
                  <a:srgbClr val="FFC000"/>
                </a:solidFill>
                <a:ln>
                  <a:solidFill>
                    <a:srgbClr val="FFC000"/>
                  </a:solidFill>
                </a:ln>
              </c:spPr>
            </c:marker>
            <c:bubble3D val="0"/>
            <c:extLst>
              <c:ext xmlns:c16="http://schemas.microsoft.com/office/drawing/2014/chart" uri="{C3380CC4-5D6E-409C-BE32-E72D297353CC}">
                <c16:uniqueId val="{00000028-9C5A-41CB-AD07-9705DBD3A342}"/>
              </c:ext>
            </c:extLst>
          </c:dPt>
          <c:dPt>
            <c:idx val="41"/>
            <c:marker>
              <c:spPr>
                <a:solidFill>
                  <a:srgbClr val="FFC000"/>
                </a:solidFill>
                <a:ln>
                  <a:solidFill>
                    <a:srgbClr val="FFC000"/>
                  </a:solidFill>
                </a:ln>
              </c:spPr>
            </c:marker>
            <c:bubble3D val="0"/>
            <c:extLst>
              <c:ext xmlns:c16="http://schemas.microsoft.com/office/drawing/2014/chart" uri="{C3380CC4-5D6E-409C-BE32-E72D297353CC}">
                <c16:uniqueId val="{00000029-9C5A-41CB-AD07-9705DBD3A342}"/>
              </c:ext>
            </c:extLst>
          </c:dPt>
          <c:dPt>
            <c:idx val="42"/>
            <c:marker>
              <c:spPr>
                <a:solidFill>
                  <a:srgbClr val="FFC000"/>
                </a:solidFill>
                <a:ln>
                  <a:solidFill>
                    <a:srgbClr val="FFC000"/>
                  </a:solidFill>
                </a:ln>
              </c:spPr>
            </c:marker>
            <c:bubble3D val="0"/>
            <c:extLst>
              <c:ext xmlns:c16="http://schemas.microsoft.com/office/drawing/2014/chart" uri="{C3380CC4-5D6E-409C-BE32-E72D297353CC}">
                <c16:uniqueId val="{0000002A-9C5A-41CB-AD07-9705DBD3A342}"/>
              </c:ext>
            </c:extLst>
          </c:dPt>
          <c:dPt>
            <c:idx val="43"/>
            <c:marker>
              <c:spPr>
                <a:solidFill>
                  <a:srgbClr val="FFC000"/>
                </a:solidFill>
                <a:ln>
                  <a:solidFill>
                    <a:srgbClr val="FFC000"/>
                  </a:solidFill>
                </a:ln>
              </c:spPr>
            </c:marker>
            <c:bubble3D val="0"/>
            <c:extLst>
              <c:ext xmlns:c16="http://schemas.microsoft.com/office/drawing/2014/chart" uri="{C3380CC4-5D6E-409C-BE32-E72D297353CC}">
                <c16:uniqueId val="{0000002B-9C5A-41CB-AD07-9705DBD3A342}"/>
              </c:ext>
            </c:extLst>
          </c:dPt>
          <c:dPt>
            <c:idx val="44"/>
            <c:marker>
              <c:spPr>
                <a:solidFill>
                  <a:srgbClr val="FFC000"/>
                </a:solidFill>
                <a:ln>
                  <a:solidFill>
                    <a:srgbClr val="FFC000"/>
                  </a:solidFill>
                </a:ln>
              </c:spPr>
            </c:marker>
            <c:bubble3D val="0"/>
            <c:extLst>
              <c:ext xmlns:c16="http://schemas.microsoft.com/office/drawing/2014/chart" uri="{C3380CC4-5D6E-409C-BE32-E72D297353CC}">
                <c16:uniqueId val="{0000002C-9C5A-41CB-AD07-9705DBD3A342}"/>
              </c:ext>
            </c:extLst>
          </c:dPt>
          <c:dPt>
            <c:idx val="45"/>
            <c:marker>
              <c:spPr>
                <a:solidFill>
                  <a:srgbClr val="FFC000"/>
                </a:solidFill>
                <a:ln>
                  <a:solidFill>
                    <a:srgbClr val="FFC000"/>
                  </a:solidFill>
                </a:ln>
              </c:spPr>
            </c:marker>
            <c:bubble3D val="0"/>
            <c:extLst>
              <c:ext xmlns:c16="http://schemas.microsoft.com/office/drawing/2014/chart" uri="{C3380CC4-5D6E-409C-BE32-E72D297353CC}">
                <c16:uniqueId val="{0000002D-9C5A-41CB-AD07-9705DBD3A342}"/>
              </c:ext>
            </c:extLst>
          </c:dPt>
          <c:dLbls>
            <c:dLbl>
              <c:idx val="0"/>
              <c:tx>
                <c:rich>
                  <a:bodyPr/>
                  <a:lstStyle/>
                  <a:p>
                    <a:r>
                      <a:rPr lang="en-US"/>
                      <a:t>To replace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C5A-41CB-AD07-9705DBD3A342}"/>
                </c:ext>
              </c:extLst>
            </c:dLbl>
            <c:dLbl>
              <c:idx val="1"/>
              <c:tx>
                <c:rich>
                  <a:bodyPr/>
                  <a:lstStyle/>
                  <a:p>
                    <a:r>
                      <a:rPr lang="en-US"/>
                      <a:t>To have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C5A-41CB-AD07-9705DBD3A342}"/>
                </c:ext>
              </c:extLst>
            </c:dLbl>
            <c:dLbl>
              <c:idx val="2"/>
              <c:tx>
                <c:rich>
                  <a:bodyPr/>
                  <a:lstStyle/>
                  <a:p>
                    <a:r>
                      <a:rPr lang="en-US"/>
                      <a:t>To treat or reward myself</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C5A-41CB-AD07-9705DBD3A342}"/>
                </c:ext>
              </c:extLst>
            </c:dLbl>
            <c:dLbl>
              <c:idx val="3"/>
              <c:tx>
                <c:rich>
                  <a:bodyPr/>
                  <a:lstStyle/>
                  <a:p>
                    <a:r>
                      <a:rPr lang="en-US"/>
                      <a:t>To help me relax/unwind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C5A-41CB-AD07-9705DBD3A342}"/>
                </c:ext>
              </c:extLst>
            </c:dLbl>
            <c:dLbl>
              <c:idx val="4"/>
              <c:tx>
                <c:rich>
                  <a:bodyPr/>
                  <a:lstStyle/>
                  <a:p>
                    <a:r>
                      <a:rPr lang="en-US"/>
                      <a:t>To satisfy a craving</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C5A-41CB-AD07-9705DBD3A342}"/>
                </c:ext>
              </c:extLst>
            </c:dLbl>
            <c:dLbl>
              <c:idx val="5"/>
              <c:tx>
                <c:rich>
                  <a:bodyPr/>
                  <a:lstStyle/>
                  <a:p>
                    <a:r>
                      <a:rPr lang="en-US"/>
                      <a:t>To reduce stress/anxiety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C5A-41CB-AD07-9705DBD3A342}"/>
                </c:ext>
              </c:extLst>
            </c:dLbl>
            <c:dLbl>
              <c:idx val="6"/>
              <c:tx>
                <c:rich>
                  <a:bodyPr/>
                  <a:lstStyle/>
                  <a:p>
                    <a:r>
                      <a:rPr lang="en-US"/>
                      <a:t>As a way to celebrate a special occasion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C5A-41CB-AD07-9705DBD3A342}"/>
                </c:ext>
              </c:extLst>
            </c:dLbl>
            <c:dLbl>
              <c:idx val="7"/>
              <c:layout>
                <c:manualLayout>
                  <c:x val="3.0422860999385396E-3"/>
                  <c:y val="-3.4981343283582086E-2"/>
                </c:manualLayout>
              </c:layout>
              <c:tx>
                <c:rich>
                  <a:bodyPr/>
                  <a:lstStyle/>
                  <a:p>
                    <a:r>
                      <a:rPr lang="en-US"/>
                      <a:t>Have something I feel good about eating with others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C5A-41CB-AD07-9705DBD3A342}"/>
                </c:ext>
              </c:extLst>
            </c:dLbl>
            <c:dLbl>
              <c:idx val="8"/>
              <c:layout>
                <c:manualLayout>
                  <c:x val="3.0422860999385244E-2"/>
                  <c:y val="3.2649253731343281E-2"/>
                </c:manualLayout>
              </c:layout>
              <c:tx>
                <c:rich>
                  <a:bodyPr/>
                  <a:lstStyle/>
                  <a:p>
                    <a:r>
                      <a:rPr lang="en-US"/>
                      <a:t>To enhance time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C5A-41CB-AD07-9705DBD3A342}"/>
                </c:ext>
              </c:extLst>
            </c:dLbl>
            <c:dLbl>
              <c:idx val="9"/>
              <c:layout>
                <c:manualLayout>
                  <c:x val="5.476114979889371E-2"/>
                  <c:y val="1.8656716417910436E-2"/>
                </c:manualLayout>
              </c:layout>
              <c:tx>
                <c:rich>
                  <a:bodyPr/>
                  <a:lstStyle/>
                  <a:p>
                    <a:r>
                      <a:rPr lang="en-US"/>
                      <a:t>To demonstrate to my family/friends that I care for them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C5A-41CB-AD07-9705DBD3A342}"/>
                </c:ext>
              </c:extLst>
            </c:dLbl>
            <c:dLbl>
              <c:idx val="10"/>
              <c:tx>
                <c:rich>
                  <a:bodyPr/>
                  <a:lstStyle/>
                  <a:p>
                    <a:r>
                      <a:rPr lang="en-US"/>
                      <a:t>Easy to prepare/make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C5A-41CB-AD07-9705DBD3A342}"/>
                </c:ext>
              </c:extLst>
            </c:dLbl>
            <c:dLbl>
              <c:idx val="11"/>
              <c:tx>
                <c:rich>
                  <a:bodyPr/>
                  <a:lstStyle/>
                  <a:p>
                    <a:r>
                      <a:rPr lang="en-US"/>
                      <a:t>Consume it anywhere/on the go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C5A-41CB-AD07-9705DBD3A342}"/>
                </c:ext>
              </c:extLst>
            </c:dLbl>
            <c:dLbl>
              <c:idx val="12"/>
              <c:tx>
                <c:rich>
                  <a:bodyPr/>
                  <a:lstStyle/>
                  <a:p>
                    <a:r>
                      <a:rPr lang="en-US"/>
                      <a:t>To stop hunger in between meals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C5A-41CB-AD07-9705DBD3A342}"/>
                </c:ext>
              </c:extLst>
            </c:dLbl>
            <c:dLbl>
              <c:idx val="13"/>
              <c:tx>
                <c:rich>
                  <a:bodyPr/>
                  <a:lstStyle/>
                  <a:p>
                    <a:r>
                      <a:rPr lang="en-US"/>
                      <a:t>Have something that can be eaten quickly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C5A-41CB-AD07-9705DBD3A342}"/>
                </c:ext>
              </c:extLst>
            </c:dLbl>
            <c:dLbl>
              <c:idx val="14"/>
              <c:tx>
                <c:rich>
                  <a:bodyPr/>
                  <a:lstStyle/>
                  <a:p>
                    <a:r>
                      <a:rPr lang="en-US"/>
                      <a:t>To eat while doing something else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9C5A-41CB-AD07-9705DBD3A342}"/>
                </c:ext>
              </c:extLst>
            </c:dLbl>
            <c:dLbl>
              <c:idx val="15"/>
              <c:tx>
                <c:rich>
                  <a:bodyPr/>
                  <a:lstStyle/>
                  <a:p>
                    <a:r>
                      <a:rPr lang="en-US"/>
                      <a:t>Have something nutritious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C5A-41CB-AD07-9705DBD3A342}"/>
                </c:ext>
              </c:extLst>
            </c:dLbl>
            <c:dLbl>
              <c:idx val="16"/>
              <c:tx>
                <c:rich>
                  <a:bodyPr/>
                  <a:lstStyle/>
                  <a:p>
                    <a:r>
                      <a:rPr lang="en-US"/>
                      <a:t>To help balance my diet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9C5A-41CB-AD07-9705DBD3A342}"/>
                </c:ext>
              </c:extLst>
            </c:dLbl>
            <c:dLbl>
              <c:idx val="17"/>
              <c:tx>
                <c:rich>
                  <a:bodyPr/>
                  <a:lstStyle/>
                  <a:p>
                    <a:r>
                      <a:rPr lang="en-US"/>
                      <a:t>Give an instant energy boost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C5A-41CB-AD07-9705DBD3A342}"/>
                </c:ext>
              </c:extLst>
            </c:dLbl>
            <c:dLbl>
              <c:idx val="18"/>
              <c:layout>
                <c:manualLayout>
                  <c:x val="4.8676577599016703E-2"/>
                  <c:y val="9.3283582089552231E-3"/>
                </c:manualLayout>
              </c:layout>
              <c:tx>
                <c:rich>
                  <a:bodyPr/>
                  <a:lstStyle/>
                  <a:p>
                    <a:r>
                      <a:rPr lang="en-US"/>
                      <a:t>Helps recover from physical exertion</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C5A-41CB-AD07-9705DBD3A342}"/>
                </c:ext>
              </c:extLst>
            </c:dLbl>
            <c:dLbl>
              <c:idx val="19"/>
              <c:tx>
                <c:rich>
                  <a:bodyPr/>
                  <a:lstStyle/>
                  <a:p>
                    <a:r>
                      <a:rPr lang="en-US"/>
                      <a:t>To relieve boredom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C5A-41CB-AD07-9705DBD3A342}"/>
                </c:ext>
              </c:extLst>
            </c:dLbl>
            <c:dLbl>
              <c:idx val="20"/>
              <c:layout>
                <c:manualLayout>
                  <c:x val="-1.0140953666461798E-3"/>
                  <c:y val="2.3320895522388061E-2"/>
                </c:manualLayout>
              </c:layout>
              <c:tx>
                <c:rich>
                  <a:bodyPr/>
                  <a:lstStyle/>
                  <a:p>
                    <a:r>
                      <a:rPr lang="en-US"/>
                      <a:t>Just wanted something to graze on/pick at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C5A-41CB-AD07-9705DBD3A342}"/>
                </c:ext>
              </c:extLst>
            </c:dLbl>
            <c:dLbl>
              <c:idx val="21"/>
              <c:tx>
                <c:rich>
                  <a:bodyPr/>
                  <a:lstStyle/>
                  <a:p>
                    <a:r>
                      <a:rPr lang="en-US"/>
                      <a:t>Eggs - prepared any way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C5A-41CB-AD07-9705DBD3A342}"/>
                </c:ext>
              </c:extLst>
            </c:dLbl>
            <c:dLbl>
              <c:idx val="22"/>
              <c:tx>
                <c:rich>
                  <a:bodyPr/>
                  <a:lstStyle/>
                  <a:p>
                    <a:r>
                      <a:rPr lang="en-US"/>
                      <a:t>Breakfast Meat (e.g., bacon, sausage, ham, etc.)</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9C5A-41CB-AD07-9705DBD3A342}"/>
                </c:ext>
              </c:extLst>
            </c:dLbl>
            <c:dLbl>
              <c:idx val="23"/>
              <c:tx>
                <c:rich>
                  <a:bodyPr/>
                  <a:lstStyle/>
                  <a:p>
                    <a:r>
                      <a:rPr lang="en-US"/>
                      <a:t>Potatoes/Hash browns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C5A-41CB-AD07-9705DBD3A342}"/>
                </c:ext>
              </c:extLst>
            </c:dLbl>
            <c:dLbl>
              <c:idx val="24"/>
              <c:layout>
                <c:manualLayout>
                  <c:x val="-1.4873226894024376E-16"/>
                  <c:y val="-2.3320895522388144E-2"/>
                </c:manualLayout>
              </c:layout>
              <c:tx>
                <c:rich>
                  <a:bodyPr/>
                  <a:lstStyle/>
                  <a:p>
                    <a:r>
                      <a:rPr lang="en-US"/>
                      <a:t>Breakfast sandwich/wrap/burrito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9C5A-41CB-AD07-9705DBD3A342}"/>
                </c:ext>
              </c:extLst>
            </c:dLbl>
            <c:dLbl>
              <c:idx val="25"/>
              <c:tx>
                <c:rich>
                  <a:bodyPr/>
                  <a:lstStyle/>
                  <a:p>
                    <a:r>
                      <a:rPr lang="en-US"/>
                      <a:t>Pancakes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C5A-41CB-AD07-9705DBD3A342}"/>
                </c:ext>
              </c:extLst>
            </c:dLbl>
            <c:dLbl>
              <c:idx val="26"/>
              <c:tx>
                <c:rich>
                  <a:bodyPr/>
                  <a:lstStyle/>
                  <a:p>
                    <a:r>
                      <a:rPr lang="en-US"/>
                      <a:t>Waffles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9C5A-41CB-AD07-9705DBD3A342}"/>
                </c:ext>
              </c:extLst>
            </c:dLbl>
            <c:dLbl>
              <c:idx val="27"/>
              <c:tx>
                <c:rich>
                  <a:bodyPr/>
                  <a:lstStyle/>
                  <a:p>
                    <a:r>
                      <a:rPr lang="en-US"/>
                      <a:t>French Toast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C5A-41CB-AD07-9705DBD3A342}"/>
                </c:ext>
              </c:extLst>
            </c:dLbl>
            <c:dLbl>
              <c:idx val="28"/>
              <c:tx>
                <c:rich>
                  <a:bodyPr/>
                  <a:lstStyle/>
                  <a:p>
                    <a:r>
                      <a:rPr lang="de-DE"/>
                      <a:t>Frozen Breakfast sandwich/wrap/burrito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9C5A-41CB-AD07-9705DBD3A342}"/>
                </c:ext>
              </c:extLst>
            </c:dLbl>
            <c:dLbl>
              <c:idx val="29"/>
              <c:tx>
                <c:rich>
                  <a:bodyPr/>
                  <a:lstStyle/>
                  <a:p>
                    <a:r>
                      <a:rPr lang="en-US"/>
                      <a:t>Frozen Pancakes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C5A-41CB-AD07-9705DBD3A342}"/>
                </c:ext>
              </c:extLst>
            </c:dLbl>
            <c:dLbl>
              <c:idx val="30"/>
              <c:layout>
                <c:manualLayout>
                  <c:x val="-0.1003954412979718"/>
                  <c:y val="-1.1660447761194116E-2"/>
                </c:manualLayout>
              </c:layout>
              <c:tx>
                <c:rich>
                  <a:bodyPr/>
                  <a:lstStyle/>
                  <a:p>
                    <a:r>
                      <a:rPr lang="en-US"/>
                      <a:t>Frozen Waffles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9C5A-41CB-AD07-9705DBD3A342}"/>
                </c:ext>
              </c:extLst>
            </c:dLbl>
            <c:dLbl>
              <c:idx val="31"/>
              <c:tx>
                <c:rich>
                  <a:bodyPr/>
                  <a:lstStyle/>
                  <a:p>
                    <a:r>
                      <a:rPr lang="en-US"/>
                      <a:t>Frozen French Toast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C5A-41CB-AD07-9705DBD3A342}"/>
                </c:ext>
              </c:extLst>
            </c:dLbl>
            <c:dLbl>
              <c:idx val="32"/>
              <c:tx>
                <c:rich>
                  <a:bodyPr/>
                  <a:lstStyle/>
                  <a:p>
                    <a:r>
                      <a:rPr lang="en-US"/>
                      <a:t>Frozen Toaster Strudels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9C5A-41CB-AD07-9705DBD3A342}"/>
                </c:ext>
              </c:extLst>
            </c:dLbl>
            <c:dLbl>
              <c:idx val="33"/>
              <c:tx>
                <c:rich>
                  <a:bodyPr/>
                  <a:lstStyle/>
                  <a:p>
                    <a:r>
                      <a:rPr lang="en-US"/>
                      <a:t>Cold cereal - any form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C5A-41CB-AD07-9705DBD3A342}"/>
                </c:ext>
              </c:extLst>
            </c:dLbl>
            <c:dLbl>
              <c:idx val="34"/>
              <c:tx>
                <c:rich>
                  <a:bodyPr/>
                  <a:lstStyle/>
                  <a:p>
                    <a:r>
                      <a:rPr lang="en-US"/>
                      <a:t>Oatmeal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9C5A-41CB-AD07-9705DBD3A342}"/>
                </c:ext>
              </c:extLst>
            </c:dLbl>
            <c:dLbl>
              <c:idx val="35"/>
              <c:tx>
                <c:rich>
                  <a:bodyPr/>
                  <a:lstStyle/>
                  <a:p>
                    <a:r>
                      <a:rPr lang="en-US"/>
                      <a:t>Bread (not toasted)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C5A-41CB-AD07-9705DBD3A342}"/>
                </c:ext>
              </c:extLst>
            </c:dLbl>
            <c:dLbl>
              <c:idx val="36"/>
              <c:tx>
                <c:rich>
                  <a:bodyPr/>
                  <a:lstStyle/>
                  <a:p>
                    <a:r>
                      <a:rPr lang="en-US"/>
                      <a:t>Toasted Bread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9C5A-41CB-AD07-9705DBD3A342}"/>
                </c:ext>
              </c:extLst>
            </c:dLbl>
            <c:dLbl>
              <c:idx val="37"/>
              <c:layout>
                <c:manualLayout>
                  <c:x val="-2.0281907332923596E-3"/>
                  <c:y val="2.3320895522388061E-2"/>
                </c:manualLayout>
              </c:layout>
              <c:tx>
                <c:rich>
                  <a:bodyPr/>
                  <a:lstStyle/>
                  <a:p>
                    <a:r>
                      <a:rPr lang="fr-FR"/>
                      <a:t>Pastries / Danishes / Coffee Cakes / Muffin / Donut / Croissant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C5A-41CB-AD07-9705DBD3A342}"/>
                </c:ext>
              </c:extLst>
            </c:dLbl>
            <c:dLbl>
              <c:idx val="38"/>
              <c:tx>
                <c:rich>
                  <a:bodyPr/>
                  <a:lstStyle/>
                  <a:p>
                    <a:r>
                      <a:rPr lang="en-US"/>
                      <a:t>Bagel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9C5A-41CB-AD07-9705DBD3A342}"/>
                </c:ext>
              </c:extLst>
            </c:dLbl>
            <c:dLbl>
              <c:idx val="39"/>
              <c:tx>
                <c:rich>
                  <a:bodyPr/>
                  <a:lstStyle/>
                  <a:p>
                    <a:r>
                      <a:rPr lang="en-US"/>
                      <a:t>Yogurt - not drinkable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C5A-41CB-AD07-9705DBD3A342}"/>
                </c:ext>
              </c:extLst>
            </c:dLbl>
            <c:dLbl>
              <c:idx val="40"/>
              <c:tx>
                <c:rich>
                  <a:bodyPr/>
                  <a:lstStyle/>
                  <a:p>
                    <a:r>
                      <a:rPr lang="en-US"/>
                      <a:t>Fruit - fresh</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9C5A-41CB-AD07-9705DBD3A342}"/>
                </c:ext>
              </c:extLst>
            </c:dLbl>
            <c:dLbl>
              <c:idx val="41"/>
              <c:tx>
                <c:rich>
                  <a:bodyPr/>
                  <a:lstStyle/>
                  <a:p>
                    <a:r>
                      <a:rPr lang="en-US"/>
                      <a:t>Cereal bars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C5A-41CB-AD07-9705DBD3A342}"/>
                </c:ext>
              </c:extLst>
            </c:dLbl>
            <c:dLbl>
              <c:idx val="42"/>
              <c:tx>
                <c:rich>
                  <a:bodyPr/>
                  <a:lstStyle/>
                  <a:p>
                    <a:r>
                      <a:rPr lang="en-US"/>
                      <a:t>Cereal treat bar</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9C5A-41CB-AD07-9705DBD3A342}"/>
                </c:ext>
              </c:extLst>
            </c:dLbl>
            <c:dLbl>
              <c:idx val="43"/>
              <c:tx>
                <c:rich>
                  <a:bodyPr/>
                  <a:lstStyle/>
                  <a:p>
                    <a:r>
                      <a:rPr lang="en-US"/>
                      <a:t>Granola Bar</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C5A-41CB-AD07-9705DBD3A342}"/>
                </c:ext>
              </c:extLst>
            </c:dLbl>
            <c:dLbl>
              <c:idx val="44"/>
              <c:tx>
                <c:rich>
                  <a:bodyPr/>
                  <a:lstStyle/>
                  <a:p>
                    <a:r>
                      <a:rPr lang="en-US"/>
                      <a:t>Baked Filled Bars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9C5A-41CB-AD07-9705DBD3A342}"/>
                </c:ext>
              </c:extLst>
            </c:dLbl>
            <c:dLbl>
              <c:idx val="45"/>
              <c:tx>
                <c:rich>
                  <a:bodyPr/>
                  <a:lstStyle/>
                  <a:p>
                    <a:r>
                      <a:rPr lang="en-US"/>
                      <a:t>Toaster Pastries (Bars/Bites)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C5A-41CB-AD07-9705DBD3A342}"/>
                </c:ext>
              </c:extLst>
            </c:dLbl>
            <c:spPr>
              <a:noFill/>
              <a:ln>
                <a:noFill/>
              </a:ln>
              <a:effectLst/>
            </c:spPr>
            <c:txPr>
              <a:bodyPr wrap="none"/>
              <a:lstStyle/>
              <a:p>
                <a:pPr>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ext>
            </c:extLst>
          </c:dLbls>
          <c:xVal>
            <c:numRef>
              <c:f>Sheet1!$A$1:$A$46</c:f>
              <c:numCache>
                <c:formatCode>General</c:formatCode>
                <c:ptCount val="46"/>
                <c:pt idx="0">
                  <c:v>-1.76250474640038</c:v>
                </c:pt>
                <c:pt idx="1">
                  <c:v>1.1387580385973599</c:v>
                </c:pt>
                <c:pt idx="2">
                  <c:v>-1.25257446858132</c:v>
                </c:pt>
                <c:pt idx="3">
                  <c:v>-1.12446241536332</c:v>
                </c:pt>
                <c:pt idx="4">
                  <c:v>-0.43062745890996601</c:v>
                </c:pt>
                <c:pt idx="5">
                  <c:v>-1.5171043001273801</c:v>
                </c:pt>
                <c:pt idx="6">
                  <c:v>-1.91706085059387</c:v>
                </c:pt>
                <c:pt idx="7">
                  <c:v>-5.0839444206017902E-2</c:v>
                </c:pt>
                <c:pt idx="8">
                  <c:v>-0.13672301765716899</c:v>
                </c:pt>
                <c:pt idx="9">
                  <c:v>-0.89765342179448104</c:v>
                </c:pt>
                <c:pt idx="10">
                  <c:v>0.44592823114768698</c:v>
                </c:pt>
                <c:pt idx="11">
                  <c:v>-2.3578196581667799</c:v>
                </c:pt>
                <c:pt idx="12">
                  <c:v>-0.68475043490092702</c:v>
                </c:pt>
                <c:pt idx="13">
                  <c:v>-0.63267424041633502</c:v>
                </c:pt>
                <c:pt idx="14">
                  <c:v>-1.3251038304767799</c:v>
                </c:pt>
                <c:pt idx="15">
                  <c:v>0.79584182053715202</c:v>
                </c:pt>
                <c:pt idx="16">
                  <c:v>0.44191871740097899</c:v>
                </c:pt>
                <c:pt idx="17">
                  <c:v>-0.293498746825607</c:v>
                </c:pt>
                <c:pt idx="18">
                  <c:v>-1.1487147784684799</c:v>
                </c:pt>
                <c:pt idx="19">
                  <c:v>-1.9781073200865</c:v>
                </c:pt>
                <c:pt idx="20">
                  <c:v>-1.5172203407198901</c:v>
                </c:pt>
                <c:pt idx="21">
                  <c:v>1.1120250176819</c:v>
                </c:pt>
                <c:pt idx="22">
                  <c:v>0.77140506116365004</c:v>
                </c:pt>
                <c:pt idx="23">
                  <c:v>0.42641917668702101</c:v>
                </c:pt>
                <c:pt idx="24">
                  <c:v>1.60787989476017E-2</c:v>
                </c:pt>
                <c:pt idx="25">
                  <c:v>-0.21403375173957401</c:v>
                </c:pt>
                <c:pt idx="26">
                  <c:v>-0.57546743044240201</c:v>
                </c:pt>
                <c:pt idx="27">
                  <c:v>-0.58335151962944698</c:v>
                </c:pt>
                <c:pt idx="28">
                  <c:v>-1.01538671606172</c:v>
                </c:pt>
                <c:pt idx="29">
                  <c:v>-2.09976735124379</c:v>
                </c:pt>
                <c:pt idx="30">
                  <c:v>-1.2773541094697201</c:v>
                </c:pt>
                <c:pt idx="31">
                  <c:v>-2.5659063926328902</c:v>
                </c:pt>
                <c:pt idx="32">
                  <c:v>-2.52468145535904</c:v>
                </c:pt>
                <c:pt idx="33">
                  <c:v>0.39619983593281599</c:v>
                </c:pt>
                <c:pt idx="34">
                  <c:v>1.0254457719866901</c:v>
                </c:pt>
                <c:pt idx="35">
                  <c:v>-0.18165804428789001</c:v>
                </c:pt>
                <c:pt idx="36">
                  <c:v>0.32322087312833098</c:v>
                </c:pt>
                <c:pt idx="37">
                  <c:v>-1.7731773201580501</c:v>
                </c:pt>
                <c:pt idx="38">
                  <c:v>-0.37524495179495598</c:v>
                </c:pt>
                <c:pt idx="39">
                  <c:v>2.8938572376353999E-2</c:v>
                </c:pt>
                <c:pt idx="40">
                  <c:v>3.9793972827249996E-3</c:v>
                </c:pt>
                <c:pt idx="41">
                  <c:v>-2.5437811358684099</c:v>
                </c:pt>
                <c:pt idx="42">
                  <c:v>-3.2121269416133802</c:v>
                </c:pt>
                <c:pt idx="43">
                  <c:v>-2.3646383330709799</c:v>
                </c:pt>
                <c:pt idx="44">
                  <c:v>-3.01986876066228</c:v>
                </c:pt>
                <c:pt idx="45">
                  <c:v>-3.2403901689430099</c:v>
                </c:pt>
              </c:numCache>
            </c:numRef>
          </c:xVal>
          <c:yVal>
            <c:numRef>
              <c:f>Sheet1!$B$1:$B$46</c:f>
              <c:numCache>
                <c:formatCode>General</c:formatCode>
                <c:ptCount val="46"/>
                <c:pt idx="0">
                  <c:v>-0.130585991897639</c:v>
                </c:pt>
                <c:pt idx="1">
                  <c:v>0.61784362416627703</c:v>
                </c:pt>
                <c:pt idx="2">
                  <c:v>0.62255131259863805</c:v>
                </c:pt>
                <c:pt idx="3">
                  <c:v>0.29302526621113001</c:v>
                </c:pt>
                <c:pt idx="4">
                  <c:v>-7.2406504156126705E-2</c:v>
                </c:pt>
                <c:pt idx="5">
                  <c:v>1.13618879626296</c:v>
                </c:pt>
                <c:pt idx="6">
                  <c:v>2.76524330271311</c:v>
                </c:pt>
                <c:pt idx="7">
                  <c:v>1.6801931264449099</c:v>
                </c:pt>
                <c:pt idx="8">
                  <c:v>2.24146799187807</c:v>
                </c:pt>
                <c:pt idx="9">
                  <c:v>2.6499173352107399</c:v>
                </c:pt>
                <c:pt idx="10">
                  <c:v>-2.0024600033659499E-2</c:v>
                </c:pt>
                <c:pt idx="11">
                  <c:v>0.371361544034015</c:v>
                </c:pt>
                <c:pt idx="12">
                  <c:v>-1.4302722814523099</c:v>
                </c:pt>
                <c:pt idx="13">
                  <c:v>-0.95790954885490398</c:v>
                </c:pt>
                <c:pt idx="14">
                  <c:v>-0.51306253209362296</c:v>
                </c:pt>
                <c:pt idx="15">
                  <c:v>-1.30546863719103</c:v>
                </c:pt>
                <c:pt idx="16">
                  <c:v>-1.39115656716022</c:v>
                </c:pt>
                <c:pt idx="17">
                  <c:v>3.1710310561140001E-2</c:v>
                </c:pt>
                <c:pt idx="18">
                  <c:v>0.82754058511065398</c:v>
                </c:pt>
                <c:pt idx="19">
                  <c:v>0.49587975587169197</c:v>
                </c:pt>
                <c:pt idx="20">
                  <c:v>-1.4648193793225801</c:v>
                </c:pt>
                <c:pt idx="21">
                  <c:v>0.51919272372202196</c:v>
                </c:pt>
                <c:pt idx="22">
                  <c:v>0.90636671523051804</c:v>
                </c:pt>
                <c:pt idx="23">
                  <c:v>1.16528329932272</c:v>
                </c:pt>
                <c:pt idx="24">
                  <c:v>0.61890822831633496</c:v>
                </c:pt>
                <c:pt idx="25">
                  <c:v>1.50415710421497</c:v>
                </c:pt>
                <c:pt idx="26">
                  <c:v>0.91014679932435105</c:v>
                </c:pt>
                <c:pt idx="27">
                  <c:v>1.3489380372883399</c:v>
                </c:pt>
                <c:pt idx="28">
                  <c:v>0.43860241285152402</c:v>
                </c:pt>
                <c:pt idx="29">
                  <c:v>1.1103836574897701</c:v>
                </c:pt>
                <c:pt idx="30">
                  <c:v>0.68537070840110403</c:v>
                </c:pt>
                <c:pt idx="31">
                  <c:v>1.5827726898254699</c:v>
                </c:pt>
                <c:pt idx="32">
                  <c:v>1.7559159388925101</c:v>
                </c:pt>
                <c:pt idx="33">
                  <c:v>-0.61960289900632803</c:v>
                </c:pt>
                <c:pt idx="34">
                  <c:v>-1.0142890318122699</c:v>
                </c:pt>
                <c:pt idx="35">
                  <c:v>0.57322664426250303</c:v>
                </c:pt>
                <c:pt idx="36">
                  <c:v>0.30933164562479598</c:v>
                </c:pt>
                <c:pt idx="37">
                  <c:v>0.162475743518949</c:v>
                </c:pt>
                <c:pt idx="38">
                  <c:v>0.14986418979417701</c:v>
                </c:pt>
                <c:pt idx="39">
                  <c:v>-1.68404135794854</c:v>
                </c:pt>
                <c:pt idx="40">
                  <c:v>-1.39437136222978</c:v>
                </c:pt>
                <c:pt idx="41">
                  <c:v>-0.31445329916665798</c:v>
                </c:pt>
                <c:pt idx="42">
                  <c:v>0.58141581941574605</c:v>
                </c:pt>
                <c:pt idx="43">
                  <c:v>-1.44242579801322</c:v>
                </c:pt>
                <c:pt idx="44">
                  <c:v>8.2604701470521107E-3</c:v>
                </c:pt>
                <c:pt idx="45">
                  <c:v>0.476519202887838</c:v>
                </c:pt>
              </c:numCache>
            </c:numRef>
          </c:yVal>
          <c:smooth val="0"/>
          <c:extLst>
            <c:ext xmlns:c16="http://schemas.microsoft.com/office/drawing/2014/chart" uri="{C3380CC4-5D6E-409C-BE32-E72D297353CC}">
              <c16:uniqueId val="{0000002E-9C5A-41CB-AD07-9705DBD3A342}"/>
            </c:ext>
          </c:extLst>
        </c:ser>
        <c:dLbls>
          <c:showLegendKey val="0"/>
          <c:showVal val="0"/>
          <c:showCatName val="0"/>
          <c:showSerName val="0"/>
          <c:showPercent val="0"/>
          <c:showBubbleSize val="0"/>
        </c:dLbls>
        <c:axId val="249329583"/>
        <c:axId val="239794543"/>
      </c:scatterChart>
      <c:valAx>
        <c:axId val="249329583"/>
        <c:scaling>
          <c:orientation val="minMax"/>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39794543"/>
        <c:crosses val="autoZero"/>
        <c:crossBetween val="midCat"/>
      </c:valAx>
      <c:valAx>
        <c:axId val="239794543"/>
        <c:scaling>
          <c:orientation val="minMax"/>
        </c:scaling>
        <c:delete val="0"/>
        <c:axPos val="l"/>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4932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986-4391-85B8-91CB27B397C8}"/>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986-4391-85B8-91CB27B397C8}"/>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9986-4391-85B8-91CB27B397C8}"/>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DB5B-4B88-B7FD-95D2CE5B7019}"/>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DB5B-4B88-B7FD-95D2CE5B7019}"/>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DB5B-4B88-B7FD-95D2CE5B7019}"/>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E97E-4C51-8E93-245FCC039F5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E97E-4C51-8E93-245FCC039F5B}"/>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E97E-4C51-8E93-245FCC039F5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EADA-4144-B550-E40FD7A718F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EADA-4144-B550-E40FD7A718FB}"/>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EADA-4144-B550-E40FD7A718F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BDD-4A0F-859F-68A827A137B1}"/>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BDD-4A0F-859F-68A827A137B1}"/>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0BDD-4A0F-859F-68A827A137B1}"/>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D66F-4A9B-8746-F524DB08C8A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D66F-4A9B-8746-F524DB08C8AC}"/>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D66F-4A9B-8746-F524DB08C8A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AA5-4DAC-80A7-47B20BCCFA3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AA5-4DAC-80A7-47B20BCCFA3E}"/>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0AA5-4DAC-80A7-47B20BCCFA3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53A-4E47-8781-ADDA1450DF3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53A-4E47-8781-ADDA1450DF33}"/>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953A-4E47-8781-ADDA1450DF33}"/>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0.11891855711093334"/>
          <c:w val="0.99881923409947182"/>
          <c:h val="0.79015968601909747"/>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Sheet1!$B$2:$B$16</c:f>
              <c:numCache>
                <c:formatCode>0</c:formatCode>
                <c:ptCount val="15"/>
                <c:pt idx="0">
                  <c:v>12.632497882390799</c:v>
                </c:pt>
                <c:pt idx="1">
                  <c:v>10.632497882390782</c:v>
                </c:pt>
                <c:pt idx="2">
                  <c:v>28.011772595654111</c:v>
                </c:pt>
                <c:pt idx="3">
                  <c:v>35.579130239192033</c:v>
                </c:pt>
                <c:pt idx="4">
                  <c:v>5.6918958282724823</c:v>
                </c:pt>
                <c:pt idx="5">
                  <c:v>15.588795272280883</c:v>
                </c:pt>
                <c:pt idx="6">
                  <c:v>45.866615206857141</c:v>
                </c:pt>
                <c:pt idx="7">
                  <c:v>15.404350058959361</c:v>
                </c:pt>
                <c:pt idx="8">
                  <c:v>20.155391610789675</c:v>
                </c:pt>
                <c:pt idx="9">
                  <c:v>11.584334972609028</c:v>
                </c:pt>
                <c:pt idx="10">
                  <c:v>57.760828742395184</c:v>
                </c:pt>
                <c:pt idx="11">
                  <c:v>8.5128337972310835</c:v>
                </c:pt>
                <c:pt idx="12">
                  <c:v>7.0213014570693169</c:v>
                </c:pt>
                <c:pt idx="13">
                  <c:v>10.635382322975945</c:v>
                </c:pt>
                <c:pt idx="14">
                  <c:v>17.416362810891602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Sheet1!$C$2:$C$16</c:f>
              <c:numCache>
                <c:formatCode>0</c:formatCode>
                <c:ptCount val="15"/>
                <c:pt idx="0">
                  <c:v>17.1346406218453</c:v>
                </c:pt>
                <c:pt idx="1">
                  <c:v>15.134640621845348</c:v>
                </c:pt>
                <c:pt idx="2">
                  <c:v>35.133000201897836</c:v>
                </c:pt>
                <c:pt idx="3">
                  <c:v>46.69354431657581</c:v>
                </c:pt>
                <c:pt idx="4">
                  <c:v>4.1083686654552798</c:v>
                </c:pt>
                <c:pt idx="5">
                  <c:v>17.815213002220876</c:v>
                </c:pt>
                <c:pt idx="6">
                  <c:v>55.389284272158285</c:v>
                </c:pt>
                <c:pt idx="7">
                  <c:v>20.035205935796487</c:v>
                </c:pt>
                <c:pt idx="8">
                  <c:v>27.321572784171209</c:v>
                </c:pt>
                <c:pt idx="9">
                  <c:v>11.680294770845952</c:v>
                </c:pt>
                <c:pt idx="10">
                  <c:v>71.159524530587518</c:v>
                </c:pt>
                <c:pt idx="11">
                  <c:v>9.7550726832222896</c:v>
                </c:pt>
                <c:pt idx="12">
                  <c:v>9.8932465172622646</c:v>
                </c:pt>
                <c:pt idx="13">
                  <c:v>10.998637189582071</c:v>
                </c:pt>
                <c:pt idx="14">
                  <c:v>20.431304260044417</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Sheet1!$D$2:$D$16</c:f>
              <c:numCache>
                <c:formatCode>0</c:formatCode>
                <c:ptCount val="15"/>
                <c:pt idx="0">
                  <c:v>19.595199103602798</c:v>
                </c:pt>
                <c:pt idx="1">
                  <c:v>16.595199103602827</c:v>
                </c:pt>
                <c:pt idx="2">
                  <c:v>32.818120439004765</c:v>
                </c:pt>
                <c:pt idx="3">
                  <c:v>44.589438602539794</c:v>
                </c:pt>
                <c:pt idx="4">
                  <c:v>4.4620898695627194</c:v>
                </c:pt>
                <c:pt idx="5">
                  <c:v>21.765141067632015</c:v>
                </c:pt>
                <c:pt idx="6">
                  <c:v>50.042521404355568</c:v>
                </c:pt>
                <c:pt idx="7">
                  <c:v>22.934407860713673</c:v>
                </c:pt>
                <c:pt idx="8">
                  <c:v>25.83922312245015</c:v>
                </c:pt>
                <c:pt idx="9">
                  <c:v>13.637950353387346</c:v>
                </c:pt>
                <c:pt idx="10">
                  <c:v>65.531373901051552</c:v>
                </c:pt>
                <c:pt idx="11">
                  <c:v>12.248462908693904</c:v>
                </c:pt>
                <c:pt idx="12">
                  <c:v>9.2702407630868251</c:v>
                </c:pt>
                <c:pt idx="13">
                  <c:v>11.986295466298914</c:v>
                </c:pt>
                <c:pt idx="14">
                  <c:v>20.994368786990748</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328"/>
        <c:overlap val="-35"/>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14589830786139554"/>
          <c:y val="4.4955027149114805E-2"/>
          <c:w val="0.70820338427720897"/>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3E21-4E7E-925C-ED1C6FA64A6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3E21-4E7E-925C-ED1C6FA64A6D}"/>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3E21-4E7E-925C-ED1C6FA64A6D}"/>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B972-48D7-9F16-299A680FFD9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B972-48D7-9F16-299A680FFD9B}"/>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B972-48D7-9F16-299A680FFD9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4003-496E-B637-46D6022F8B69}"/>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4003-496E-B637-46D6022F8B69}"/>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4003-496E-B637-46D6022F8B69}"/>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3D6A-449C-92A4-9916D09D51C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3D6A-449C-92A4-9916D09D51C0}"/>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3D6A-449C-92A4-9916D09D51C0}"/>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30E3-4852-9EF6-7EC80A89DE0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30E3-4852-9EF6-7EC80A89DE0E}"/>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30E3-4852-9EF6-7EC80A89DE0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Pt>
            <c:idx val="19"/>
            <c:invertIfNegative val="0"/>
            <c:bubble3D val="0"/>
            <c:spPr>
              <a:solidFill>
                <a:schemeClr val="tx2"/>
              </a:solidFill>
              <a:ln>
                <a:noFill/>
              </a:ln>
              <a:effectLst/>
            </c:spPr>
            <c:extLst>
              <c:ext xmlns:c16="http://schemas.microsoft.com/office/drawing/2014/chart" uri="{C3380CC4-5D6E-409C-BE32-E72D297353CC}">
                <c16:uniqueId val="{00000005-7AE3-461D-BEC3-B6FC200E762D}"/>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pt idx="20">
                  <c:v>Category 21</c:v>
                </c:pt>
              </c:strCache>
            </c:strRef>
          </c:cat>
          <c:val>
            <c:numRef>
              <c:f>Sheet1!$B$2:$B$22</c:f>
              <c:numCache>
                <c:formatCode>0%</c:formatCode>
                <c:ptCount val="21"/>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pt idx="20">
                  <c:v>-1</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CDF0-4E96-B0F7-ED35CF1B6F3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CDF0-4E96-B0F7-ED35CF1B6F36}"/>
              </c:ext>
            </c:extLst>
          </c:dPt>
          <c:dPt>
            <c:idx val="19"/>
            <c:invertIfNegative val="0"/>
            <c:bubble3D val="0"/>
            <c:spPr>
              <a:solidFill>
                <a:schemeClr val="tx2"/>
              </a:solidFill>
              <a:ln>
                <a:noFill/>
              </a:ln>
              <a:effectLst/>
            </c:spPr>
            <c:extLst>
              <c:ext xmlns:c16="http://schemas.microsoft.com/office/drawing/2014/chart" uri="{C3380CC4-5D6E-409C-BE32-E72D297353CC}">
                <c16:uniqueId val="{00000005-CDF0-4E96-B0F7-ED35CF1B6F36}"/>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pt idx="20">
                  <c:v>Category 21</c:v>
                </c:pt>
              </c:strCache>
            </c:strRef>
          </c:cat>
          <c:val>
            <c:numRef>
              <c:f>Sheet1!$B$2:$B$22</c:f>
              <c:numCache>
                <c:formatCode>0%</c:formatCode>
                <c:ptCount val="21"/>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pt idx="20">
                  <c:v>-1</c:v>
                </c:pt>
              </c:numCache>
            </c:numRef>
          </c:val>
          <c:extLst>
            <c:ext xmlns:c16="http://schemas.microsoft.com/office/drawing/2014/chart" uri="{C3380CC4-5D6E-409C-BE32-E72D297353CC}">
              <c16:uniqueId val="{00000006-CDF0-4E96-B0F7-ED35CF1B6F36}"/>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8A0-4AE6-981E-DE861AB5CA34}"/>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8A0-4AE6-981E-DE861AB5CA34}"/>
              </c:ext>
            </c:extLst>
          </c:dPt>
          <c:dPt>
            <c:idx val="19"/>
            <c:invertIfNegative val="0"/>
            <c:bubble3D val="0"/>
            <c:spPr>
              <a:solidFill>
                <a:schemeClr val="tx2"/>
              </a:solidFill>
              <a:ln>
                <a:noFill/>
              </a:ln>
              <a:effectLst/>
            </c:spPr>
            <c:extLst>
              <c:ext xmlns:c16="http://schemas.microsoft.com/office/drawing/2014/chart" uri="{C3380CC4-5D6E-409C-BE32-E72D297353CC}">
                <c16:uniqueId val="{00000005-98A0-4AE6-981E-DE861AB5CA34}"/>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6-98A0-4AE6-981E-DE861AB5CA34}"/>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7E0-4FB4-9DAA-783F5688DD4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7E0-4FB4-9DAA-783F5688DD43}"/>
              </c:ext>
            </c:extLst>
          </c:dPt>
          <c:dPt>
            <c:idx val="19"/>
            <c:invertIfNegative val="0"/>
            <c:bubble3D val="0"/>
            <c:spPr>
              <a:solidFill>
                <a:schemeClr val="tx2"/>
              </a:solidFill>
              <a:ln>
                <a:noFill/>
              </a:ln>
              <a:effectLst/>
            </c:spPr>
            <c:extLst>
              <c:ext xmlns:c16="http://schemas.microsoft.com/office/drawing/2014/chart" uri="{C3380CC4-5D6E-409C-BE32-E72D297353CC}">
                <c16:uniqueId val="{00000005-67E0-4FB4-9DAA-783F5688DD43}"/>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6-67E0-4FB4-9DAA-783F5688DD43}"/>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A9E-4D2A-A024-51B2B810BCC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A9E-4D2A-A024-51B2B810BCC6}"/>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6A9E-4D2A-A024-51B2B810BCC6}"/>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Q1-Q3 2021</c:v>
                </c:pt>
              </c:strCache>
            </c:strRef>
          </c:tx>
          <c:spPr>
            <a:solidFill>
              <a:srgbClr val="C00000"/>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C00000"/>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C00000"/>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Sheet1!$B$2</c:f>
              <c:numCache>
                <c:formatCode>General</c:formatCode>
                <c:ptCount val="1"/>
                <c:pt idx="0">
                  <c:v>55</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Q1-Q3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Sheet1!$C$2</c:f>
              <c:numCache>
                <c:formatCode>General</c:formatCode>
                <c:ptCount val="1"/>
                <c:pt idx="0">
                  <c:v>65</c:v>
                </c:pt>
              </c:numCache>
            </c:numRef>
          </c:val>
          <c:extLst>
            <c:ext xmlns:c16="http://schemas.microsoft.com/office/drawing/2014/chart" uri="{C3380CC4-5D6E-409C-BE32-E72D297353CC}">
              <c16:uniqueId val="{00000007-37F8-467F-9B9B-335334483ABC}"/>
            </c:ext>
          </c:extLst>
        </c:ser>
        <c:ser>
          <c:idx val="2"/>
          <c:order val="2"/>
          <c:tx>
            <c:strRef>
              <c:f>Sheet1!$D$1</c:f>
              <c:strCache>
                <c:ptCount val="1"/>
                <c:pt idx="0">
                  <c:v>Q1-Q3 2019</c:v>
                </c:pt>
              </c:strCache>
            </c:strRef>
          </c:tx>
          <c:spPr>
            <a:solidFill>
              <a:schemeClr val="accent5">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Sheet1!$D$2</c:f>
              <c:numCache>
                <c:formatCode>General</c:formatCode>
                <c:ptCount val="1"/>
                <c:pt idx="0">
                  <c:v>75</c:v>
                </c:pt>
              </c:numCache>
            </c:numRef>
          </c:val>
          <c:extLst>
            <c:ext xmlns:c16="http://schemas.microsoft.com/office/drawing/2014/chart" uri="{C3380CC4-5D6E-409C-BE32-E72D297353CC}">
              <c16:uniqueId val="{00000008-37F8-467F-9B9B-335334483ABC}"/>
            </c:ext>
          </c:extLst>
        </c:ser>
        <c:dLbls>
          <c:dLblPos val="outEnd"/>
          <c:showLegendKey val="0"/>
          <c:showVal val="1"/>
          <c:showCatName val="0"/>
          <c:showSerName val="0"/>
          <c:showPercent val="0"/>
          <c:showBubbleSize val="0"/>
        </c:dLbls>
        <c:gapWidth val="500"/>
        <c:overlap val="-1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legend>
      <c:legendPos val="r"/>
      <c:layout>
        <c:manualLayout>
          <c:xMode val="edge"/>
          <c:yMode val="edge"/>
          <c:x val="0"/>
          <c:y val="0.88914199376951553"/>
          <c:w val="1"/>
          <c:h val="0.1047897664183985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Change YA</c:v>
                </c:pt>
              </c:strCache>
            </c:strRef>
          </c:tx>
          <c:spPr>
            <a:solidFill>
              <a:srgbClr val="84910D"/>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2963-4191-A51F-423A143F6331}"/>
              </c:ext>
            </c:extLst>
          </c:dPt>
          <c:dPt>
            <c:idx val="3"/>
            <c:invertIfNegative val="0"/>
            <c:bubble3D val="0"/>
            <c:spPr>
              <a:solidFill>
                <a:srgbClr val="84910D"/>
              </a:solidFill>
              <a:ln>
                <a:noFill/>
              </a:ln>
              <a:effectLst/>
            </c:spPr>
            <c:extLst>
              <c:ext xmlns:c16="http://schemas.microsoft.com/office/drawing/2014/chart" uri="{C3380CC4-5D6E-409C-BE32-E72D297353CC}">
                <c16:uniqueId val="{00000003-2963-4191-A51F-423A143F6331}"/>
              </c:ext>
            </c:extLst>
          </c:dPt>
          <c:dPt>
            <c:idx val="4"/>
            <c:invertIfNegative val="0"/>
            <c:bubble3D val="0"/>
            <c:spPr>
              <a:solidFill>
                <a:srgbClr val="84910D"/>
              </a:solidFill>
              <a:ln>
                <a:noFill/>
              </a:ln>
              <a:effectLst/>
            </c:spPr>
            <c:extLst>
              <c:ext xmlns:c16="http://schemas.microsoft.com/office/drawing/2014/chart" uri="{C3380CC4-5D6E-409C-BE32-E72D297353CC}">
                <c16:uniqueId val="{00000005-2963-4191-A51F-423A143F6331}"/>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Total</c:v>
                </c:pt>
                <c:pt idx="1">
                  <c:v>Mid Morning 
Snack</c:v>
                </c:pt>
                <c:pt idx="2">
                  <c:v>Afternoon Snack</c:v>
                </c:pt>
                <c:pt idx="3">
                  <c:v>After Work/
School Bite</c:v>
                </c:pt>
                <c:pt idx="4">
                  <c:v>Evening Me</c:v>
                </c:pt>
                <c:pt idx="5">
                  <c:v>Evening We</c:v>
                </c:pt>
                <c:pt idx="6">
                  <c:v>BedTime/
LateNight Snack</c:v>
                </c:pt>
              </c:strCache>
            </c:strRef>
          </c:cat>
          <c:val>
            <c:numRef>
              <c:f>Sheet1!$B$2:$B$8</c:f>
              <c:numCache>
                <c:formatCode>General</c:formatCode>
                <c:ptCount val="7"/>
                <c:pt idx="0">
                  <c:v>0.5</c:v>
                </c:pt>
                <c:pt idx="1">
                  <c:v>0.6</c:v>
                </c:pt>
                <c:pt idx="2">
                  <c:v>-0.4</c:v>
                </c:pt>
                <c:pt idx="3">
                  <c:v>0.3</c:v>
                </c:pt>
                <c:pt idx="4">
                  <c:v>-0.1</c:v>
                </c:pt>
                <c:pt idx="5">
                  <c:v>0.3</c:v>
                </c:pt>
                <c:pt idx="6">
                  <c:v>-0.1</c:v>
                </c:pt>
              </c:numCache>
            </c:numRef>
          </c:val>
          <c:extLst>
            <c:ext xmlns:c16="http://schemas.microsoft.com/office/drawing/2014/chart" uri="{C3380CC4-5D6E-409C-BE32-E72D297353CC}">
              <c16:uniqueId val="{00000006-2963-4191-A51F-423A143F6331}"/>
            </c:ext>
          </c:extLst>
        </c:ser>
        <c:ser>
          <c:idx val="1"/>
          <c:order val="1"/>
          <c:tx>
            <c:strRef>
              <c:f>Sheet1!$C$1</c:f>
              <c:strCache>
                <c:ptCount val="1"/>
                <c:pt idx="0">
                  <c:v>Change 2YA</c:v>
                </c:pt>
              </c:strCache>
            </c:strRef>
          </c:tx>
          <c:spPr>
            <a:solidFill>
              <a:srgbClr val="D1D10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Total</c:v>
                </c:pt>
                <c:pt idx="1">
                  <c:v>Mid Morning 
Snack</c:v>
                </c:pt>
                <c:pt idx="2">
                  <c:v>Afternoon Snack</c:v>
                </c:pt>
                <c:pt idx="3">
                  <c:v>After Work/
School Bite</c:v>
                </c:pt>
                <c:pt idx="4">
                  <c:v>Evening Me</c:v>
                </c:pt>
                <c:pt idx="5">
                  <c:v>Evening We</c:v>
                </c:pt>
                <c:pt idx="6">
                  <c:v>BedTime/
LateNight Snack</c:v>
                </c:pt>
              </c:strCache>
            </c:strRef>
          </c:cat>
          <c:val>
            <c:numRef>
              <c:f>Sheet1!$C$2:$C$8</c:f>
              <c:numCache>
                <c:formatCode>General</c:formatCode>
                <c:ptCount val="7"/>
                <c:pt idx="0">
                  <c:v>0.6</c:v>
                </c:pt>
                <c:pt idx="1">
                  <c:v>0.6</c:v>
                </c:pt>
                <c:pt idx="2">
                  <c:v>0.5</c:v>
                </c:pt>
                <c:pt idx="3">
                  <c:v>0.6</c:v>
                </c:pt>
                <c:pt idx="4">
                  <c:v>0.3</c:v>
                </c:pt>
                <c:pt idx="5">
                  <c:v>0.6</c:v>
                </c:pt>
                <c:pt idx="6">
                  <c:v>0.3</c:v>
                </c:pt>
              </c:numCache>
            </c:numRef>
          </c:val>
          <c:extLst>
            <c:ext xmlns:c16="http://schemas.microsoft.com/office/drawing/2014/chart" uri="{C3380CC4-5D6E-409C-BE32-E72D297353CC}">
              <c16:uniqueId val="{00000007-2963-4191-A51F-423A143F6331}"/>
            </c:ext>
          </c:extLst>
        </c:ser>
        <c:dLbls>
          <c:dLblPos val="outEnd"/>
          <c:showLegendKey val="0"/>
          <c:showVal val="1"/>
          <c:showCatName val="0"/>
          <c:showSerName val="0"/>
          <c:showPercent val="0"/>
          <c:showBubbleSize val="0"/>
        </c:dLbls>
        <c:gapWidth val="5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0" spcFirstLastPara="1" vertOverflow="ellipsis"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50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62E2B3E3-1A73-4AE1-AE15-E3B67D35C58D}" type="CELLRANGE">
                      <a:rPr lang="en-IN"/>
                      <a:pPr/>
                      <a:t>[CELLRANGE]</a:t>
                    </a:fld>
                    <a:r>
                      <a:rPr lang="en-IN" baseline="0"/>
                      <a:t>, </a:t>
                    </a:r>
                    <a:fld id="{DCE5C51C-FB77-42E6-BFAF-3DF0E0A4D415}" type="YVALUE">
                      <a:rPr lang="en-IN" baseline="0"/>
                      <a:pPr/>
                      <a:t>[Y VALUE]</a:t>
                    </a:fld>
                    <a:r>
                      <a:rPr lang="en-IN" baseline="0"/>
                      <a:t>, </a:t>
                    </a:r>
                    <a:fld id="{3101B198-55B4-4D10-ACCF-31A353841CF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7E3728DC-732B-48E1-8B80-320785A4E931}" type="CELLRANGE">
                      <a:rPr lang="en-US" baseline="0"/>
                      <a:pPr/>
                      <a:t>[CELLRANGE]</a:t>
                    </a:fld>
                    <a:r>
                      <a:rPr lang="en-US" baseline="0"/>
                      <a:t>, </a:t>
                    </a:r>
                    <a:fld id="{0BC7A068-5BB9-4BEF-BEEC-7E8FB216AC4E}" type="YVALUE">
                      <a:rPr lang="en-US" baseline="0"/>
                      <a:pPr/>
                      <a:t>[Y VALUE]</a:t>
                    </a:fld>
                    <a:r>
                      <a:rPr lang="en-US" baseline="0"/>
                      <a:t>, </a:t>
                    </a:r>
                    <a:fld id="{8358704A-FE27-4B51-BE80-F2D7D1E510E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F7DD6FB4-82E7-4963-929E-8C5C705CE3AA}" type="CELLRANGE">
                      <a:rPr lang="en-IN"/>
                      <a:pPr/>
                      <a:t>[CELLRANGE]</a:t>
                    </a:fld>
                    <a:r>
                      <a:rPr lang="en-IN" baseline="0"/>
                      <a:t>, </a:t>
                    </a:r>
                    <a:fld id="{D2194043-BE7C-4008-9FBF-22C3322C35AB}" type="YVALUE">
                      <a:rPr lang="en-IN" baseline="0"/>
                      <a:pPr/>
                      <a:t>[Y VALUE]</a:t>
                    </a:fld>
                    <a:r>
                      <a:rPr lang="en-IN" baseline="0"/>
                      <a:t>, </a:t>
                    </a:r>
                    <a:fld id="{FFE158A3-EB22-493E-8EE0-72DF6B19184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739CB5E3-65F0-4C45-8264-A78DB2BDF8D6}" type="CELLRANGE">
                      <a:rPr lang="en-IN"/>
                      <a:pPr/>
                      <a:t>[CELLRANGE]</a:t>
                    </a:fld>
                    <a:r>
                      <a:rPr lang="en-IN" baseline="0"/>
                      <a:t>, </a:t>
                    </a:r>
                    <a:fld id="{AA66B7BD-833A-4068-AAB3-744F32A09319}" type="YVALUE">
                      <a:rPr lang="en-IN" baseline="0"/>
                      <a:pPr/>
                      <a:t>[Y VALUE]</a:t>
                    </a:fld>
                    <a:r>
                      <a:rPr lang="en-IN" baseline="0"/>
                      <a:t>, </a:t>
                    </a:r>
                    <a:fld id="{5B570A21-F8E5-49FE-81DC-8CD36385846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87AAD1A4-489F-4351-B3B7-BA1A06B931A3}" type="CELLRANGE">
                      <a:rPr lang="en-IN"/>
                      <a:pPr/>
                      <a:t>[CELLRANGE]</a:t>
                    </a:fld>
                    <a:r>
                      <a:rPr lang="en-IN" baseline="0"/>
                      <a:t>, </a:t>
                    </a:r>
                    <a:fld id="{973FDB68-3970-4750-A625-85FEC3CD92B3}" type="YVALUE">
                      <a:rPr lang="en-IN" baseline="0"/>
                      <a:pPr/>
                      <a:t>[Y VALUE]</a:t>
                    </a:fld>
                    <a:r>
                      <a:rPr lang="en-IN" baseline="0"/>
                      <a:t>, </a:t>
                    </a:r>
                    <a:fld id="{CBE52157-A1C3-41D1-84B9-1DE7AD4E5C1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A1A07128-C5CF-45D8-82DC-F154322481A7}" type="CELLRANGE">
                      <a:rPr lang="en-IN"/>
                      <a:pPr/>
                      <a:t>[CELLRANGE]</a:t>
                    </a:fld>
                    <a:r>
                      <a:rPr lang="en-IN" baseline="0"/>
                      <a:t>, </a:t>
                    </a:r>
                    <a:fld id="{D918FFBC-C2D3-4C4D-AC46-E9B80AD4A460}" type="YVALUE">
                      <a:rPr lang="en-IN" baseline="0"/>
                      <a:pPr/>
                      <a:t>[Y VALUE]</a:t>
                    </a:fld>
                    <a:r>
                      <a:rPr lang="en-IN" baseline="0"/>
                      <a:t>, </a:t>
                    </a:r>
                    <a:fld id="{91735ECD-8067-40C5-898C-45026158AB6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B41D1CC3-A3EA-479F-8B2F-2EB5C20A18D1}" type="CELLRANGE">
                      <a:rPr lang="en-IN"/>
                      <a:pPr/>
                      <a:t>[CELLRANGE]</a:t>
                    </a:fld>
                    <a:r>
                      <a:rPr lang="en-IN" baseline="0"/>
                      <a:t>, </a:t>
                    </a:r>
                    <a:fld id="{B65E3B6A-1890-4412-A2D8-4C9D8A48D6A7}" type="YVALUE">
                      <a:rPr lang="en-IN" baseline="0"/>
                      <a:pPr/>
                      <a:t>[Y VALUE]</a:t>
                    </a:fld>
                    <a:r>
                      <a:rPr lang="en-IN" baseline="0"/>
                      <a:t>, </a:t>
                    </a:r>
                    <a:fld id="{59AF60A2-C500-4FBA-B3BF-CB94518A29D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68098305-3881-4D94-BCC9-1E2899BD0480}" type="CELLRANGE">
                      <a:rPr lang="en-IN"/>
                      <a:pPr/>
                      <a:t>[CELLRANGE]</a:t>
                    </a:fld>
                    <a:r>
                      <a:rPr lang="en-IN" baseline="0"/>
                      <a:t>, </a:t>
                    </a:r>
                    <a:fld id="{9F63B314-AD9A-4C99-B871-208FA1D557D1}" type="YVALUE">
                      <a:rPr lang="en-IN" baseline="0"/>
                      <a:pPr/>
                      <a:t>[Y VALUE]</a:t>
                    </a:fld>
                    <a:r>
                      <a:rPr lang="en-IN" baseline="0"/>
                      <a:t>, </a:t>
                    </a:r>
                    <a:fld id="{A20127AC-CC3C-4FCB-8FBC-78B95A345B8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28A27CF8-4B17-4092-A4E1-D61FDD147623}" type="CELLRANGE">
                      <a:rPr lang="en-IN"/>
                      <a:pPr/>
                      <a:t>[CELLRANGE]</a:t>
                    </a:fld>
                    <a:r>
                      <a:rPr lang="en-IN" baseline="0"/>
                      <a:t>, </a:t>
                    </a:r>
                    <a:fld id="{30540481-912A-434A-81CC-5F9FE12FFC95}" type="YVALUE">
                      <a:rPr lang="en-IN" baseline="0"/>
                      <a:pPr/>
                      <a:t>[Y VALUE]</a:t>
                    </a:fld>
                    <a:r>
                      <a:rPr lang="en-IN" baseline="0"/>
                      <a:t>, </a:t>
                    </a:r>
                    <a:fld id="{BCF765CB-19A5-49CC-9D0A-B79C5D7D6C8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1D9451CB-E563-4520-8518-003CCE09422C}" type="CELLRANGE">
                      <a:rPr lang="en-IN"/>
                      <a:pPr/>
                      <a:t>[CELLRANGE]</a:t>
                    </a:fld>
                    <a:r>
                      <a:rPr lang="en-IN" baseline="0"/>
                      <a:t>, </a:t>
                    </a:r>
                    <a:fld id="{042ADA80-849A-4594-A810-1C92B3A3304E}" type="YVALUE">
                      <a:rPr lang="en-IN" baseline="0"/>
                      <a:pPr/>
                      <a:t>[Y VALUE]</a:t>
                    </a:fld>
                    <a:r>
                      <a:rPr lang="en-IN" baseline="0"/>
                      <a:t>, </a:t>
                    </a:r>
                    <a:fld id="{E29092C0-4CB9-4B8E-9360-2519DAD4092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F6296C57-8CF5-4F5E-87F0-D0714E56FE24}" type="CELLRANGE">
                      <a:rPr lang="en-IN"/>
                      <a:pPr/>
                      <a:t>[CELLRANGE]</a:t>
                    </a:fld>
                    <a:r>
                      <a:rPr lang="en-IN" baseline="0"/>
                      <a:t>, </a:t>
                    </a:r>
                    <a:fld id="{5B858613-589A-4204-BD4C-4319549FEB6A}" type="YVALUE">
                      <a:rPr lang="en-IN" baseline="0"/>
                      <a:pPr/>
                      <a:t>[Y VALUE]</a:t>
                    </a:fld>
                    <a:r>
                      <a:rPr lang="en-IN" baseline="0"/>
                      <a:t>, </a:t>
                    </a:r>
                    <a:fld id="{75CDA69A-962B-42BF-B058-F359E8D4E06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BA01AF21-4825-4EC9-A6A2-A98FA9FCD116}" type="CELLRANGE">
                      <a:rPr lang="en-IN"/>
                      <a:pPr/>
                      <a:t>[CELLRANGE]</a:t>
                    </a:fld>
                    <a:r>
                      <a:rPr lang="en-IN" baseline="0"/>
                      <a:t>, </a:t>
                    </a:r>
                    <a:fld id="{B915B994-A68D-4640-9F75-DE06948AD32F}" type="YVALUE">
                      <a:rPr lang="en-IN" baseline="0"/>
                      <a:pPr/>
                      <a:t>[Y VALUE]</a:t>
                    </a:fld>
                    <a:r>
                      <a:rPr lang="en-IN" baseline="0"/>
                      <a:t>, </a:t>
                    </a:r>
                    <a:fld id="{90708479-A4E5-4E59-8DC4-113204BA60F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5533DF46-4EF6-4E37-BDAD-D42362618F0D}" type="CELLRANGE">
                      <a:rPr lang="en-IN"/>
                      <a:pPr/>
                      <a:t>[CELLRANGE]</a:t>
                    </a:fld>
                    <a:r>
                      <a:rPr lang="en-IN" baseline="0"/>
                      <a:t>, </a:t>
                    </a:r>
                    <a:fld id="{3753C4BE-20A2-4D6D-B25B-A86975AE08AD}" type="YVALUE">
                      <a:rPr lang="en-IN" baseline="0"/>
                      <a:pPr/>
                      <a:t>[Y VALUE]</a:t>
                    </a:fld>
                    <a:r>
                      <a:rPr lang="en-IN" baseline="0"/>
                      <a:t>, </a:t>
                    </a:r>
                    <a:fld id="{09EDBF7B-56BA-4D11-8B0A-B6A6E8A3589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4A70D1A8-154C-46C0-9ACC-89D5E1D1F4EC}" type="CELLRANGE">
                      <a:rPr lang="en-IN"/>
                      <a:pPr/>
                      <a:t>[CELLRANGE]</a:t>
                    </a:fld>
                    <a:r>
                      <a:rPr lang="en-IN" baseline="0"/>
                      <a:t>, </a:t>
                    </a:r>
                    <a:fld id="{B2BE288D-110B-4FFC-AA9B-E7A390D58DC1}" type="YVALUE">
                      <a:rPr lang="en-IN" baseline="0"/>
                      <a:pPr/>
                      <a:t>[Y VALUE]</a:t>
                    </a:fld>
                    <a:r>
                      <a:rPr lang="en-IN" baseline="0"/>
                      <a:t>, </a:t>
                    </a:r>
                    <a:fld id="{BC277655-D35A-4CDC-9D3D-6994816E806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6AE558EC-7D56-466F-A93D-0E21008DA202}" type="CELLRANGE">
                      <a:rPr lang="en-IN"/>
                      <a:pPr/>
                      <a:t>[CELLRANGE]</a:t>
                    </a:fld>
                    <a:r>
                      <a:rPr lang="en-IN" baseline="0"/>
                      <a:t>, </a:t>
                    </a:r>
                    <a:fld id="{59268BD2-7A7F-4CB5-B0C2-C9579402DDF3}" type="YVALUE">
                      <a:rPr lang="en-IN" baseline="0"/>
                      <a:pPr/>
                      <a:t>[Y VALUE]</a:t>
                    </a:fld>
                    <a:r>
                      <a:rPr lang="en-IN" baseline="0"/>
                      <a:t>, </a:t>
                    </a:r>
                    <a:fld id="{0DE4C2E5-B8D7-4382-AA07-9D32B6ACE20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8F4620FD-3044-4E53-A246-A84854A5418E}" type="CELLRANGE">
                      <a:rPr lang="en-IN"/>
                      <a:pPr/>
                      <a:t>[CELLRANGE]</a:t>
                    </a:fld>
                    <a:r>
                      <a:rPr lang="en-IN" baseline="0"/>
                      <a:t>, </a:t>
                    </a:r>
                    <a:fld id="{0D24AC59-9F45-462B-9D0A-E0C56CFBE293}" type="YVALUE">
                      <a:rPr lang="en-IN" baseline="0"/>
                      <a:pPr/>
                      <a:t>[Y VALUE]</a:t>
                    </a:fld>
                    <a:r>
                      <a:rPr lang="en-IN" baseline="0"/>
                      <a:t>, </a:t>
                    </a:r>
                    <a:fld id="{DDEBB7FA-2D87-4ACA-8B83-9954D374F02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9FD43E6E-B596-4BA4-8CEE-44E7932B9E78}" type="CELLRANGE">
                      <a:rPr lang="en-IN"/>
                      <a:pPr/>
                      <a:t>[CELLRANGE]</a:t>
                    </a:fld>
                    <a:r>
                      <a:rPr lang="en-IN" baseline="0"/>
                      <a:t>, </a:t>
                    </a:r>
                    <a:fld id="{7397EE41-FDBD-4D9F-9DE6-07DF5DD85B41}" type="YVALUE">
                      <a:rPr lang="en-IN" baseline="0"/>
                      <a:pPr/>
                      <a:t>[Y VALUE]</a:t>
                    </a:fld>
                    <a:r>
                      <a:rPr lang="en-IN" baseline="0"/>
                      <a:t>, </a:t>
                    </a:r>
                    <a:fld id="{2ADA9009-29AD-4841-A189-BBD466AA60B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02C52663-169A-488C-9F80-9066A3316DAF}" type="CELLRANGE">
                      <a:rPr lang="en-IN"/>
                      <a:pPr/>
                      <a:t>[CELLRANGE]</a:t>
                    </a:fld>
                    <a:r>
                      <a:rPr lang="en-IN" baseline="0"/>
                      <a:t>, </a:t>
                    </a:r>
                    <a:fld id="{B9468887-9088-4C49-A1A8-96C38B8112F9}" type="YVALUE">
                      <a:rPr lang="en-IN" baseline="0"/>
                      <a:pPr/>
                      <a:t>[Y VALUE]</a:t>
                    </a:fld>
                    <a:r>
                      <a:rPr lang="en-IN" baseline="0"/>
                      <a:t>, </a:t>
                    </a:r>
                    <a:fld id="{0C500056-B01F-4B16-856D-E96A5AC234F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60598A3C-E5E3-47CA-A985-9788FBEA0C30}" type="CELLRANGE">
                      <a:rPr lang="en-IN"/>
                      <a:pPr/>
                      <a:t>[CELLRANGE]</a:t>
                    </a:fld>
                    <a:r>
                      <a:rPr lang="en-IN" baseline="0"/>
                      <a:t>, </a:t>
                    </a:r>
                    <a:fld id="{EF046F48-6134-42E1-99B6-3B89215320AB}" type="YVALUE">
                      <a:rPr lang="en-IN" baseline="0"/>
                      <a:pPr/>
                      <a:t>[Y VALUE]</a:t>
                    </a:fld>
                    <a:r>
                      <a:rPr lang="en-IN" baseline="0"/>
                      <a:t>, </a:t>
                    </a:r>
                    <a:fld id="{63A2183C-32B2-49C8-8880-B22111E3695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6F1A7DE8-FD87-4F49-BB5D-553A1A462A92}" type="CELLRANGE">
                      <a:rPr lang="en-IN"/>
                      <a:pPr/>
                      <a:t>[CELLRANGE]</a:t>
                    </a:fld>
                    <a:r>
                      <a:rPr lang="en-IN" baseline="0"/>
                      <a:t>, </a:t>
                    </a:r>
                    <a:fld id="{85762976-EF52-4C24-A1AC-E4175C3A49A9}" type="YVALUE">
                      <a:rPr lang="en-IN" baseline="0"/>
                      <a:pPr/>
                      <a:t>[Y VALUE]</a:t>
                    </a:fld>
                    <a:r>
                      <a:rPr lang="en-IN" baseline="0"/>
                      <a:t>, </a:t>
                    </a:r>
                    <a:fld id="{203AD5C2-CD7A-4737-B84D-806B183E91B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dLbl>
              <c:idx val="20"/>
              <c:tx>
                <c:rich>
                  <a:bodyPr/>
                  <a:lstStyle/>
                  <a:p>
                    <a:fld id="{BFF1089D-820A-40EB-9356-8A602A2F1D67}" type="CELLRANGE">
                      <a:rPr lang="en-IN"/>
                      <a:pPr/>
                      <a:t>[CELLRANGE]</a:t>
                    </a:fld>
                    <a:r>
                      <a:rPr lang="en-IN" baseline="0"/>
                      <a:t>, </a:t>
                    </a:r>
                    <a:fld id="{33C0167F-600F-4C2E-9128-E99CA6908441}" type="YVALUE">
                      <a:rPr lang="en-IN" baseline="0"/>
                      <a:pPr/>
                      <a:t>[Y VALUE]</a:t>
                    </a:fld>
                    <a:r>
                      <a:rPr lang="en-IN" baseline="0"/>
                      <a:t>, </a:t>
                    </a:r>
                    <a:fld id="{7A8D0BCB-0C45-4895-BF3B-A8ABC202B3A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0.0%</c:formatCode>
                <c:ptCount val="21"/>
                <c:pt idx="0">
                  <c:v>4.8439467232125111E-2</c:v>
                </c:pt>
                <c:pt idx="1">
                  <c:v>0.40832284142866615</c:v>
                </c:pt>
                <c:pt idx="2">
                  <c:v>7.7728447418991459E-2</c:v>
                </c:pt>
                <c:pt idx="3">
                  <c:v>8.2168179709760786E-2</c:v>
                </c:pt>
                <c:pt idx="4">
                  <c:v>0.19521569147173812</c:v>
                </c:pt>
                <c:pt idx="5">
                  <c:v>3.8433503412630042E-2</c:v>
                </c:pt>
                <c:pt idx="6">
                  <c:v>2.1072162215890266E-2</c:v>
                </c:pt>
                <c:pt idx="7">
                  <c:v>4.0288913922205287E-2</c:v>
                </c:pt>
                <c:pt idx="8">
                  <c:v>4.7114174010999932E-2</c:v>
                </c:pt>
                <c:pt idx="9">
                  <c:v>2.5246835862434563E-2</c:v>
                </c:pt>
                <c:pt idx="10">
                  <c:v>0.14942681068186336</c:v>
                </c:pt>
                <c:pt idx="11">
                  <c:v>3.4855211715592076E-2</c:v>
                </c:pt>
                <c:pt idx="12">
                  <c:v>9.7674110396925334E-2</c:v>
                </c:pt>
                <c:pt idx="13">
                  <c:v>0.10980054337022066</c:v>
                </c:pt>
                <c:pt idx="14">
                  <c:v>5.5132197998807239E-2</c:v>
                </c:pt>
                <c:pt idx="15">
                  <c:v>0.1336558213504738</c:v>
                </c:pt>
                <c:pt idx="16">
                  <c:v>8.1505533099198196E-2</c:v>
                </c:pt>
                <c:pt idx="17">
                  <c:v>6.798754224372143E-2</c:v>
                </c:pt>
                <c:pt idx="18">
                  <c:v>2.6837187727784772E-2</c:v>
                </c:pt>
                <c:pt idx="19">
                  <c:v>4.2608177059174343E-2</c:v>
                </c:pt>
                <c:pt idx="20">
                  <c:v>6.3150221986614533E-2</c:v>
                </c:pt>
              </c:numCache>
            </c:numRef>
          </c:xVal>
          <c:yVal>
            <c:numRef>
              <c:f>Sheet1!$B$2:$B$22</c:f>
              <c:numCache>
                <c:formatCode>0.0</c:formatCode>
                <c:ptCount val="21"/>
                <c:pt idx="0">
                  <c:v>0.47200742968793519</c:v>
                </c:pt>
                <c:pt idx="1">
                  <c:v>-1.7942278971393111</c:v>
                </c:pt>
                <c:pt idx="2">
                  <c:v>-0.6726641246038334</c:v>
                </c:pt>
                <c:pt idx="3">
                  <c:v>9.0554772158497887E-2</c:v>
                </c:pt>
                <c:pt idx="4">
                  <c:v>-0.2736485291874341</c:v>
                </c:pt>
                <c:pt idx="5">
                  <c:v>-0.49249809312562964</c:v>
                </c:pt>
                <c:pt idx="6">
                  <c:v>0.35035778658501598</c:v>
                </c:pt>
                <c:pt idx="7">
                  <c:v>6.6240324176340681E-3</c:v>
                </c:pt>
                <c:pt idx="8">
                  <c:v>0.40885311511126776</c:v>
                </c:pt>
                <c:pt idx="9">
                  <c:v>-3.984123184857663E-2</c:v>
                </c:pt>
                <c:pt idx="10">
                  <c:v>-1.3057704346700976</c:v>
                </c:pt>
                <c:pt idx="11">
                  <c:v>0.34142810825139658</c:v>
                </c:pt>
                <c:pt idx="12">
                  <c:v>0.55087130432928544</c:v>
                </c:pt>
                <c:pt idx="13">
                  <c:v>0.76295954581999537</c:v>
                </c:pt>
                <c:pt idx="14">
                  <c:v>-0.33431859441732936</c:v>
                </c:pt>
                <c:pt idx="15">
                  <c:v>-0.18460319360932287</c:v>
                </c:pt>
                <c:pt idx="16">
                  <c:v>-0.36621947555591644</c:v>
                </c:pt>
                <c:pt idx="17">
                  <c:v>-0.11265683386284947</c:v>
                </c:pt>
                <c:pt idx="18">
                  <c:v>0.65633088651716087</c:v>
                </c:pt>
                <c:pt idx="19">
                  <c:v>-4.9116616718444805E-2</c:v>
                </c:pt>
                <c:pt idx="20">
                  <c:v>-0.25100994673331323</c:v>
                </c:pt>
              </c:numCache>
            </c:numRef>
          </c:yVal>
          <c:bubbleSize>
            <c:numRef>
              <c:f>Sheet1!$C$2:$C$22</c:f>
              <c:numCache>
                <c:formatCode>0.0%</c:formatCode>
                <c:ptCount val="21"/>
                <c:pt idx="0">
                  <c:v>4.8439467232125111E-2</c:v>
                </c:pt>
                <c:pt idx="1">
                  <c:v>0.40832284142866615</c:v>
                </c:pt>
                <c:pt idx="2">
                  <c:v>7.7728447418991459E-2</c:v>
                </c:pt>
                <c:pt idx="3">
                  <c:v>8.2168179709760786E-2</c:v>
                </c:pt>
                <c:pt idx="4">
                  <c:v>0.19521569147173812</c:v>
                </c:pt>
                <c:pt idx="5">
                  <c:v>3.8433503412630042E-2</c:v>
                </c:pt>
                <c:pt idx="6">
                  <c:v>2.1072162215890266E-2</c:v>
                </c:pt>
                <c:pt idx="7">
                  <c:v>4.0288913922205287E-2</c:v>
                </c:pt>
                <c:pt idx="8">
                  <c:v>4.7114174010999932E-2</c:v>
                </c:pt>
                <c:pt idx="9">
                  <c:v>2.5246835862434563E-2</c:v>
                </c:pt>
                <c:pt idx="10">
                  <c:v>0.14942681068186336</c:v>
                </c:pt>
                <c:pt idx="11">
                  <c:v>3.4855211715592076E-2</c:v>
                </c:pt>
                <c:pt idx="12">
                  <c:v>9.7674110396925334E-2</c:v>
                </c:pt>
                <c:pt idx="13">
                  <c:v>0.10980054337022066</c:v>
                </c:pt>
                <c:pt idx="14">
                  <c:v>5.5132197998807239E-2</c:v>
                </c:pt>
                <c:pt idx="15">
                  <c:v>0.1336558213504738</c:v>
                </c:pt>
                <c:pt idx="16">
                  <c:v>8.1505533099198196E-2</c:v>
                </c:pt>
                <c:pt idx="17">
                  <c:v>6.798754224372143E-2</c:v>
                </c:pt>
                <c:pt idx="18">
                  <c:v>2.6837187727784772E-2</c:v>
                </c:pt>
                <c:pt idx="19">
                  <c:v>4.2608177059174343E-2</c:v>
                </c:pt>
                <c:pt idx="20">
                  <c:v>6.3150221986614533E-2</c:v>
                </c:pt>
              </c:numCache>
            </c:numRef>
          </c:bubbleSize>
          <c:bubble3D val="0"/>
          <c:extLst>
            <c:ext xmlns:c15="http://schemas.microsoft.com/office/drawing/2012/chart" uri="{02D57815-91ED-43cb-92C2-25804820EDAC}">
              <c15:datalabelsRange>
                <c15:f>Sheet1!$F$2:$F$22</c15:f>
                <c15:dlblRangeCache>
                  <c:ptCount val="21"/>
                  <c:pt idx="0">
                    <c:v>To replace a meal</c:v>
                  </c:pt>
                  <c:pt idx="1">
                    <c:v>To have a meal</c:v>
                  </c:pt>
                  <c:pt idx="2">
                    <c:v>To treat or reward myself</c:v>
                  </c:pt>
                  <c:pt idx="3">
                    <c:v>To help me relax/unwind</c:v>
                  </c:pt>
                  <c:pt idx="4">
                    <c:v>To satisfy a craving</c:v>
                  </c:pt>
                  <c:pt idx="5">
                    <c:v>To reduce stress/anxiety</c:v>
                  </c:pt>
                  <c:pt idx="6">
                    <c:v>As a way to celebrate a special occasion with friends, family or a loved one</c:v>
                  </c:pt>
                  <c:pt idx="7">
                    <c:v>Have something I feel good about eating with others</c:v>
                  </c:pt>
                  <c:pt idx="8">
                    <c:v>To enhance time with friends, family or a loved one</c:v>
                  </c:pt>
                  <c:pt idx="9">
                    <c:v>To demonstrate to my family/friends that I care for them</c:v>
                  </c:pt>
                  <c:pt idx="10">
                    <c:v>Easy to prepare/make</c:v>
                  </c:pt>
                  <c:pt idx="11">
                    <c:v>Consume it anywhere/on the go</c:v>
                  </c:pt>
                  <c:pt idx="12">
                    <c:v>To stop hunger in between meals</c:v>
                  </c:pt>
                  <c:pt idx="13">
                    <c:v>Have something that can be eaten quickly</c:v>
                  </c:pt>
                  <c:pt idx="14">
                    <c:v>To eat while doing something else</c:v>
                  </c:pt>
                  <c:pt idx="15">
                    <c:v>Have something nutritious</c:v>
                  </c:pt>
                  <c:pt idx="16">
                    <c:v>To help balance my diet</c:v>
                  </c:pt>
                  <c:pt idx="17">
                    <c:v>Give an instant energy boost</c:v>
                  </c:pt>
                  <c:pt idx="18">
                    <c:v>Helps recover from physical exertion</c:v>
                  </c:pt>
                  <c:pt idx="19">
                    <c:v>To relieve boredom</c:v>
                  </c:pt>
                  <c:pt idx="20">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13265773653984E-2"/>
          <c:y val="1.9208014011383057E-2"/>
          <c:w val="0.97148668766021729"/>
          <c:h val="0.95088046789169312"/>
        </c:manualLayout>
      </c:layout>
      <c:scatterChart>
        <c:scatterStyle val="lineMarker"/>
        <c:varyColors val="0"/>
        <c:ser>
          <c:idx val="0"/>
          <c:order val="0"/>
          <c:tx>
            <c:strRef>
              <c:f>Sheet1!$B$2</c:f>
              <c:strCache>
                <c:ptCount val="1"/>
                <c:pt idx="0">
                  <c:v>1.06505892869001</c:v>
                </c:pt>
              </c:strCache>
            </c:strRef>
          </c:tx>
          <c:spPr>
            <a:ln>
              <a:noFill/>
            </a:ln>
          </c:spPr>
          <c:marker>
            <c:symbol val="circle"/>
            <c:size val="10"/>
          </c:marker>
          <c:dPt>
            <c:idx val="0"/>
            <c:marker>
              <c:spPr>
                <a:solidFill>
                  <a:srgbClr val="C00000"/>
                </a:solidFill>
                <a:ln>
                  <a:solidFill>
                    <a:srgbClr val="C00000"/>
                  </a:solidFill>
                </a:ln>
              </c:spPr>
            </c:marker>
            <c:bubble3D val="0"/>
            <c:extLst>
              <c:ext xmlns:c16="http://schemas.microsoft.com/office/drawing/2014/chart" uri="{C3380CC4-5D6E-409C-BE32-E72D297353CC}">
                <c16:uniqueId val="{00000000-5301-4605-99BC-237FC88280DC}"/>
              </c:ext>
            </c:extLst>
          </c:dPt>
          <c:dPt>
            <c:idx val="1"/>
            <c:marker>
              <c:spPr>
                <a:solidFill>
                  <a:srgbClr val="C00000"/>
                </a:solidFill>
                <a:ln>
                  <a:solidFill>
                    <a:srgbClr val="C00000"/>
                  </a:solidFill>
                </a:ln>
              </c:spPr>
            </c:marker>
            <c:bubble3D val="0"/>
            <c:extLst>
              <c:ext xmlns:c16="http://schemas.microsoft.com/office/drawing/2014/chart" uri="{C3380CC4-5D6E-409C-BE32-E72D297353CC}">
                <c16:uniqueId val="{00000001-5301-4605-99BC-237FC88280DC}"/>
              </c:ext>
            </c:extLst>
          </c:dPt>
          <c:dPt>
            <c:idx val="2"/>
            <c:marker>
              <c:spPr>
                <a:solidFill>
                  <a:srgbClr val="C00000"/>
                </a:solidFill>
                <a:ln>
                  <a:solidFill>
                    <a:srgbClr val="C00000"/>
                  </a:solidFill>
                </a:ln>
              </c:spPr>
            </c:marker>
            <c:bubble3D val="0"/>
            <c:extLst>
              <c:ext xmlns:c16="http://schemas.microsoft.com/office/drawing/2014/chart" uri="{C3380CC4-5D6E-409C-BE32-E72D297353CC}">
                <c16:uniqueId val="{00000002-5301-4605-99BC-237FC88280DC}"/>
              </c:ext>
            </c:extLst>
          </c:dPt>
          <c:dPt>
            <c:idx val="3"/>
            <c:marker>
              <c:spPr>
                <a:solidFill>
                  <a:srgbClr val="C00000"/>
                </a:solidFill>
                <a:ln>
                  <a:solidFill>
                    <a:srgbClr val="C00000"/>
                  </a:solidFill>
                </a:ln>
              </c:spPr>
            </c:marker>
            <c:bubble3D val="0"/>
            <c:extLst>
              <c:ext xmlns:c16="http://schemas.microsoft.com/office/drawing/2014/chart" uri="{C3380CC4-5D6E-409C-BE32-E72D297353CC}">
                <c16:uniqueId val="{00000003-5301-4605-99BC-237FC88280DC}"/>
              </c:ext>
            </c:extLst>
          </c:dPt>
          <c:dPt>
            <c:idx val="4"/>
            <c:marker>
              <c:spPr>
                <a:solidFill>
                  <a:srgbClr val="C00000"/>
                </a:solidFill>
                <a:ln>
                  <a:solidFill>
                    <a:srgbClr val="C00000"/>
                  </a:solidFill>
                </a:ln>
              </c:spPr>
            </c:marker>
            <c:bubble3D val="0"/>
            <c:extLst>
              <c:ext xmlns:c16="http://schemas.microsoft.com/office/drawing/2014/chart" uri="{C3380CC4-5D6E-409C-BE32-E72D297353CC}">
                <c16:uniqueId val="{00000004-5301-4605-99BC-237FC88280DC}"/>
              </c:ext>
            </c:extLst>
          </c:dPt>
          <c:dPt>
            <c:idx val="5"/>
            <c:marker>
              <c:spPr>
                <a:solidFill>
                  <a:srgbClr val="C00000"/>
                </a:solidFill>
                <a:ln>
                  <a:solidFill>
                    <a:srgbClr val="C00000"/>
                  </a:solidFill>
                </a:ln>
              </c:spPr>
            </c:marker>
            <c:bubble3D val="0"/>
            <c:extLst>
              <c:ext xmlns:c16="http://schemas.microsoft.com/office/drawing/2014/chart" uri="{C3380CC4-5D6E-409C-BE32-E72D297353CC}">
                <c16:uniqueId val="{00000005-5301-4605-99BC-237FC88280DC}"/>
              </c:ext>
            </c:extLst>
          </c:dPt>
          <c:dPt>
            <c:idx val="6"/>
            <c:marker>
              <c:spPr>
                <a:solidFill>
                  <a:srgbClr val="C00000"/>
                </a:solidFill>
                <a:ln>
                  <a:solidFill>
                    <a:srgbClr val="C00000"/>
                  </a:solidFill>
                </a:ln>
              </c:spPr>
            </c:marker>
            <c:bubble3D val="0"/>
            <c:extLst>
              <c:ext xmlns:c16="http://schemas.microsoft.com/office/drawing/2014/chart" uri="{C3380CC4-5D6E-409C-BE32-E72D297353CC}">
                <c16:uniqueId val="{00000006-5301-4605-99BC-237FC88280DC}"/>
              </c:ext>
            </c:extLst>
          </c:dPt>
          <c:dPt>
            <c:idx val="7"/>
            <c:marker>
              <c:spPr>
                <a:solidFill>
                  <a:srgbClr val="C00000"/>
                </a:solidFill>
                <a:ln>
                  <a:solidFill>
                    <a:srgbClr val="C00000"/>
                  </a:solidFill>
                </a:ln>
              </c:spPr>
            </c:marker>
            <c:bubble3D val="0"/>
            <c:extLst>
              <c:ext xmlns:c16="http://schemas.microsoft.com/office/drawing/2014/chart" uri="{C3380CC4-5D6E-409C-BE32-E72D297353CC}">
                <c16:uniqueId val="{00000007-5301-4605-99BC-237FC88280DC}"/>
              </c:ext>
            </c:extLst>
          </c:dPt>
          <c:dPt>
            <c:idx val="8"/>
            <c:marker>
              <c:spPr>
                <a:solidFill>
                  <a:srgbClr val="C00000"/>
                </a:solidFill>
                <a:ln>
                  <a:solidFill>
                    <a:srgbClr val="C00000"/>
                  </a:solidFill>
                </a:ln>
              </c:spPr>
            </c:marker>
            <c:bubble3D val="0"/>
            <c:extLst>
              <c:ext xmlns:c16="http://schemas.microsoft.com/office/drawing/2014/chart" uri="{C3380CC4-5D6E-409C-BE32-E72D297353CC}">
                <c16:uniqueId val="{00000008-5301-4605-99BC-237FC88280DC}"/>
              </c:ext>
            </c:extLst>
          </c:dPt>
          <c:dPt>
            <c:idx val="9"/>
            <c:marker>
              <c:spPr>
                <a:solidFill>
                  <a:srgbClr val="C00000"/>
                </a:solidFill>
                <a:ln>
                  <a:solidFill>
                    <a:srgbClr val="C00000"/>
                  </a:solidFill>
                </a:ln>
              </c:spPr>
            </c:marker>
            <c:bubble3D val="0"/>
            <c:extLst>
              <c:ext xmlns:c16="http://schemas.microsoft.com/office/drawing/2014/chart" uri="{C3380CC4-5D6E-409C-BE32-E72D297353CC}">
                <c16:uniqueId val="{00000009-5301-4605-99BC-237FC88280DC}"/>
              </c:ext>
            </c:extLst>
          </c:dPt>
          <c:dPt>
            <c:idx val="10"/>
            <c:marker>
              <c:spPr>
                <a:solidFill>
                  <a:srgbClr val="C00000"/>
                </a:solidFill>
                <a:ln>
                  <a:solidFill>
                    <a:srgbClr val="C00000"/>
                  </a:solidFill>
                </a:ln>
              </c:spPr>
            </c:marker>
            <c:bubble3D val="0"/>
            <c:extLst>
              <c:ext xmlns:c16="http://schemas.microsoft.com/office/drawing/2014/chart" uri="{C3380CC4-5D6E-409C-BE32-E72D297353CC}">
                <c16:uniqueId val="{0000000A-5301-4605-99BC-237FC88280DC}"/>
              </c:ext>
            </c:extLst>
          </c:dPt>
          <c:dPt>
            <c:idx val="11"/>
            <c:marker>
              <c:spPr>
                <a:solidFill>
                  <a:srgbClr val="C00000"/>
                </a:solidFill>
                <a:ln>
                  <a:solidFill>
                    <a:srgbClr val="C00000"/>
                  </a:solidFill>
                </a:ln>
              </c:spPr>
            </c:marker>
            <c:bubble3D val="0"/>
            <c:extLst>
              <c:ext xmlns:c16="http://schemas.microsoft.com/office/drawing/2014/chart" uri="{C3380CC4-5D6E-409C-BE32-E72D297353CC}">
                <c16:uniqueId val="{0000000B-5301-4605-99BC-237FC88280DC}"/>
              </c:ext>
            </c:extLst>
          </c:dPt>
          <c:dPt>
            <c:idx val="12"/>
            <c:marker>
              <c:spPr>
                <a:solidFill>
                  <a:srgbClr val="C00000"/>
                </a:solidFill>
                <a:ln>
                  <a:solidFill>
                    <a:srgbClr val="C00000"/>
                  </a:solidFill>
                </a:ln>
              </c:spPr>
            </c:marker>
            <c:bubble3D val="0"/>
            <c:extLst>
              <c:ext xmlns:c16="http://schemas.microsoft.com/office/drawing/2014/chart" uri="{C3380CC4-5D6E-409C-BE32-E72D297353CC}">
                <c16:uniqueId val="{0000000C-5301-4605-99BC-237FC88280DC}"/>
              </c:ext>
            </c:extLst>
          </c:dPt>
          <c:dPt>
            <c:idx val="13"/>
            <c:marker>
              <c:spPr>
                <a:solidFill>
                  <a:srgbClr val="C00000"/>
                </a:solidFill>
                <a:ln>
                  <a:solidFill>
                    <a:srgbClr val="C00000"/>
                  </a:solidFill>
                </a:ln>
              </c:spPr>
            </c:marker>
            <c:bubble3D val="0"/>
            <c:extLst>
              <c:ext xmlns:c16="http://schemas.microsoft.com/office/drawing/2014/chart" uri="{C3380CC4-5D6E-409C-BE32-E72D297353CC}">
                <c16:uniqueId val="{0000000D-5301-4605-99BC-237FC88280DC}"/>
              </c:ext>
            </c:extLst>
          </c:dPt>
          <c:dPt>
            <c:idx val="14"/>
            <c:marker>
              <c:spPr>
                <a:solidFill>
                  <a:srgbClr val="C00000"/>
                </a:solidFill>
                <a:ln>
                  <a:solidFill>
                    <a:srgbClr val="C00000"/>
                  </a:solidFill>
                </a:ln>
              </c:spPr>
            </c:marker>
            <c:bubble3D val="0"/>
            <c:extLst>
              <c:ext xmlns:c16="http://schemas.microsoft.com/office/drawing/2014/chart" uri="{C3380CC4-5D6E-409C-BE32-E72D297353CC}">
                <c16:uniqueId val="{0000000E-5301-4605-99BC-237FC88280DC}"/>
              </c:ext>
            </c:extLst>
          </c:dPt>
          <c:dPt>
            <c:idx val="15"/>
            <c:marker>
              <c:spPr>
                <a:solidFill>
                  <a:srgbClr val="C00000"/>
                </a:solidFill>
                <a:ln>
                  <a:solidFill>
                    <a:srgbClr val="C00000"/>
                  </a:solidFill>
                </a:ln>
              </c:spPr>
            </c:marker>
            <c:bubble3D val="0"/>
            <c:extLst>
              <c:ext xmlns:c16="http://schemas.microsoft.com/office/drawing/2014/chart" uri="{C3380CC4-5D6E-409C-BE32-E72D297353CC}">
                <c16:uniqueId val="{0000000F-5301-4605-99BC-237FC88280DC}"/>
              </c:ext>
            </c:extLst>
          </c:dPt>
          <c:dPt>
            <c:idx val="16"/>
            <c:marker>
              <c:spPr>
                <a:solidFill>
                  <a:srgbClr val="C00000"/>
                </a:solidFill>
                <a:ln>
                  <a:solidFill>
                    <a:srgbClr val="C00000"/>
                  </a:solidFill>
                </a:ln>
              </c:spPr>
            </c:marker>
            <c:bubble3D val="0"/>
            <c:extLst>
              <c:ext xmlns:c16="http://schemas.microsoft.com/office/drawing/2014/chart" uri="{C3380CC4-5D6E-409C-BE32-E72D297353CC}">
                <c16:uniqueId val="{00000010-5301-4605-99BC-237FC88280DC}"/>
              </c:ext>
            </c:extLst>
          </c:dPt>
          <c:dPt>
            <c:idx val="17"/>
            <c:marker>
              <c:spPr>
                <a:solidFill>
                  <a:srgbClr val="C00000"/>
                </a:solidFill>
                <a:ln>
                  <a:solidFill>
                    <a:srgbClr val="C00000"/>
                  </a:solidFill>
                </a:ln>
              </c:spPr>
            </c:marker>
            <c:bubble3D val="0"/>
            <c:extLst>
              <c:ext xmlns:c16="http://schemas.microsoft.com/office/drawing/2014/chart" uri="{C3380CC4-5D6E-409C-BE32-E72D297353CC}">
                <c16:uniqueId val="{00000011-5301-4605-99BC-237FC88280DC}"/>
              </c:ext>
            </c:extLst>
          </c:dPt>
          <c:dPt>
            <c:idx val="18"/>
            <c:marker>
              <c:spPr>
                <a:solidFill>
                  <a:srgbClr val="C00000"/>
                </a:solidFill>
                <a:ln>
                  <a:solidFill>
                    <a:srgbClr val="C00000"/>
                  </a:solidFill>
                </a:ln>
              </c:spPr>
            </c:marker>
            <c:bubble3D val="0"/>
            <c:extLst>
              <c:ext xmlns:c16="http://schemas.microsoft.com/office/drawing/2014/chart" uri="{C3380CC4-5D6E-409C-BE32-E72D297353CC}">
                <c16:uniqueId val="{00000012-5301-4605-99BC-237FC88280DC}"/>
              </c:ext>
            </c:extLst>
          </c:dPt>
          <c:dPt>
            <c:idx val="19"/>
            <c:marker>
              <c:spPr>
                <a:solidFill>
                  <a:srgbClr val="C00000"/>
                </a:solidFill>
                <a:ln>
                  <a:solidFill>
                    <a:srgbClr val="C00000"/>
                  </a:solidFill>
                </a:ln>
              </c:spPr>
            </c:marker>
            <c:bubble3D val="0"/>
            <c:extLst>
              <c:ext xmlns:c16="http://schemas.microsoft.com/office/drawing/2014/chart" uri="{C3380CC4-5D6E-409C-BE32-E72D297353CC}">
                <c16:uniqueId val="{00000013-5301-4605-99BC-237FC88280DC}"/>
              </c:ext>
            </c:extLst>
          </c:dPt>
          <c:dPt>
            <c:idx val="20"/>
            <c:marker>
              <c:spPr>
                <a:solidFill>
                  <a:srgbClr val="FFC000"/>
                </a:solidFill>
                <a:ln>
                  <a:solidFill>
                    <a:srgbClr val="FFC000"/>
                  </a:solidFill>
                </a:ln>
              </c:spPr>
            </c:marker>
            <c:bubble3D val="0"/>
            <c:extLst>
              <c:ext xmlns:c16="http://schemas.microsoft.com/office/drawing/2014/chart" uri="{C3380CC4-5D6E-409C-BE32-E72D297353CC}">
                <c16:uniqueId val="{00000014-5301-4605-99BC-237FC88280DC}"/>
              </c:ext>
            </c:extLst>
          </c:dPt>
          <c:dPt>
            <c:idx val="21"/>
            <c:marker>
              <c:spPr>
                <a:solidFill>
                  <a:srgbClr val="FFC000"/>
                </a:solidFill>
                <a:ln>
                  <a:solidFill>
                    <a:srgbClr val="FFC000"/>
                  </a:solidFill>
                </a:ln>
              </c:spPr>
            </c:marker>
            <c:bubble3D val="0"/>
            <c:extLst>
              <c:ext xmlns:c16="http://schemas.microsoft.com/office/drawing/2014/chart" uri="{C3380CC4-5D6E-409C-BE32-E72D297353CC}">
                <c16:uniqueId val="{00000015-5301-4605-99BC-237FC88280DC}"/>
              </c:ext>
            </c:extLst>
          </c:dPt>
          <c:dPt>
            <c:idx val="22"/>
            <c:marker>
              <c:spPr>
                <a:solidFill>
                  <a:srgbClr val="FFC000"/>
                </a:solidFill>
                <a:ln>
                  <a:solidFill>
                    <a:srgbClr val="FFC000"/>
                  </a:solidFill>
                </a:ln>
              </c:spPr>
            </c:marker>
            <c:bubble3D val="0"/>
            <c:extLst>
              <c:ext xmlns:c16="http://schemas.microsoft.com/office/drawing/2014/chart" uri="{C3380CC4-5D6E-409C-BE32-E72D297353CC}">
                <c16:uniqueId val="{00000016-5301-4605-99BC-237FC88280DC}"/>
              </c:ext>
            </c:extLst>
          </c:dPt>
          <c:dPt>
            <c:idx val="23"/>
            <c:marker>
              <c:spPr>
                <a:solidFill>
                  <a:srgbClr val="FFC000"/>
                </a:solidFill>
                <a:ln>
                  <a:solidFill>
                    <a:srgbClr val="FFC000"/>
                  </a:solidFill>
                </a:ln>
              </c:spPr>
            </c:marker>
            <c:bubble3D val="0"/>
            <c:extLst>
              <c:ext xmlns:c16="http://schemas.microsoft.com/office/drawing/2014/chart" uri="{C3380CC4-5D6E-409C-BE32-E72D297353CC}">
                <c16:uniqueId val="{00000017-5301-4605-99BC-237FC88280DC}"/>
              </c:ext>
            </c:extLst>
          </c:dPt>
          <c:dPt>
            <c:idx val="24"/>
            <c:marker>
              <c:spPr>
                <a:solidFill>
                  <a:srgbClr val="FFC000"/>
                </a:solidFill>
                <a:ln>
                  <a:solidFill>
                    <a:srgbClr val="FFC000"/>
                  </a:solidFill>
                </a:ln>
              </c:spPr>
            </c:marker>
            <c:bubble3D val="0"/>
            <c:extLst>
              <c:ext xmlns:c16="http://schemas.microsoft.com/office/drawing/2014/chart" uri="{C3380CC4-5D6E-409C-BE32-E72D297353CC}">
                <c16:uniqueId val="{00000018-5301-4605-99BC-237FC88280DC}"/>
              </c:ext>
            </c:extLst>
          </c:dPt>
          <c:dPt>
            <c:idx val="25"/>
            <c:marker>
              <c:spPr>
                <a:solidFill>
                  <a:srgbClr val="FFC000"/>
                </a:solidFill>
                <a:ln>
                  <a:solidFill>
                    <a:srgbClr val="FFC000"/>
                  </a:solidFill>
                </a:ln>
              </c:spPr>
            </c:marker>
            <c:bubble3D val="0"/>
            <c:extLst>
              <c:ext xmlns:c16="http://schemas.microsoft.com/office/drawing/2014/chart" uri="{C3380CC4-5D6E-409C-BE32-E72D297353CC}">
                <c16:uniqueId val="{00000019-5301-4605-99BC-237FC88280DC}"/>
              </c:ext>
            </c:extLst>
          </c:dPt>
          <c:dPt>
            <c:idx val="26"/>
            <c:marker>
              <c:spPr>
                <a:solidFill>
                  <a:srgbClr val="FFC000"/>
                </a:solidFill>
                <a:ln>
                  <a:solidFill>
                    <a:srgbClr val="FFC000"/>
                  </a:solidFill>
                </a:ln>
              </c:spPr>
            </c:marker>
            <c:bubble3D val="0"/>
            <c:extLst>
              <c:ext xmlns:c16="http://schemas.microsoft.com/office/drawing/2014/chart" uri="{C3380CC4-5D6E-409C-BE32-E72D297353CC}">
                <c16:uniqueId val="{0000001A-5301-4605-99BC-237FC88280DC}"/>
              </c:ext>
            </c:extLst>
          </c:dPt>
          <c:dPt>
            <c:idx val="27"/>
            <c:marker>
              <c:spPr>
                <a:solidFill>
                  <a:srgbClr val="FFC000"/>
                </a:solidFill>
                <a:ln>
                  <a:solidFill>
                    <a:srgbClr val="FFC000"/>
                  </a:solidFill>
                </a:ln>
              </c:spPr>
            </c:marker>
            <c:bubble3D val="0"/>
            <c:extLst>
              <c:ext xmlns:c16="http://schemas.microsoft.com/office/drawing/2014/chart" uri="{C3380CC4-5D6E-409C-BE32-E72D297353CC}">
                <c16:uniqueId val="{0000001B-5301-4605-99BC-237FC88280DC}"/>
              </c:ext>
            </c:extLst>
          </c:dPt>
          <c:dPt>
            <c:idx val="28"/>
            <c:marker>
              <c:spPr>
                <a:solidFill>
                  <a:srgbClr val="FFC000"/>
                </a:solidFill>
                <a:ln>
                  <a:solidFill>
                    <a:srgbClr val="FFC000"/>
                  </a:solidFill>
                </a:ln>
              </c:spPr>
            </c:marker>
            <c:bubble3D val="0"/>
            <c:extLst>
              <c:ext xmlns:c16="http://schemas.microsoft.com/office/drawing/2014/chart" uri="{C3380CC4-5D6E-409C-BE32-E72D297353CC}">
                <c16:uniqueId val="{0000001C-5301-4605-99BC-237FC88280DC}"/>
              </c:ext>
            </c:extLst>
          </c:dPt>
          <c:dPt>
            <c:idx val="29"/>
            <c:marker>
              <c:spPr>
                <a:solidFill>
                  <a:srgbClr val="FFC000"/>
                </a:solidFill>
                <a:ln>
                  <a:solidFill>
                    <a:srgbClr val="FFC000"/>
                  </a:solidFill>
                </a:ln>
              </c:spPr>
            </c:marker>
            <c:bubble3D val="0"/>
            <c:extLst>
              <c:ext xmlns:c16="http://schemas.microsoft.com/office/drawing/2014/chart" uri="{C3380CC4-5D6E-409C-BE32-E72D297353CC}">
                <c16:uniqueId val="{0000001D-5301-4605-99BC-237FC88280DC}"/>
              </c:ext>
            </c:extLst>
          </c:dPt>
          <c:dPt>
            <c:idx val="30"/>
            <c:marker>
              <c:spPr>
                <a:solidFill>
                  <a:srgbClr val="FFC000"/>
                </a:solidFill>
                <a:ln>
                  <a:solidFill>
                    <a:srgbClr val="FFC000"/>
                  </a:solidFill>
                </a:ln>
              </c:spPr>
            </c:marker>
            <c:bubble3D val="0"/>
            <c:extLst>
              <c:ext xmlns:c16="http://schemas.microsoft.com/office/drawing/2014/chart" uri="{C3380CC4-5D6E-409C-BE32-E72D297353CC}">
                <c16:uniqueId val="{0000001E-5301-4605-99BC-237FC88280DC}"/>
              </c:ext>
            </c:extLst>
          </c:dPt>
          <c:dPt>
            <c:idx val="31"/>
            <c:marker>
              <c:spPr>
                <a:solidFill>
                  <a:srgbClr val="FFC000"/>
                </a:solidFill>
                <a:ln>
                  <a:solidFill>
                    <a:srgbClr val="FFC000"/>
                  </a:solidFill>
                </a:ln>
              </c:spPr>
            </c:marker>
            <c:bubble3D val="0"/>
            <c:extLst>
              <c:ext xmlns:c16="http://schemas.microsoft.com/office/drawing/2014/chart" uri="{C3380CC4-5D6E-409C-BE32-E72D297353CC}">
                <c16:uniqueId val="{0000001F-5301-4605-99BC-237FC88280DC}"/>
              </c:ext>
            </c:extLst>
          </c:dPt>
          <c:dPt>
            <c:idx val="32"/>
            <c:marker>
              <c:spPr>
                <a:solidFill>
                  <a:srgbClr val="FFC000"/>
                </a:solidFill>
                <a:ln>
                  <a:solidFill>
                    <a:srgbClr val="FFC000"/>
                  </a:solidFill>
                </a:ln>
              </c:spPr>
            </c:marker>
            <c:bubble3D val="0"/>
            <c:extLst>
              <c:ext xmlns:c16="http://schemas.microsoft.com/office/drawing/2014/chart" uri="{C3380CC4-5D6E-409C-BE32-E72D297353CC}">
                <c16:uniqueId val="{00000020-5301-4605-99BC-237FC88280DC}"/>
              </c:ext>
            </c:extLst>
          </c:dPt>
          <c:dPt>
            <c:idx val="33"/>
            <c:marker>
              <c:spPr>
                <a:solidFill>
                  <a:srgbClr val="FFC000"/>
                </a:solidFill>
                <a:ln>
                  <a:solidFill>
                    <a:srgbClr val="FFC000"/>
                  </a:solidFill>
                </a:ln>
              </c:spPr>
            </c:marker>
            <c:bubble3D val="0"/>
            <c:extLst>
              <c:ext xmlns:c16="http://schemas.microsoft.com/office/drawing/2014/chart" uri="{C3380CC4-5D6E-409C-BE32-E72D297353CC}">
                <c16:uniqueId val="{00000021-5301-4605-99BC-237FC88280DC}"/>
              </c:ext>
            </c:extLst>
          </c:dPt>
          <c:dPt>
            <c:idx val="34"/>
            <c:marker>
              <c:spPr>
                <a:solidFill>
                  <a:srgbClr val="FFC000"/>
                </a:solidFill>
                <a:ln>
                  <a:solidFill>
                    <a:srgbClr val="FFC000"/>
                  </a:solidFill>
                </a:ln>
              </c:spPr>
            </c:marker>
            <c:bubble3D val="0"/>
            <c:extLst>
              <c:ext xmlns:c16="http://schemas.microsoft.com/office/drawing/2014/chart" uri="{C3380CC4-5D6E-409C-BE32-E72D297353CC}">
                <c16:uniqueId val="{00000022-5301-4605-99BC-237FC88280DC}"/>
              </c:ext>
            </c:extLst>
          </c:dPt>
          <c:dPt>
            <c:idx val="35"/>
            <c:marker>
              <c:spPr>
                <a:solidFill>
                  <a:srgbClr val="FFC000"/>
                </a:solidFill>
                <a:ln>
                  <a:solidFill>
                    <a:srgbClr val="FFC000"/>
                  </a:solidFill>
                </a:ln>
              </c:spPr>
            </c:marker>
            <c:bubble3D val="0"/>
            <c:extLst>
              <c:ext xmlns:c16="http://schemas.microsoft.com/office/drawing/2014/chart" uri="{C3380CC4-5D6E-409C-BE32-E72D297353CC}">
                <c16:uniqueId val="{00000023-5301-4605-99BC-237FC88280DC}"/>
              </c:ext>
            </c:extLst>
          </c:dPt>
          <c:dPt>
            <c:idx val="36"/>
            <c:marker>
              <c:spPr>
                <a:solidFill>
                  <a:srgbClr val="FFC000"/>
                </a:solidFill>
                <a:ln>
                  <a:solidFill>
                    <a:srgbClr val="FFC000"/>
                  </a:solidFill>
                </a:ln>
              </c:spPr>
            </c:marker>
            <c:bubble3D val="0"/>
            <c:extLst>
              <c:ext xmlns:c16="http://schemas.microsoft.com/office/drawing/2014/chart" uri="{C3380CC4-5D6E-409C-BE32-E72D297353CC}">
                <c16:uniqueId val="{00000024-5301-4605-99BC-237FC88280DC}"/>
              </c:ext>
            </c:extLst>
          </c:dPt>
          <c:dPt>
            <c:idx val="37"/>
            <c:marker>
              <c:spPr>
                <a:solidFill>
                  <a:srgbClr val="FFC000"/>
                </a:solidFill>
                <a:ln>
                  <a:solidFill>
                    <a:srgbClr val="FFC000"/>
                  </a:solidFill>
                </a:ln>
              </c:spPr>
            </c:marker>
            <c:bubble3D val="0"/>
            <c:extLst>
              <c:ext xmlns:c16="http://schemas.microsoft.com/office/drawing/2014/chart" uri="{C3380CC4-5D6E-409C-BE32-E72D297353CC}">
                <c16:uniqueId val="{00000025-5301-4605-99BC-237FC88280DC}"/>
              </c:ext>
            </c:extLst>
          </c:dPt>
          <c:dPt>
            <c:idx val="38"/>
            <c:marker>
              <c:spPr>
                <a:solidFill>
                  <a:srgbClr val="FFC000"/>
                </a:solidFill>
                <a:ln>
                  <a:solidFill>
                    <a:srgbClr val="FFC000"/>
                  </a:solidFill>
                </a:ln>
              </c:spPr>
            </c:marker>
            <c:bubble3D val="0"/>
            <c:extLst>
              <c:ext xmlns:c16="http://schemas.microsoft.com/office/drawing/2014/chart" uri="{C3380CC4-5D6E-409C-BE32-E72D297353CC}">
                <c16:uniqueId val="{00000026-5301-4605-99BC-237FC88280DC}"/>
              </c:ext>
            </c:extLst>
          </c:dPt>
          <c:dPt>
            <c:idx val="39"/>
            <c:marker>
              <c:spPr>
                <a:solidFill>
                  <a:srgbClr val="FFC000"/>
                </a:solidFill>
                <a:ln>
                  <a:solidFill>
                    <a:srgbClr val="FFC000"/>
                  </a:solidFill>
                </a:ln>
              </c:spPr>
            </c:marker>
            <c:bubble3D val="0"/>
            <c:extLst>
              <c:ext xmlns:c16="http://schemas.microsoft.com/office/drawing/2014/chart" uri="{C3380CC4-5D6E-409C-BE32-E72D297353CC}">
                <c16:uniqueId val="{00000027-5301-4605-99BC-237FC88280DC}"/>
              </c:ext>
            </c:extLst>
          </c:dPt>
          <c:dPt>
            <c:idx val="40"/>
            <c:marker>
              <c:spPr>
                <a:solidFill>
                  <a:srgbClr val="FFC000"/>
                </a:solidFill>
                <a:ln>
                  <a:solidFill>
                    <a:srgbClr val="FFC000"/>
                  </a:solidFill>
                </a:ln>
              </c:spPr>
            </c:marker>
            <c:bubble3D val="0"/>
            <c:extLst>
              <c:ext xmlns:c16="http://schemas.microsoft.com/office/drawing/2014/chart" uri="{C3380CC4-5D6E-409C-BE32-E72D297353CC}">
                <c16:uniqueId val="{00000028-5301-4605-99BC-237FC88280DC}"/>
              </c:ext>
            </c:extLst>
          </c:dPt>
          <c:dLbls>
            <c:dLbl>
              <c:idx val="0"/>
              <c:tx>
                <c:rich>
                  <a:bodyPr/>
                  <a:lstStyle/>
                  <a:p>
                    <a:r>
                      <a:rPr lang="en-US"/>
                      <a:t>Prepared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301-4605-99BC-237FC88280DC}"/>
                </c:ext>
              </c:extLst>
            </c:dLbl>
            <c:dLbl>
              <c:idx val="1"/>
              <c:tx>
                <c:rich>
                  <a:bodyPr/>
                  <a:lstStyle/>
                  <a:p>
                    <a:r>
                      <a:rPr lang="en-US"/>
                      <a:t>Frozen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301-4605-99BC-237FC88280DC}"/>
                </c:ext>
              </c:extLst>
            </c:dLbl>
            <c:dLbl>
              <c:idx val="2"/>
              <c:tx>
                <c:rich>
                  <a:bodyPr/>
                  <a:lstStyle/>
                  <a:p>
                    <a:r>
                      <a:rPr lang="en-US"/>
                      <a:t>Cereal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301-4605-99BC-237FC88280DC}"/>
                </c:ext>
              </c:extLst>
            </c:dLbl>
            <c:dLbl>
              <c:idx val="3"/>
              <c:tx>
                <c:rich>
                  <a:bodyPr/>
                  <a:lstStyle/>
                  <a:p>
                    <a:r>
                      <a:rPr lang="en-US"/>
                      <a:t>Bread/Bakery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301-4605-99BC-237FC88280DC}"/>
                </c:ext>
              </c:extLst>
            </c:dLbl>
            <c:dLbl>
              <c:idx val="4"/>
              <c:layout>
                <c:manualLayout>
                  <c:x val="-6.4057028468025125E-17"/>
                  <c:y val="-2.3722447701512175E-2"/>
                </c:manualLayout>
              </c:layout>
              <c:tx>
                <c:rich>
                  <a:bodyPr/>
                  <a:lstStyle/>
                  <a:p>
                    <a:r>
                      <a:rPr lang="en-US"/>
                      <a:t>Yogurt/Cheese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5301-4605-99BC-237FC88280DC}"/>
                </c:ext>
              </c:extLst>
            </c:dLbl>
            <c:dLbl>
              <c:idx val="5"/>
              <c:tx>
                <c:rich>
                  <a:bodyPr/>
                  <a:lstStyle/>
                  <a:p>
                    <a:r>
                      <a:rPr lang="en-US"/>
                      <a:t>Fruits and Veggies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5301-4605-99BC-237FC88280DC}"/>
                </c:ext>
              </c:extLst>
            </c:dLbl>
            <c:dLbl>
              <c:idx val="6"/>
              <c:layout>
                <c:manualLayout>
                  <c:x val="3.8434661076170384E-2"/>
                  <c:y val="-8.6263446187317006E-3"/>
                </c:manualLayout>
              </c:layout>
              <c:tx>
                <c:rich>
                  <a:bodyPr/>
                  <a:lstStyle/>
                  <a:p>
                    <a:r>
                      <a:rPr lang="en-US"/>
                      <a:t>Salty/Savory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5301-4605-99BC-237FC88280DC}"/>
                </c:ext>
              </c:extLst>
            </c:dLbl>
            <c:dLbl>
              <c:idx val="7"/>
              <c:tx>
                <c:rich>
                  <a:bodyPr/>
                  <a:lstStyle/>
                  <a:p>
                    <a:r>
                      <a:rPr lang="en-US"/>
                      <a:t>Meat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301-4605-99BC-237FC88280DC}"/>
                </c:ext>
              </c:extLst>
            </c:dLbl>
            <c:dLbl>
              <c:idx val="8"/>
              <c:tx>
                <c:rich>
                  <a:bodyPr/>
                  <a:lstStyle/>
                  <a:p>
                    <a:r>
                      <a:rPr lang="en-US"/>
                      <a:t>Nuts/Seeds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301-4605-99BC-237FC88280DC}"/>
                </c:ext>
              </c:extLst>
            </c:dLbl>
            <c:dLbl>
              <c:idx val="9"/>
              <c:tx>
                <c:rich>
                  <a:bodyPr/>
                  <a:lstStyle/>
                  <a:p>
                    <a:r>
                      <a:rPr lang="en-US"/>
                      <a:t>Crackers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5301-4605-99BC-237FC88280DC}"/>
                </c:ext>
              </c:extLst>
            </c:dLbl>
            <c:dLbl>
              <c:idx val="10"/>
              <c:tx>
                <c:rich>
                  <a:bodyPr/>
                  <a:lstStyle/>
                  <a:p>
                    <a:r>
                      <a:rPr lang="en-US"/>
                      <a:t>Cookies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5301-4605-99BC-237FC88280DC}"/>
                </c:ext>
              </c:extLst>
            </c:dLbl>
            <c:dLbl>
              <c:idx val="11"/>
              <c:tx>
                <c:rich>
                  <a:bodyPr/>
                  <a:lstStyle/>
                  <a:p>
                    <a:r>
                      <a:rPr lang="en-US"/>
                      <a:t>Bars/Bites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5301-4605-99BC-237FC88280DC}"/>
                </c:ext>
              </c:extLst>
            </c:dLbl>
            <c:dLbl>
              <c:idx val="12"/>
              <c:tx>
                <c:rich>
                  <a:bodyPr/>
                  <a:lstStyle/>
                  <a:p>
                    <a:r>
                      <a:rPr lang="en-US"/>
                      <a:t>Sweets/Candy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5301-4605-99BC-237FC88280DC}"/>
                </c:ext>
              </c:extLst>
            </c:dLbl>
            <c:dLbl>
              <c:idx val="13"/>
              <c:tx>
                <c:rich>
                  <a:bodyPr/>
                  <a:lstStyle/>
                  <a:p>
                    <a:r>
                      <a:rPr lang="en-US"/>
                      <a:t>Dessert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5301-4605-99BC-237FC88280DC}"/>
                </c:ext>
              </c:extLst>
            </c:dLbl>
            <c:dLbl>
              <c:idx val="14"/>
              <c:tx>
                <c:rich>
                  <a:bodyPr/>
                  <a:lstStyle/>
                  <a:p>
                    <a:r>
                      <a:rPr lang="en-US"/>
                      <a:t>Sweet Baked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5301-4605-99BC-237FC88280DC}"/>
                </c:ext>
              </c:extLst>
            </c:dLbl>
            <c:dLbl>
              <c:idx val="15"/>
              <c:tx>
                <c:rich>
                  <a:bodyPr/>
                  <a:lstStyle/>
                  <a:p>
                    <a:r>
                      <a:rPr lang="en-US"/>
                      <a:t>Packaged Frozen Entrees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5301-4605-99BC-237FC88280DC}"/>
                </c:ext>
              </c:extLst>
            </c:dLbl>
            <c:dLbl>
              <c:idx val="16"/>
              <c:tx>
                <c:rich>
                  <a:bodyPr/>
                  <a:lstStyle/>
                  <a:p>
                    <a:r>
                      <a:rPr lang="en-US"/>
                      <a:t>Main Meal Foods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5301-4605-99BC-237FC88280DC}"/>
                </c:ext>
              </c:extLst>
            </c:dLbl>
            <c:dLbl>
              <c:idx val="17"/>
              <c:tx>
                <c:rich>
                  <a:bodyPr/>
                  <a:lstStyle/>
                  <a:p>
                    <a:r>
                      <a:rPr lang="en-US"/>
                      <a:t>Nutritional Drinks/Smoothies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5301-4605-99BC-237FC88280DC}"/>
                </c:ext>
              </c:extLst>
            </c:dLbl>
            <c:dLbl>
              <c:idx val="18"/>
              <c:layout>
                <c:manualLayout>
                  <c:x val="-3.4940600978336828E-3"/>
                  <c:y val="2.3722447701512175E-2"/>
                </c:manualLayout>
              </c:layout>
              <c:tx>
                <c:rich>
                  <a:bodyPr/>
                  <a:lstStyle/>
                  <a:p>
                    <a:r>
                      <a:rPr lang="en-US" dirty="0"/>
                      <a:t>Beverages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5301-4605-99BC-237FC88280DC}"/>
                </c:ext>
              </c:extLst>
            </c:dLbl>
            <c:dLbl>
              <c:idx val="19"/>
              <c:tx>
                <c:rich>
                  <a:bodyPr/>
                  <a:lstStyle/>
                  <a:p>
                    <a:r>
                      <a:rPr lang="en-US"/>
                      <a:t>Some Other Type of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5301-4605-99BC-237FC88280DC}"/>
                </c:ext>
              </c:extLst>
            </c:dLbl>
            <c:dLbl>
              <c:idx val="20"/>
              <c:tx>
                <c:rich>
                  <a:bodyPr/>
                  <a:lstStyle/>
                  <a:p>
                    <a:r>
                      <a:rPr lang="en-US"/>
                      <a:t>To replace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5301-4605-99BC-237FC88280DC}"/>
                </c:ext>
              </c:extLst>
            </c:dLbl>
            <c:dLbl>
              <c:idx val="21"/>
              <c:tx>
                <c:rich>
                  <a:bodyPr/>
                  <a:lstStyle/>
                  <a:p>
                    <a:r>
                      <a:rPr lang="en-US"/>
                      <a:t>To have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5301-4605-99BC-237FC88280DC}"/>
                </c:ext>
              </c:extLst>
            </c:dLbl>
            <c:dLbl>
              <c:idx val="22"/>
              <c:tx>
                <c:rich>
                  <a:bodyPr/>
                  <a:lstStyle/>
                  <a:p>
                    <a:r>
                      <a:rPr lang="en-US"/>
                      <a:t>To treat or reward myself</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5301-4605-99BC-237FC88280DC}"/>
                </c:ext>
              </c:extLst>
            </c:dLbl>
            <c:dLbl>
              <c:idx val="23"/>
              <c:tx>
                <c:rich>
                  <a:bodyPr/>
                  <a:lstStyle/>
                  <a:p>
                    <a:r>
                      <a:rPr lang="en-US"/>
                      <a:t>To help me relax/unwind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5301-4605-99BC-237FC88280DC}"/>
                </c:ext>
              </c:extLst>
            </c:dLbl>
            <c:dLbl>
              <c:idx val="24"/>
              <c:layout>
                <c:manualLayout>
                  <c:x val="1.048218029350092E-2"/>
                  <c:y val="1.7252689237463401E-2"/>
                </c:manualLayout>
              </c:layout>
              <c:tx>
                <c:rich>
                  <a:bodyPr/>
                  <a:lstStyle/>
                  <a:p>
                    <a:r>
                      <a:rPr lang="en-US"/>
                      <a:t>To satisfy a craving</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5301-4605-99BC-237FC88280DC}"/>
                </c:ext>
              </c:extLst>
            </c:dLbl>
            <c:dLbl>
              <c:idx val="25"/>
              <c:tx>
                <c:rich>
                  <a:bodyPr/>
                  <a:lstStyle/>
                  <a:p>
                    <a:r>
                      <a:rPr lang="en-US"/>
                      <a:t>To reduce stress/anxiety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5301-4605-99BC-237FC88280DC}"/>
                </c:ext>
              </c:extLst>
            </c:dLbl>
            <c:dLbl>
              <c:idx val="26"/>
              <c:layout>
                <c:manualLayout>
                  <c:x val="0"/>
                  <c:y val="-1.5096103082780475E-2"/>
                </c:manualLayout>
              </c:layout>
              <c:tx>
                <c:rich>
                  <a:bodyPr/>
                  <a:lstStyle/>
                  <a:p>
                    <a:r>
                      <a:rPr lang="en-US"/>
                      <a:t>As a way to celebrate a special occasion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5301-4605-99BC-237FC88280DC}"/>
                </c:ext>
              </c:extLst>
            </c:dLbl>
            <c:dLbl>
              <c:idx val="27"/>
              <c:layout>
                <c:manualLayout>
                  <c:x val="2.53319357092942E-2"/>
                  <c:y val="1.5096103082780435E-2"/>
                </c:manualLayout>
              </c:layout>
              <c:tx>
                <c:rich>
                  <a:bodyPr/>
                  <a:lstStyle/>
                  <a:p>
                    <a:r>
                      <a:rPr lang="en-US"/>
                      <a:t>Have something I feel good about eating with others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5301-4605-99BC-237FC88280DC}"/>
                </c:ext>
              </c:extLst>
            </c:dLbl>
            <c:dLbl>
              <c:idx val="28"/>
              <c:layout>
                <c:manualLayout>
                  <c:x val="3.6687631027253732E-2"/>
                  <c:y val="-1.9409275392146343E-2"/>
                </c:manualLayout>
              </c:layout>
              <c:tx>
                <c:rich>
                  <a:bodyPr/>
                  <a:lstStyle/>
                  <a:p>
                    <a:r>
                      <a:rPr lang="en-US"/>
                      <a:t>To enhance time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5301-4605-99BC-237FC88280DC}"/>
                </c:ext>
              </c:extLst>
            </c:dLbl>
            <c:dLbl>
              <c:idx val="29"/>
              <c:tx>
                <c:rich>
                  <a:bodyPr/>
                  <a:lstStyle/>
                  <a:p>
                    <a:r>
                      <a:rPr lang="en-US"/>
                      <a:t>To demonstrate to my family/friends that I care for them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5301-4605-99BC-237FC88280DC}"/>
                </c:ext>
              </c:extLst>
            </c:dLbl>
            <c:dLbl>
              <c:idx val="30"/>
              <c:tx>
                <c:rich>
                  <a:bodyPr/>
                  <a:lstStyle/>
                  <a:p>
                    <a:r>
                      <a:rPr lang="en-US"/>
                      <a:t>Easy to prepare/make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5301-4605-99BC-237FC88280DC}"/>
                </c:ext>
              </c:extLst>
            </c:dLbl>
            <c:dLbl>
              <c:idx val="31"/>
              <c:layout>
                <c:manualLayout>
                  <c:x val="-7.4248777078965822E-2"/>
                  <c:y val="1.9409275392146246E-2"/>
                </c:manualLayout>
              </c:layout>
              <c:tx>
                <c:rich>
                  <a:bodyPr/>
                  <a:lstStyle/>
                  <a:p>
                    <a:r>
                      <a:rPr lang="en-US"/>
                      <a:t>Consume it anywhere/on the go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5301-4605-99BC-237FC88280DC}"/>
                </c:ext>
              </c:extLst>
            </c:dLbl>
            <c:dLbl>
              <c:idx val="32"/>
              <c:tx>
                <c:rich>
                  <a:bodyPr/>
                  <a:lstStyle/>
                  <a:p>
                    <a:r>
                      <a:rPr lang="en-US"/>
                      <a:t>To stop hunger in between meals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5301-4605-99BC-237FC88280DC}"/>
                </c:ext>
              </c:extLst>
            </c:dLbl>
            <c:dLbl>
              <c:idx val="33"/>
              <c:layout>
                <c:manualLayout>
                  <c:x val="2.620545073375198E-3"/>
                  <c:y val="2.8035620010877945E-2"/>
                </c:manualLayout>
              </c:layout>
              <c:tx>
                <c:rich>
                  <a:bodyPr/>
                  <a:lstStyle/>
                  <a:p>
                    <a:r>
                      <a:rPr lang="en-US"/>
                      <a:t>Have something that can be eaten quickly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5301-4605-99BC-237FC88280DC}"/>
                </c:ext>
              </c:extLst>
            </c:dLbl>
            <c:dLbl>
              <c:idx val="34"/>
              <c:tx>
                <c:rich>
                  <a:bodyPr/>
                  <a:lstStyle/>
                  <a:p>
                    <a:r>
                      <a:rPr lang="en-US"/>
                      <a:t>To eat while doing something else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5301-4605-99BC-237FC88280DC}"/>
                </c:ext>
              </c:extLst>
            </c:dLbl>
            <c:dLbl>
              <c:idx val="35"/>
              <c:tx>
                <c:rich>
                  <a:bodyPr/>
                  <a:lstStyle/>
                  <a:p>
                    <a:r>
                      <a:rPr lang="en-US"/>
                      <a:t>Have something nutritious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5301-4605-99BC-237FC88280DC}"/>
                </c:ext>
              </c:extLst>
            </c:dLbl>
            <c:dLbl>
              <c:idx val="36"/>
              <c:tx>
                <c:rich>
                  <a:bodyPr/>
                  <a:lstStyle/>
                  <a:p>
                    <a:r>
                      <a:rPr lang="en-US"/>
                      <a:t>To help balance my diet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5301-4605-99BC-237FC88280DC}"/>
                </c:ext>
              </c:extLst>
            </c:dLbl>
            <c:dLbl>
              <c:idx val="37"/>
              <c:tx>
                <c:rich>
                  <a:bodyPr/>
                  <a:lstStyle/>
                  <a:p>
                    <a:r>
                      <a:rPr lang="en-US"/>
                      <a:t>Give an instant energy boost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5301-4605-99BC-237FC88280DC}"/>
                </c:ext>
              </c:extLst>
            </c:dLbl>
            <c:dLbl>
              <c:idx val="38"/>
              <c:tx>
                <c:rich>
                  <a:bodyPr/>
                  <a:lstStyle/>
                  <a:p>
                    <a:r>
                      <a:rPr lang="en-US"/>
                      <a:t>Helps recover from physical exertion</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5301-4605-99BC-237FC88280DC}"/>
                </c:ext>
              </c:extLst>
            </c:dLbl>
            <c:dLbl>
              <c:idx val="39"/>
              <c:layout>
                <c:manualLayout>
                  <c:x val="-1.7470300489169695E-3"/>
                  <c:y val="-2.587903385619518E-2"/>
                </c:manualLayout>
              </c:layout>
              <c:tx>
                <c:rich>
                  <a:bodyPr/>
                  <a:lstStyle/>
                  <a:p>
                    <a:r>
                      <a:rPr lang="en-US"/>
                      <a:t>To relieve boredom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5301-4605-99BC-237FC88280DC}"/>
                </c:ext>
              </c:extLst>
            </c:dLbl>
            <c:dLbl>
              <c:idx val="40"/>
              <c:tx>
                <c:rich>
                  <a:bodyPr/>
                  <a:lstStyle/>
                  <a:p>
                    <a:r>
                      <a:rPr lang="en-US"/>
                      <a:t>Just wanted something to graze on/pick at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5301-4605-99BC-237FC88280DC}"/>
                </c:ext>
              </c:extLst>
            </c:dLbl>
            <c:spPr>
              <a:noFill/>
              <a:ln>
                <a:noFill/>
              </a:ln>
              <a:effectLst/>
            </c:spPr>
            <c:txPr>
              <a:bodyPr wrap="none"/>
              <a:lstStyle/>
              <a:p>
                <a:pPr>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ext>
            </c:extLst>
          </c:dLbls>
          <c:xVal>
            <c:numRef>
              <c:f>Sheet1!$A$1:$A$41</c:f>
              <c:numCache>
                <c:formatCode>General</c:formatCode>
                <c:ptCount val="41"/>
                <c:pt idx="0">
                  <c:v>-1.46984482973969</c:v>
                </c:pt>
                <c:pt idx="1">
                  <c:v>-1.20757696196041</c:v>
                </c:pt>
                <c:pt idx="2">
                  <c:v>-0.40751123903483499</c:v>
                </c:pt>
                <c:pt idx="3">
                  <c:v>-0.53368110181375805</c:v>
                </c:pt>
                <c:pt idx="4">
                  <c:v>-0.47660156662226599</c:v>
                </c:pt>
                <c:pt idx="5">
                  <c:v>-1.1695689789722701</c:v>
                </c:pt>
                <c:pt idx="6">
                  <c:v>1.1880221860244999</c:v>
                </c:pt>
                <c:pt idx="7">
                  <c:v>0.107291500002394</c:v>
                </c:pt>
                <c:pt idx="8">
                  <c:v>-0.16888314314495101</c:v>
                </c:pt>
                <c:pt idx="9">
                  <c:v>0.41678374730895701</c:v>
                </c:pt>
                <c:pt idx="10">
                  <c:v>0.96005931738845196</c:v>
                </c:pt>
                <c:pt idx="11">
                  <c:v>-0.57691795129703005</c:v>
                </c:pt>
                <c:pt idx="12">
                  <c:v>1.4192043919659201</c:v>
                </c:pt>
                <c:pt idx="13">
                  <c:v>1.24123070303841</c:v>
                </c:pt>
                <c:pt idx="14">
                  <c:v>0.99000655765615597</c:v>
                </c:pt>
                <c:pt idx="15">
                  <c:v>-0.61818152801832904</c:v>
                </c:pt>
                <c:pt idx="16">
                  <c:v>-1.36383774847158</c:v>
                </c:pt>
                <c:pt idx="17">
                  <c:v>-1.88245782044247</c:v>
                </c:pt>
                <c:pt idx="18">
                  <c:v>0.13745970447713601</c:v>
                </c:pt>
                <c:pt idx="19">
                  <c:v>-0.23089443863317699</c:v>
                </c:pt>
                <c:pt idx="20">
                  <c:v>-1.0393594563391499</c:v>
                </c:pt>
                <c:pt idx="21">
                  <c:v>-1.90084627060024</c:v>
                </c:pt>
                <c:pt idx="22">
                  <c:v>1.14960987487737</c:v>
                </c:pt>
                <c:pt idx="23">
                  <c:v>0.76281787052030403</c:v>
                </c:pt>
                <c:pt idx="24">
                  <c:v>0.99687256862742502</c:v>
                </c:pt>
                <c:pt idx="25">
                  <c:v>0.21140041165373799</c:v>
                </c:pt>
                <c:pt idx="26">
                  <c:v>-0.45964785765763599</c:v>
                </c:pt>
                <c:pt idx="27">
                  <c:v>-0.78226376129417796</c:v>
                </c:pt>
                <c:pt idx="28">
                  <c:v>-0.25251545555573701</c:v>
                </c:pt>
                <c:pt idx="29">
                  <c:v>-0.83328956518330599</c:v>
                </c:pt>
                <c:pt idx="30">
                  <c:v>-0.66051480932165396</c:v>
                </c:pt>
                <c:pt idx="31">
                  <c:v>-0.425576416703838</c:v>
                </c:pt>
                <c:pt idx="32">
                  <c:v>4.6830282512346201E-2</c:v>
                </c:pt>
                <c:pt idx="33">
                  <c:v>-7.2324868760040902E-3</c:v>
                </c:pt>
                <c:pt idx="34">
                  <c:v>0.58612319555539505</c:v>
                </c:pt>
                <c:pt idx="35">
                  <c:v>-1.66278723375785</c:v>
                </c:pt>
                <c:pt idx="36">
                  <c:v>-1.71370084382681</c:v>
                </c:pt>
                <c:pt idx="37">
                  <c:v>-0.82677530127587295</c:v>
                </c:pt>
                <c:pt idx="38">
                  <c:v>-1.10655086801025</c:v>
                </c:pt>
                <c:pt idx="39">
                  <c:v>0.75760847123538799</c:v>
                </c:pt>
                <c:pt idx="40">
                  <c:v>1.1762472366188901</c:v>
                </c:pt>
              </c:numCache>
            </c:numRef>
          </c:xVal>
          <c:yVal>
            <c:numRef>
              <c:f>Sheet1!$B$1:$B$41</c:f>
              <c:numCache>
                <c:formatCode>General</c:formatCode>
                <c:ptCount val="41"/>
                <c:pt idx="0">
                  <c:v>1.1808295372878099</c:v>
                </c:pt>
                <c:pt idx="1">
                  <c:v>1.0650589286900101</c:v>
                </c:pt>
                <c:pt idx="2">
                  <c:v>-0.20574425801360999</c:v>
                </c:pt>
                <c:pt idx="3">
                  <c:v>0.62272052745352202</c:v>
                </c:pt>
                <c:pt idx="4">
                  <c:v>-1.4137738985464201</c:v>
                </c:pt>
                <c:pt idx="5">
                  <c:v>-1.7564297505297299</c:v>
                </c:pt>
                <c:pt idx="6">
                  <c:v>-0.21771649973938301</c:v>
                </c:pt>
                <c:pt idx="7">
                  <c:v>-0.160974387023781</c:v>
                </c:pt>
                <c:pt idx="8">
                  <c:v>-1.9456891293663301</c:v>
                </c:pt>
                <c:pt idx="9">
                  <c:v>-0.447403559897187</c:v>
                </c:pt>
                <c:pt idx="10">
                  <c:v>0.65481713346061599</c:v>
                </c:pt>
                <c:pt idx="11">
                  <c:v>-1.43941137215968</c:v>
                </c:pt>
                <c:pt idx="12">
                  <c:v>0.52266644165725196</c:v>
                </c:pt>
                <c:pt idx="13">
                  <c:v>1.5134529860525601</c:v>
                </c:pt>
                <c:pt idx="14">
                  <c:v>1.3883832789667501</c:v>
                </c:pt>
                <c:pt idx="15">
                  <c:v>0.87349242869866905</c:v>
                </c:pt>
                <c:pt idx="16">
                  <c:v>1.44387705038757</c:v>
                </c:pt>
                <c:pt idx="17">
                  <c:v>-1.0092645380805501</c:v>
                </c:pt>
                <c:pt idx="18">
                  <c:v>-0.18981740577117701</c:v>
                </c:pt>
                <c:pt idx="19">
                  <c:v>5.4867657322569298E-2</c:v>
                </c:pt>
                <c:pt idx="20">
                  <c:v>0.83018330252946704</c:v>
                </c:pt>
                <c:pt idx="21">
                  <c:v>1.92254697374146</c:v>
                </c:pt>
                <c:pt idx="22">
                  <c:v>1.0233556317105701</c:v>
                </c:pt>
                <c:pt idx="23">
                  <c:v>0.18572390330210001</c:v>
                </c:pt>
                <c:pt idx="24">
                  <c:v>0.12524664794679</c:v>
                </c:pt>
                <c:pt idx="25">
                  <c:v>0.53084250335113903</c:v>
                </c:pt>
                <c:pt idx="26">
                  <c:v>1.69412967241629</c:v>
                </c:pt>
                <c:pt idx="27">
                  <c:v>1.3424839740330501</c:v>
                </c:pt>
                <c:pt idx="28">
                  <c:v>1.56201725614813</c:v>
                </c:pt>
                <c:pt idx="29">
                  <c:v>1.5272589396162299</c:v>
                </c:pt>
                <c:pt idx="30">
                  <c:v>0.24523242688261099</c:v>
                </c:pt>
                <c:pt idx="31">
                  <c:v>-0.26970673753279001</c:v>
                </c:pt>
                <c:pt idx="32">
                  <c:v>-1.22940505285692</c:v>
                </c:pt>
                <c:pt idx="33">
                  <c:v>-0.48096400855150101</c:v>
                </c:pt>
                <c:pt idx="34">
                  <c:v>-0.239642079788357</c:v>
                </c:pt>
                <c:pt idx="35">
                  <c:v>-2.0657568267743001</c:v>
                </c:pt>
                <c:pt idx="36">
                  <c:v>-1.4527072945095101</c:v>
                </c:pt>
                <c:pt idx="37">
                  <c:v>-0.78652703520804101</c:v>
                </c:pt>
                <c:pt idx="38">
                  <c:v>0.154678771263493</c:v>
                </c:pt>
                <c:pt idx="39">
                  <c:v>0.16971033112619799</c:v>
                </c:pt>
                <c:pt idx="40">
                  <c:v>-0.71781707194779798</c:v>
                </c:pt>
              </c:numCache>
            </c:numRef>
          </c:yVal>
          <c:smooth val="0"/>
          <c:extLst>
            <c:ext xmlns:c16="http://schemas.microsoft.com/office/drawing/2014/chart" uri="{C3380CC4-5D6E-409C-BE32-E72D297353CC}">
              <c16:uniqueId val="{00000029-5301-4605-99BC-237FC88280DC}"/>
            </c:ext>
          </c:extLst>
        </c:ser>
        <c:dLbls>
          <c:showLegendKey val="0"/>
          <c:showVal val="0"/>
          <c:showCatName val="0"/>
          <c:showSerName val="0"/>
          <c:showPercent val="0"/>
          <c:showBubbleSize val="0"/>
        </c:dLbls>
        <c:axId val="249329583"/>
        <c:axId val="239794543"/>
      </c:scatterChart>
      <c:valAx>
        <c:axId val="249329583"/>
        <c:scaling>
          <c:orientation val="minMax"/>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39794543"/>
        <c:crosses val="autoZero"/>
        <c:crossBetween val="midCat"/>
      </c:valAx>
      <c:valAx>
        <c:axId val="239794543"/>
        <c:scaling>
          <c:orientation val="minMax"/>
        </c:scaling>
        <c:delete val="0"/>
        <c:axPos val="l"/>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4932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7E5-41B8-A7AF-960620EC94B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7E5-41B8-A7AF-960620EC94BE}"/>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87E5-41B8-A7AF-960620EC94B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276A-44B2-A998-D1057C28D731}"/>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276A-44B2-A998-D1057C28D731}"/>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276A-44B2-A998-D1057C28D731}"/>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C70-40F6-B603-64866311CB35}"/>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C70-40F6-B603-64866311CB35}"/>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8C70-40F6-B603-64866311CB35}"/>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1282-40B1-9F22-2154BFBFCBD4}"/>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1282-40B1-9F22-2154BFBFCBD4}"/>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1282-40B1-9F22-2154BFBFCBD4}"/>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170-4916-B2F1-AAF58C98B24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170-4916-B2F1-AAF58C98B242}"/>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0170-4916-B2F1-AAF58C98B24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136D-4B14-AC15-75A79C23A98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136D-4B14-AC15-75A79C23A982}"/>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136D-4B14-AC15-75A79C23A98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7625-41A6-9CB3-9A5A4DBE7697}"/>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7625-41A6-9CB3-9A5A4DBE7697}"/>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7625-41A6-9CB3-9A5A4DBE7697}"/>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A93A-4E81-BF30-71083E7790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A93A-4E81-BF30-71083E779072}"/>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A93A-4E81-BF30-71083E7790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042C-40B3-8205-0720823E5616}"/>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042C-40B3-8205-0720823E5616}"/>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strCache>
            </c:strRef>
          </c:cat>
          <c:val>
            <c:numRef>
              <c:f>Sheet1!$B$2:$B$19</c:f>
              <c:numCache>
                <c:formatCode>0%</c:formatCode>
                <c:ptCount val="18"/>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numCache>
            </c:numRef>
          </c:val>
          <c:extLst>
            <c:ext xmlns:c16="http://schemas.microsoft.com/office/drawing/2014/chart" uri="{C3380CC4-5D6E-409C-BE32-E72D297353CC}">
              <c16:uniqueId val="{00000004-042C-40B3-8205-0720823E5616}"/>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Q1-Q3 2021</c:v>
                </c:pt>
              </c:strCache>
            </c:strRef>
          </c:tx>
          <c:spPr>
            <a:solidFill>
              <a:srgbClr val="C00000"/>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C00000"/>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C00000"/>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Sheet1!$B$2</c:f>
              <c:numCache>
                <c:formatCode>General</c:formatCode>
                <c:ptCount val="1"/>
                <c:pt idx="0">
                  <c:v>55</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Q1-Q3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Sheet1!$C$2</c:f>
              <c:numCache>
                <c:formatCode>General</c:formatCode>
                <c:ptCount val="1"/>
                <c:pt idx="0">
                  <c:v>65</c:v>
                </c:pt>
              </c:numCache>
            </c:numRef>
          </c:val>
          <c:extLst>
            <c:ext xmlns:c16="http://schemas.microsoft.com/office/drawing/2014/chart" uri="{C3380CC4-5D6E-409C-BE32-E72D297353CC}">
              <c16:uniqueId val="{00000007-37F8-467F-9B9B-335334483ABC}"/>
            </c:ext>
          </c:extLst>
        </c:ser>
        <c:ser>
          <c:idx val="2"/>
          <c:order val="2"/>
          <c:tx>
            <c:strRef>
              <c:f>Sheet1!$D$1</c:f>
              <c:strCache>
                <c:ptCount val="1"/>
                <c:pt idx="0">
                  <c:v>Q1-Q3 2019</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Sheet1!$D$2</c:f>
              <c:numCache>
                <c:formatCode>General</c:formatCode>
                <c:ptCount val="1"/>
                <c:pt idx="0">
                  <c:v>75</c:v>
                </c:pt>
              </c:numCache>
            </c:numRef>
          </c:val>
          <c:extLst>
            <c:ext xmlns:c16="http://schemas.microsoft.com/office/drawing/2014/chart" uri="{C3380CC4-5D6E-409C-BE32-E72D297353CC}">
              <c16:uniqueId val="{00000008-37F8-467F-9B9B-335334483ABC}"/>
            </c:ext>
          </c:extLst>
        </c:ser>
        <c:dLbls>
          <c:dLblPos val="outEnd"/>
          <c:showLegendKey val="0"/>
          <c:showVal val="1"/>
          <c:showCatName val="0"/>
          <c:showSerName val="0"/>
          <c:showPercent val="0"/>
          <c:showBubbleSize val="0"/>
        </c:dLbls>
        <c:gapWidth val="500"/>
        <c:overlap val="-1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legend>
      <c:legendPos val="r"/>
      <c:layout>
        <c:manualLayout>
          <c:xMode val="edge"/>
          <c:yMode val="edge"/>
          <c:x val="1.2151128464493061E-2"/>
          <c:y val="0.88914199376951553"/>
          <c:w val="0.98784887153550693"/>
          <c:h val="0.1047897664183985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781368353014855E-3"/>
          <c:y val="0.11983426195368851"/>
          <c:w val="0.97319009030796688"/>
          <c:h val="0.57960059656929674"/>
        </c:manualLayout>
      </c:layout>
      <c:barChart>
        <c:barDir val="col"/>
        <c:grouping val="clustered"/>
        <c:varyColors val="0"/>
        <c:ser>
          <c:idx val="0"/>
          <c:order val="0"/>
          <c:tx>
            <c:strRef>
              <c:f>Sheet1!$B$1</c:f>
              <c:strCache>
                <c:ptCount val="1"/>
                <c:pt idx="0">
                  <c:v>Chg YA</c:v>
                </c:pt>
              </c:strCache>
            </c:strRef>
          </c:tx>
          <c:spPr>
            <a:solidFill>
              <a:srgbClr val="84910D"/>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84910D"/>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84910D"/>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Lunch</c:v>
                </c:pt>
                <c:pt idx="2">
                  <c:v>Lunch Alternative</c:v>
                </c:pt>
                <c:pt idx="3">
                  <c:v>Dinner</c:v>
                </c:pt>
                <c:pt idx="4">
                  <c:v>Dinner Alternative</c:v>
                </c:pt>
              </c:strCache>
            </c:strRef>
          </c:cat>
          <c:val>
            <c:numRef>
              <c:f>Sheet1!$B$2:$B$6</c:f>
              <c:numCache>
                <c:formatCode>General</c:formatCode>
                <c:ptCount val="5"/>
                <c:pt idx="0">
                  <c:v>0.5</c:v>
                </c:pt>
                <c:pt idx="1">
                  <c:v>0.6</c:v>
                </c:pt>
                <c:pt idx="2">
                  <c:v>-0.4</c:v>
                </c:pt>
                <c:pt idx="3">
                  <c:v>0.3</c:v>
                </c:pt>
                <c:pt idx="4">
                  <c:v>-0.1</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Chg 2YA</c:v>
                </c:pt>
              </c:strCache>
            </c:strRef>
          </c:tx>
          <c:spPr>
            <a:solidFill>
              <a:srgbClr val="D1D10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Lunch</c:v>
                </c:pt>
                <c:pt idx="2">
                  <c:v>Lunch Alternative</c:v>
                </c:pt>
                <c:pt idx="3">
                  <c:v>Dinner</c:v>
                </c:pt>
                <c:pt idx="4">
                  <c:v>Dinner Alternative</c:v>
                </c:pt>
              </c:strCache>
            </c:strRef>
          </c:cat>
          <c:val>
            <c:numRef>
              <c:f>Sheet1!$C$2:$C$6</c:f>
              <c:numCache>
                <c:formatCode>General</c:formatCode>
                <c:ptCount val="5"/>
                <c:pt idx="0">
                  <c:v>0.6</c:v>
                </c:pt>
                <c:pt idx="1">
                  <c:v>0.6</c:v>
                </c:pt>
                <c:pt idx="2">
                  <c:v>0.5</c:v>
                </c:pt>
                <c:pt idx="3">
                  <c:v>0.6</c:v>
                </c:pt>
                <c:pt idx="4">
                  <c:v>0.3</c:v>
                </c:pt>
              </c:numCache>
            </c:numRef>
          </c:val>
          <c:extLst>
            <c:ext xmlns:c16="http://schemas.microsoft.com/office/drawing/2014/chart" uri="{C3380CC4-5D6E-409C-BE32-E72D297353CC}">
              <c16:uniqueId val="{00000007-37F8-467F-9B9B-335334483ABC}"/>
            </c:ext>
          </c:extLst>
        </c:ser>
        <c:dLbls>
          <c:dLblPos val="outEnd"/>
          <c:showLegendKey val="0"/>
          <c:showVal val="1"/>
          <c:showCatName val="0"/>
          <c:showSerName val="0"/>
          <c:showPercent val="0"/>
          <c:showBubbleSize val="0"/>
        </c:dLbls>
        <c:gapWidth val="5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50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39AE37A3-BC7F-4F7F-B8DD-E34B59E4A59F}" type="CELLRANGE">
                      <a:rPr lang="en-IN"/>
                      <a:pPr/>
                      <a:t>[CELLRANGE]</a:t>
                    </a:fld>
                    <a:r>
                      <a:rPr lang="en-IN" baseline="0"/>
                      <a:t>, </a:t>
                    </a:r>
                    <a:fld id="{AE342749-D290-4424-8C4E-8AFFFC77296D}" type="YVALUE">
                      <a:rPr lang="en-IN" baseline="0"/>
                      <a:pPr/>
                      <a:t>[Y VALUE]</a:t>
                    </a:fld>
                    <a:r>
                      <a:rPr lang="en-IN" baseline="0"/>
                      <a:t>, </a:t>
                    </a:r>
                    <a:fld id="{15CBB0C8-1D96-47C5-A190-709D6D8B6B0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C76B94EF-6605-40A8-8147-691BA33A6BC4}" type="CELLRANGE">
                      <a:rPr lang="en-US" baseline="0"/>
                      <a:pPr/>
                      <a:t>[CELLRANGE]</a:t>
                    </a:fld>
                    <a:r>
                      <a:rPr lang="en-US" baseline="0"/>
                      <a:t>, </a:t>
                    </a:r>
                    <a:fld id="{8839BC9A-8E01-4F64-8ECD-286615B396EE}" type="YVALUE">
                      <a:rPr lang="en-US" baseline="0"/>
                      <a:pPr/>
                      <a:t>[Y VALUE]</a:t>
                    </a:fld>
                    <a:r>
                      <a:rPr lang="en-US" baseline="0"/>
                      <a:t>, </a:t>
                    </a:r>
                    <a:fld id="{D87CE699-BEF8-46F8-A201-706616DDEE6D}"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5DCA17CC-DDBE-4327-A927-FAA78AE59695}" type="CELLRANGE">
                      <a:rPr lang="en-IN"/>
                      <a:pPr/>
                      <a:t>[CELLRANGE]</a:t>
                    </a:fld>
                    <a:r>
                      <a:rPr lang="en-IN" baseline="0"/>
                      <a:t>, </a:t>
                    </a:r>
                    <a:fld id="{5B5F4D48-A1A1-404F-8AD4-3A5F4035D741}" type="YVALUE">
                      <a:rPr lang="en-IN" baseline="0"/>
                      <a:pPr/>
                      <a:t>[Y VALUE]</a:t>
                    </a:fld>
                    <a:r>
                      <a:rPr lang="en-IN" baseline="0"/>
                      <a:t>, </a:t>
                    </a:r>
                    <a:fld id="{F4F682C3-98C1-4121-85A4-66308DB6741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D560494C-BE96-4394-9B1B-5C7A7EAACC3F}" type="CELLRANGE">
                      <a:rPr lang="en-IN"/>
                      <a:pPr/>
                      <a:t>[CELLRANGE]</a:t>
                    </a:fld>
                    <a:r>
                      <a:rPr lang="en-IN" baseline="0"/>
                      <a:t>, </a:t>
                    </a:r>
                    <a:fld id="{88702E34-9EBB-44C5-9F08-76BFA0DA20F7}" type="YVALUE">
                      <a:rPr lang="en-IN" baseline="0"/>
                      <a:pPr/>
                      <a:t>[Y VALUE]</a:t>
                    </a:fld>
                    <a:r>
                      <a:rPr lang="en-IN" baseline="0"/>
                      <a:t>, </a:t>
                    </a:r>
                    <a:fld id="{098EDD64-51FC-4147-BF07-EA67E1383E2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9B5F9D06-4D7F-4128-AEEF-79E1B8F47F24}" type="CELLRANGE">
                      <a:rPr lang="en-IN"/>
                      <a:pPr/>
                      <a:t>[CELLRANGE]</a:t>
                    </a:fld>
                    <a:r>
                      <a:rPr lang="en-IN" baseline="0"/>
                      <a:t>, </a:t>
                    </a:r>
                    <a:fld id="{213C97E5-E9EA-454B-A7B1-FCA66C6017B8}" type="YVALUE">
                      <a:rPr lang="en-IN" baseline="0"/>
                      <a:pPr/>
                      <a:t>[Y VALUE]</a:t>
                    </a:fld>
                    <a:r>
                      <a:rPr lang="en-IN" baseline="0"/>
                      <a:t>, </a:t>
                    </a:r>
                    <a:fld id="{B32A530B-F92F-4961-9AD4-F63F9CADBF6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1C4F20EB-2495-4DE8-834D-B751E6DE31A6}" type="CELLRANGE">
                      <a:rPr lang="en-IN"/>
                      <a:pPr/>
                      <a:t>[CELLRANGE]</a:t>
                    </a:fld>
                    <a:r>
                      <a:rPr lang="en-IN" baseline="0"/>
                      <a:t>, </a:t>
                    </a:r>
                    <a:fld id="{0D3409B0-4C17-4E74-9D05-B4DC3D338AB2}" type="YVALUE">
                      <a:rPr lang="en-IN" baseline="0"/>
                      <a:pPr/>
                      <a:t>[Y VALUE]</a:t>
                    </a:fld>
                    <a:r>
                      <a:rPr lang="en-IN" baseline="0"/>
                      <a:t>, </a:t>
                    </a:r>
                    <a:fld id="{36185470-34CE-45B8-8703-4EF991F79B7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C026E6B1-C1DA-48B6-8FDD-C0C79F8A0C08}" type="CELLRANGE">
                      <a:rPr lang="en-IN"/>
                      <a:pPr/>
                      <a:t>[CELLRANGE]</a:t>
                    </a:fld>
                    <a:r>
                      <a:rPr lang="en-IN" baseline="0"/>
                      <a:t>, </a:t>
                    </a:r>
                    <a:fld id="{D4C34249-C040-46DA-AD0A-246FF955F198}" type="YVALUE">
                      <a:rPr lang="en-IN" baseline="0"/>
                      <a:pPr/>
                      <a:t>[Y VALUE]</a:t>
                    </a:fld>
                    <a:r>
                      <a:rPr lang="en-IN" baseline="0"/>
                      <a:t>, </a:t>
                    </a:r>
                    <a:fld id="{4B97203A-381E-4A9B-93E9-B841B6E0BF4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B3DB2818-8BF2-41D1-A8C9-0A57AE845E6A}" type="CELLRANGE">
                      <a:rPr lang="en-IN"/>
                      <a:pPr/>
                      <a:t>[CELLRANGE]</a:t>
                    </a:fld>
                    <a:r>
                      <a:rPr lang="en-IN" baseline="0"/>
                      <a:t>, </a:t>
                    </a:r>
                    <a:fld id="{2242C0DC-6E47-494D-BC0B-692516F0532B}" type="YVALUE">
                      <a:rPr lang="en-IN" baseline="0"/>
                      <a:pPr/>
                      <a:t>[Y VALUE]</a:t>
                    </a:fld>
                    <a:r>
                      <a:rPr lang="en-IN" baseline="0"/>
                      <a:t>, </a:t>
                    </a:r>
                    <a:fld id="{21FC9875-0899-4833-ABAD-94C494395BC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E5DDCC3D-CF23-4B47-AB52-5BC072DE814D}" type="CELLRANGE">
                      <a:rPr lang="en-IN"/>
                      <a:pPr/>
                      <a:t>[CELLRANGE]</a:t>
                    </a:fld>
                    <a:r>
                      <a:rPr lang="en-IN" baseline="0"/>
                      <a:t>, </a:t>
                    </a:r>
                    <a:fld id="{2E65EE47-86FC-4FAD-AFF9-DABB7E8057B8}" type="YVALUE">
                      <a:rPr lang="en-IN" baseline="0"/>
                      <a:pPr/>
                      <a:t>[Y VALUE]</a:t>
                    </a:fld>
                    <a:r>
                      <a:rPr lang="en-IN" baseline="0"/>
                      <a:t>, </a:t>
                    </a:r>
                    <a:fld id="{6492FABF-E84B-4FEE-A03D-6ACAF5AC24F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48DD7462-4651-4A8D-9679-347E332F76CB}" type="CELLRANGE">
                      <a:rPr lang="en-IN"/>
                      <a:pPr/>
                      <a:t>[CELLRANGE]</a:t>
                    </a:fld>
                    <a:r>
                      <a:rPr lang="en-IN" baseline="0"/>
                      <a:t>, </a:t>
                    </a:r>
                    <a:fld id="{D300112F-7EA3-46DB-9DEF-B05AD8A9F5E5}" type="YVALUE">
                      <a:rPr lang="en-IN" baseline="0"/>
                      <a:pPr/>
                      <a:t>[Y VALUE]</a:t>
                    </a:fld>
                    <a:r>
                      <a:rPr lang="en-IN" baseline="0"/>
                      <a:t>, </a:t>
                    </a:r>
                    <a:fld id="{876CF1BC-6C48-44BF-8960-592B058357F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3D4E2102-91BC-44AE-8DD2-A9453162131E}" type="CELLRANGE">
                      <a:rPr lang="en-IN"/>
                      <a:pPr/>
                      <a:t>[CELLRANGE]</a:t>
                    </a:fld>
                    <a:r>
                      <a:rPr lang="en-IN" baseline="0"/>
                      <a:t>, </a:t>
                    </a:r>
                    <a:fld id="{45572462-BB2F-4028-A2C9-8FB646D34698}" type="YVALUE">
                      <a:rPr lang="en-IN" baseline="0"/>
                      <a:pPr/>
                      <a:t>[Y VALUE]</a:t>
                    </a:fld>
                    <a:r>
                      <a:rPr lang="en-IN" baseline="0"/>
                      <a:t>, </a:t>
                    </a:r>
                    <a:fld id="{14D82BA9-693D-49E0-B5F7-692CF5D55D9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2CD72CDD-604B-4D88-ACDA-8DA0F350F2CE}" type="CELLRANGE">
                      <a:rPr lang="en-IN"/>
                      <a:pPr/>
                      <a:t>[CELLRANGE]</a:t>
                    </a:fld>
                    <a:r>
                      <a:rPr lang="en-IN" baseline="0"/>
                      <a:t>, </a:t>
                    </a:r>
                    <a:fld id="{A3BF63B5-ED8B-4277-9E85-2EC9F14FAAC3}" type="YVALUE">
                      <a:rPr lang="en-IN" baseline="0"/>
                      <a:pPr/>
                      <a:t>[Y VALUE]</a:t>
                    </a:fld>
                    <a:r>
                      <a:rPr lang="en-IN" baseline="0"/>
                      <a:t>, </a:t>
                    </a:r>
                    <a:fld id="{A7DD9843-1532-48C6-A590-A5C416AD17E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93401E2D-499F-4F2E-A6BA-87C1B2597522}" type="CELLRANGE">
                      <a:rPr lang="en-IN"/>
                      <a:pPr/>
                      <a:t>[CELLRANGE]</a:t>
                    </a:fld>
                    <a:r>
                      <a:rPr lang="en-IN" baseline="0"/>
                      <a:t>, </a:t>
                    </a:r>
                    <a:fld id="{6620F1EB-1C1D-45AA-9B63-9E4F2AC83CAD}" type="YVALUE">
                      <a:rPr lang="en-IN" baseline="0"/>
                      <a:pPr/>
                      <a:t>[Y VALUE]</a:t>
                    </a:fld>
                    <a:r>
                      <a:rPr lang="en-IN" baseline="0"/>
                      <a:t>, </a:t>
                    </a:r>
                    <a:fld id="{A5C0CE5A-C840-4982-A0E1-A8D4822293D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D5EE2E90-04F1-4824-B785-9E5EE4A66600}" type="CELLRANGE">
                      <a:rPr lang="en-IN"/>
                      <a:pPr/>
                      <a:t>[CELLRANGE]</a:t>
                    </a:fld>
                    <a:r>
                      <a:rPr lang="en-IN" baseline="0"/>
                      <a:t>, </a:t>
                    </a:r>
                    <a:fld id="{876E89F7-8183-4E94-A279-727509162C1C}" type="YVALUE">
                      <a:rPr lang="en-IN" baseline="0"/>
                      <a:pPr/>
                      <a:t>[Y VALUE]</a:t>
                    </a:fld>
                    <a:r>
                      <a:rPr lang="en-IN" baseline="0"/>
                      <a:t>, </a:t>
                    </a:r>
                    <a:fld id="{CAB63676-BE38-4804-A655-AA81627DF74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7F95C935-3897-48FA-B8F1-8EDA67491E2D}" type="CELLRANGE">
                      <a:rPr lang="en-IN"/>
                      <a:pPr/>
                      <a:t>[CELLRANGE]</a:t>
                    </a:fld>
                    <a:r>
                      <a:rPr lang="en-IN" baseline="0"/>
                      <a:t>, </a:t>
                    </a:r>
                    <a:fld id="{39E06635-BB83-4AD1-BCBB-29BABE6EE6E6}" type="YVALUE">
                      <a:rPr lang="en-IN" baseline="0"/>
                      <a:pPr/>
                      <a:t>[Y VALUE]</a:t>
                    </a:fld>
                    <a:r>
                      <a:rPr lang="en-IN" baseline="0"/>
                      <a:t>, </a:t>
                    </a:r>
                    <a:fld id="{A1E9936E-6BA2-4347-983E-F56BDF2F4DB5}"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589E4E91-7CFF-46A4-A460-8DF374082078}" type="CELLRANGE">
                      <a:rPr lang="en-IN"/>
                      <a:pPr/>
                      <a:t>[CELLRANGE]</a:t>
                    </a:fld>
                    <a:r>
                      <a:rPr lang="en-IN" baseline="0"/>
                      <a:t>, </a:t>
                    </a:r>
                    <a:fld id="{A92E9CB9-96FE-4C59-9B55-F5EE0D13B465}" type="YVALUE">
                      <a:rPr lang="en-IN" baseline="0"/>
                      <a:pPr/>
                      <a:t>[Y VALUE]</a:t>
                    </a:fld>
                    <a:r>
                      <a:rPr lang="en-IN" baseline="0"/>
                      <a:t>, </a:t>
                    </a:r>
                    <a:fld id="{008E66B2-E541-423F-BEB9-C3ADB4797B7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C68A89F1-31E9-4A06-A488-1A18B0E44906}" type="CELLRANGE">
                      <a:rPr lang="en-IN"/>
                      <a:pPr/>
                      <a:t>[CELLRANGE]</a:t>
                    </a:fld>
                    <a:r>
                      <a:rPr lang="en-IN" baseline="0"/>
                      <a:t>, </a:t>
                    </a:r>
                    <a:fld id="{39E5841B-2217-4FFF-8938-726330EAEE50}" type="YVALUE">
                      <a:rPr lang="en-IN" baseline="0"/>
                      <a:pPr/>
                      <a:t>[Y VALUE]</a:t>
                    </a:fld>
                    <a:r>
                      <a:rPr lang="en-IN" baseline="0"/>
                      <a:t>, </a:t>
                    </a:r>
                    <a:fld id="{1E54C7B9-1D53-4870-9CA2-359820E722C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10CED3D9-0F71-43B1-94A9-B52D56F4DCCF}" type="CELLRANGE">
                      <a:rPr lang="en-IN"/>
                      <a:pPr/>
                      <a:t>[CELLRANGE]</a:t>
                    </a:fld>
                    <a:r>
                      <a:rPr lang="en-IN" baseline="0"/>
                      <a:t>, </a:t>
                    </a:r>
                    <a:fld id="{7F4DF8EB-788D-4178-9057-49A23F902F97}" type="YVALUE">
                      <a:rPr lang="en-IN" baseline="0"/>
                      <a:pPr/>
                      <a:t>[Y VALUE]</a:t>
                    </a:fld>
                    <a:r>
                      <a:rPr lang="en-IN" baseline="0"/>
                      <a:t>, </a:t>
                    </a:r>
                    <a:fld id="{8BF176FF-1CF8-45F1-8E4A-043A6C5CAE8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ABB9CEEE-20CF-46D5-BAD3-8A414E18C336}" type="CELLRANGE">
                      <a:rPr lang="en-IN"/>
                      <a:pPr/>
                      <a:t>[CELLRANGE]</a:t>
                    </a:fld>
                    <a:r>
                      <a:rPr lang="en-IN" baseline="0"/>
                      <a:t>, </a:t>
                    </a:r>
                    <a:fld id="{ADD61436-C436-41A2-A580-8326E3B5FAE1}" type="YVALUE">
                      <a:rPr lang="en-IN" baseline="0"/>
                      <a:pPr/>
                      <a:t>[Y VALUE]</a:t>
                    </a:fld>
                    <a:r>
                      <a:rPr lang="en-IN" baseline="0"/>
                      <a:t>, </a:t>
                    </a:r>
                    <a:fld id="{E997DC31-EDE5-4DEA-9BAA-0C2734630A6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7578C239-98F4-4171-8162-509266452611}" type="CELLRANGE">
                      <a:rPr lang="en-IN"/>
                      <a:pPr/>
                      <a:t>[CELLRANGE]</a:t>
                    </a:fld>
                    <a:r>
                      <a:rPr lang="en-IN" baseline="0"/>
                      <a:t>, </a:t>
                    </a:r>
                    <a:fld id="{6EE99D52-C083-4132-90FF-8CA1816843BC}" type="YVALUE">
                      <a:rPr lang="en-IN" baseline="0"/>
                      <a:pPr/>
                      <a:t>[Y VALUE]</a:t>
                    </a:fld>
                    <a:r>
                      <a:rPr lang="en-IN" baseline="0"/>
                      <a:t>, </a:t>
                    </a:r>
                    <a:fld id="{C7E0C506-6143-4249-9CB4-F415ED1F114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xVal>
          <c:yVal>
            <c:numRef>
              <c:f>Sheet1!$B$2:$B$21</c:f>
              <c:numCache>
                <c:formatCode>0.0</c:formatCode>
                <c:ptCount val="20"/>
                <c:pt idx="0">
                  <c:v>0.47200742968793519</c:v>
                </c:pt>
                <c:pt idx="1">
                  <c:v>-0.6726641246038334</c:v>
                </c:pt>
                <c:pt idx="2">
                  <c:v>9.0554772158497887E-2</c:v>
                </c:pt>
                <c:pt idx="3">
                  <c:v>-0.2736485291874341</c:v>
                </c:pt>
                <c:pt idx="4">
                  <c:v>-0.49249809312562964</c:v>
                </c:pt>
                <c:pt idx="5">
                  <c:v>0.35035778658501598</c:v>
                </c:pt>
                <c:pt idx="6">
                  <c:v>6.6240324176340681E-3</c:v>
                </c:pt>
                <c:pt idx="7">
                  <c:v>0.40885311511126776</c:v>
                </c:pt>
                <c:pt idx="8">
                  <c:v>-3.984123184857663E-2</c:v>
                </c:pt>
                <c:pt idx="9">
                  <c:v>-1.3057704346700976</c:v>
                </c:pt>
                <c:pt idx="10">
                  <c:v>0.34142810825139658</c:v>
                </c:pt>
                <c:pt idx="11">
                  <c:v>0.55087130432928544</c:v>
                </c:pt>
                <c:pt idx="12">
                  <c:v>0.76295954581999537</c:v>
                </c:pt>
                <c:pt idx="13">
                  <c:v>-0.33431859441732936</c:v>
                </c:pt>
                <c:pt idx="14">
                  <c:v>-0.18460319360932287</c:v>
                </c:pt>
                <c:pt idx="15">
                  <c:v>-0.36621947555591644</c:v>
                </c:pt>
                <c:pt idx="16">
                  <c:v>-0.11265683386284947</c:v>
                </c:pt>
                <c:pt idx="17">
                  <c:v>0.65633088651716087</c:v>
                </c:pt>
                <c:pt idx="18">
                  <c:v>-4.9116616718444805E-2</c:v>
                </c:pt>
                <c:pt idx="19">
                  <c:v>-0.25100994673331323</c:v>
                </c:pt>
              </c:numCache>
            </c:numRef>
          </c:yVal>
          <c:bubbleSize>
            <c:numRef>
              <c:f>Sheet1!$C$2:$C$21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bubbleSize>
          <c:bubble3D val="0"/>
          <c:extLst>
            <c:ext xmlns:c15="http://schemas.microsoft.com/office/drawing/2012/chart" uri="{02D57815-91ED-43cb-92C2-25804820EDAC}">
              <c15:datalabelsRange>
                <c15:f>Sheet1!$F$2:$F$21</c15:f>
                <c15:dlblRangeCache>
                  <c:ptCount val="20"/>
                  <c:pt idx="0">
                    <c:v>To replace a meal</c:v>
                  </c:pt>
                  <c:pt idx="1">
                    <c:v>To treat or reward myself</c:v>
                  </c:pt>
                  <c:pt idx="2">
                    <c:v>To help me relax/unwind</c:v>
                  </c:pt>
                  <c:pt idx="3">
                    <c:v>To satisfy a craving</c:v>
                  </c:pt>
                  <c:pt idx="4">
                    <c:v>To reduce stress/anxiety</c:v>
                  </c:pt>
                  <c:pt idx="5">
                    <c:v>As a way to celebrate a special occasion with friends, family or a loved one</c:v>
                  </c:pt>
                  <c:pt idx="6">
                    <c:v>Have something I feel good about eating with others</c:v>
                  </c:pt>
                  <c:pt idx="7">
                    <c:v>To enhance time with friends, family or a loved one</c:v>
                  </c:pt>
                  <c:pt idx="8">
                    <c:v>To demonstrate to my family/friends that I care for them</c:v>
                  </c:pt>
                  <c:pt idx="9">
                    <c:v>Easy to prepare/make</c:v>
                  </c:pt>
                  <c:pt idx="10">
                    <c:v>Consume it anywhere/on the go</c:v>
                  </c:pt>
                  <c:pt idx="11">
                    <c:v>To stop hunger in between meals</c:v>
                  </c:pt>
                  <c:pt idx="12">
                    <c:v>Have something that can be eaten quickly</c:v>
                  </c:pt>
                  <c:pt idx="13">
                    <c:v>To eat while doing something else</c:v>
                  </c:pt>
                  <c:pt idx="14">
                    <c:v>Have something nutritious</c:v>
                  </c:pt>
                  <c:pt idx="15">
                    <c:v>To help balance my diet</c:v>
                  </c:pt>
                  <c:pt idx="16">
                    <c:v>Give an instant energy boost</c:v>
                  </c:pt>
                  <c:pt idx="17">
                    <c:v>Helps recover from physical exertion</c:v>
                  </c:pt>
                  <c:pt idx="18">
                    <c:v>To relieve boredom</c:v>
                  </c:pt>
                  <c:pt idx="19">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560A-46C6-8FF6-12058A679A54}"/>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560A-46C6-8FF6-12058A679A54}"/>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560A-46C6-8FF6-12058A679A54}"/>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F07E-477F-BF7C-8436D8A855F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F07E-477F-BF7C-8436D8A855FD}"/>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F07E-477F-BF7C-8436D8A855FD}"/>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98D1-4EBF-BFFB-9EEC4F156CB3}"/>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98D1-4EBF-BFFB-9EEC4F156CB3}"/>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98D1-4EBF-BFFB-9EEC4F156CB3}"/>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C2AD-47A9-BA65-00907894D48F}"/>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C2AD-47A9-BA65-00907894D48F}"/>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C2AD-47A9-BA65-00907894D48F}"/>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BB3-480A-9CB5-79DCE4B2484F}"/>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BB3-480A-9CB5-79DCE4B2484F}"/>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6BB3-480A-9CB5-79DCE4B2484F}"/>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3739607220071E-2"/>
          <c:y val="1.2621378466023177E-2"/>
          <c:w val="0.97672577234442215"/>
          <c:h val="0.97963357386686756"/>
        </c:manualLayout>
      </c:layout>
      <c:bubbleChart>
        <c:varyColors val="1"/>
        <c:ser>
          <c:idx val="0"/>
          <c:order val="0"/>
          <c:tx>
            <c:strRef>
              <c:f>Sheet1!$B$1</c:f>
              <c:strCache>
                <c:ptCount val="1"/>
                <c:pt idx="0">
                  <c:v>Change</c:v>
                </c:pt>
              </c:strCache>
            </c:strRef>
          </c:tx>
          <c:spPr>
            <a:ln>
              <a:noFill/>
            </a:ln>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171-4890-AF56-B34C88E9A212}"/>
              </c:ext>
            </c:extLst>
          </c:dPt>
          <c:dPt>
            <c:idx val="1"/>
            <c:invertIfNegative val="0"/>
            <c:bubble3D val="0"/>
            <c:spPr>
              <a:solidFill>
                <a:srgbClr val="E84518"/>
              </a:solidFill>
              <a:ln>
                <a:noFill/>
              </a:ln>
              <a:effectLst/>
            </c:spPr>
            <c:extLst>
              <c:ext xmlns:c16="http://schemas.microsoft.com/office/drawing/2014/chart" uri="{C3380CC4-5D6E-409C-BE32-E72D297353CC}">
                <c16:uniqueId val="{00000003-1171-4890-AF56-B34C88E9A212}"/>
              </c:ext>
            </c:extLst>
          </c:dPt>
          <c:dPt>
            <c:idx val="2"/>
            <c:invertIfNegative val="0"/>
            <c:bubble3D val="0"/>
            <c:spPr>
              <a:solidFill>
                <a:srgbClr val="FF6600"/>
              </a:solidFill>
              <a:ln>
                <a:noFill/>
              </a:ln>
              <a:effectLst/>
            </c:spPr>
            <c:extLst>
              <c:ext xmlns:c16="http://schemas.microsoft.com/office/drawing/2014/chart" uri="{C3380CC4-5D6E-409C-BE32-E72D297353CC}">
                <c16:uniqueId val="{00000005-1171-4890-AF56-B34C88E9A212}"/>
              </c:ext>
            </c:extLst>
          </c:dPt>
          <c:dPt>
            <c:idx val="3"/>
            <c:invertIfNegative val="0"/>
            <c:bubble3D val="0"/>
            <c:spPr>
              <a:solidFill>
                <a:srgbClr val="FFA75F"/>
              </a:solidFill>
              <a:ln>
                <a:noFill/>
              </a:ln>
              <a:effectLst/>
            </c:spPr>
            <c:extLst>
              <c:ext xmlns:c16="http://schemas.microsoft.com/office/drawing/2014/chart" uri="{C3380CC4-5D6E-409C-BE32-E72D297353CC}">
                <c16:uniqueId val="{00000007-1171-4890-AF56-B34C88E9A212}"/>
              </c:ext>
            </c:extLst>
          </c:dPt>
          <c:dPt>
            <c:idx val="4"/>
            <c:invertIfNegative val="0"/>
            <c:bubble3D val="0"/>
            <c:spPr>
              <a:solidFill>
                <a:srgbClr val="FFD561"/>
              </a:solidFill>
              <a:ln>
                <a:noFill/>
              </a:ln>
              <a:effectLst/>
            </c:spPr>
            <c:extLst>
              <c:ext xmlns:c16="http://schemas.microsoft.com/office/drawing/2014/chart" uri="{C3380CC4-5D6E-409C-BE32-E72D297353CC}">
                <c16:uniqueId val="{00000009-1171-4890-AF56-B34C88E9A212}"/>
              </c:ext>
            </c:extLst>
          </c:dPt>
          <c:dPt>
            <c:idx val="5"/>
            <c:invertIfNegative val="0"/>
            <c:bubble3D val="0"/>
            <c:spPr>
              <a:solidFill>
                <a:srgbClr val="FFB140"/>
              </a:solidFill>
              <a:ln>
                <a:noFill/>
              </a:ln>
              <a:effectLst/>
            </c:spPr>
            <c:extLst>
              <c:ext xmlns:c16="http://schemas.microsoft.com/office/drawing/2014/chart" uri="{C3380CC4-5D6E-409C-BE32-E72D297353CC}">
                <c16:uniqueId val="{0000000B-1171-4890-AF56-B34C88E9A212}"/>
              </c:ext>
            </c:extLst>
          </c:dPt>
          <c:dPt>
            <c:idx val="6"/>
            <c:invertIfNegative val="0"/>
            <c:bubble3D val="0"/>
            <c:spPr>
              <a:solidFill>
                <a:srgbClr val="FFCE00"/>
              </a:solidFill>
              <a:ln>
                <a:noFill/>
              </a:ln>
              <a:effectLst/>
            </c:spPr>
            <c:extLst>
              <c:ext xmlns:c16="http://schemas.microsoft.com/office/drawing/2014/chart" uri="{C3380CC4-5D6E-409C-BE32-E72D297353CC}">
                <c16:uniqueId val="{0000000D-1171-4890-AF56-B34C88E9A212}"/>
              </c:ext>
            </c:extLst>
          </c:dPt>
          <c:dPt>
            <c:idx val="7"/>
            <c:invertIfNegative val="0"/>
            <c:bubble3D val="0"/>
            <c:spPr>
              <a:solidFill>
                <a:srgbClr val="FFF57B"/>
              </a:solidFill>
              <a:ln>
                <a:noFill/>
              </a:ln>
              <a:effectLst/>
            </c:spPr>
            <c:extLst>
              <c:ext xmlns:c16="http://schemas.microsoft.com/office/drawing/2014/chart" uri="{C3380CC4-5D6E-409C-BE32-E72D297353CC}">
                <c16:uniqueId val="{0000000F-1171-4890-AF56-B34C88E9A212}"/>
              </c:ext>
            </c:extLst>
          </c:dPt>
          <c:dPt>
            <c:idx val="8"/>
            <c:invertIfNegative val="0"/>
            <c:bubble3D val="0"/>
            <c:spPr>
              <a:solidFill>
                <a:srgbClr val="D1D105"/>
              </a:solidFill>
              <a:ln>
                <a:noFill/>
              </a:ln>
              <a:effectLst/>
            </c:spPr>
            <c:extLst>
              <c:ext xmlns:c16="http://schemas.microsoft.com/office/drawing/2014/chart" uri="{C3380CC4-5D6E-409C-BE32-E72D297353CC}">
                <c16:uniqueId val="{00000011-1171-4890-AF56-B34C88E9A212}"/>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1171-4890-AF56-B34C88E9A212}"/>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1171-4890-AF56-B34C88E9A212}"/>
              </c:ext>
            </c:extLst>
          </c:dPt>
          <c:dPt>
            <c:idx val="11"/>
            <c:invertIfNegative val="0"/>
            <c:bubble3D val="0"/>
            <c:spPr>
              <a:solidFill>
                <a:srgbClr val="0ADDCD"/>
              </a:solidFill>
              <a:ln>
                <a:noFill/>
              </a:ln>
              <a:effectLst/>
            </c:spPr>
            <c:extLst>
              <c:ext xmlns:c16="http://schemas.microsoft.com/office/drawing/2014/chart" uri="{C3380CC4-5D6E-409C-BE32-E72D297353CC}">
                <c16:uniqueId val="{00000017-1171-4890-AF56-B34C88E9A212}"/>
              </c:ext>
            </c:extLst>
          </c:dPt>
          <c:dPt>
            <c:idx val="12"/>
            <c:invertIfNegative val="0"/>
            <c:bubble3D val="0"/>
            <c:spPr>
              <a:solidFill>
                <a:srgbClr val="4EB9D2"/>
              </a:solidFill>
              <a:ln w="38100">
                <a:noFill/>
              </a:ln>
              <a:effectLst/>
            </c:spPr>
            <c:extLst>
              <c:ext xmlns:c16="http://schemas.microsoft.com/office/drawing/2014/chart" uri="{C3380CC4-5D6E-409C-BE32-E72D297353CC}">
                <c16:uniqueId val="{00000019-1171-4890-AF56-B34C88E9A212}"/>
              </c:ext>
            </c:extLst>
          </c:dPt>
          <c:dPt>
            <c:idx val="13"/>
            <c:invertIfNegative val="0"/>
            <c:bubble3D val="0"/>
            <c:spPr>
              <a:solidFill>
                <a:srgbClr val="4D8DD3"/>
              </a:solidFill>
              <a:ln>
                <a:noFill/>
              </a:ln>
              <a:effectLst/>
            </c:spPr>
            <c:extLst>
              <c:ext xmlns:c16="http://schemas.microsoft.com/office/drawing/2014/chart" uri="{C3380CC4-5D6E-409C-BE32-E72D297353CC}">
                <c16:uniqueId val="{0000001B-1171-4890-AF56-B34C88E9A212}"/>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1171-4890-AF56-B34C88E9A212}"/>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1171-4890-AF56-B34C88E9A212}"/>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1171-4890-AF56-B34C88E9A212}"/>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1171-4890-AF56-B34C88E9A212}"/>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1171-4890-AF56-B34C88E9A212}"/>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1171-4890-AF56-B34C88E9A212}"/>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1171-4890-AF56-B34C88E9A212}"/>
              </c:ext>
            </c:extLst>
          </c:dPt>
          <c:dLbls>
            <c:dLbl>
              <c:idx val="0"/>
              <c:tx>
                <c:rich>
                  <a:bodyPr/>
                  <a:lstStyle/>
                  <a:p>
                    <a:fld id="{4C8F4AF8-F399-4EA4-889A-8CA4998EF8A4}" type="CELLRANGE">
                      <a:rPr lang="en-IN"/>
                      <a:pPr/>
                      <a:t>[CELLRANGE]</a:t>
                    </a:fld>
                    <a:r>
                      <a:rPr lang="en-IN" baseline="0"/>
                      <a:t>, </a:t>
                    </a:r>
                    <a:fld id="{5D066D0D-59CB-42DA-B6A2-B5E67BAD9494}" type="YVALUE">
                      <a:rPr lang="en-IN" baseline="0"/>
                      <a:pPr/>
                      <a:t>[Y VALUE]</a:t>
                    </a:fld>
                    <a:r>
                      <a:rPr lang="en-IN" baseline="0"/>
                      <a:t>, </a:t>
                    </a:r>
                    <a:fld id="{430F1406-9CF2-42DF-BE49-B801E35C5E9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171-4890-AF56-B34C88E9A212}"/>
                </c:ext>
              </c:extLst>
            </c:dLbl>
            <c:dLbl>
              <c:idx val="1"/>
              <c:layout>
                <c:manualLayout>
                  <c:x val="-1.1981327112604616E-16"/>
                  <c:y val="-6.1961321036934018E-2"/>
                </c:manualLayout>
              </c:layout>
              <c:tx>
                <c:rich>
                  <a:bodyPr/>
                  <a:lstStyle/>
                  <a:p>
                    <a:fld id="{77F0112D-7FE8-4BEC-9FD8-A80C8BF902B6}" type="CELLRANGE">
                      <a:rPr lang="en-US" baseline="0"/>
                      <a:pPr/>
                      <a:t>[CELLRANGE]</a:t>
                    </a:fld>
                    <a:r>
                      <a:rPr lang="en-US" baseline="0"/>
                      <a:t>, </a:t>
                    </a:r>
                    <a:fld id="{05BA2BA4-9FDF-44BB-A398-32E6905840CC}" type="YVALUE">
                      <a:rPr lang="en-US" baseline="0"/>
                      <a:pPr/>
                      <a:t>[Y VALUE]</a:t>
                    </a:fld>
                    <a:r>
                      <a:rPr lang="en-US" baseline="0"/>
                      <a:t>, </a:t>
                    </a:r>
                    <a:fld id="{F68FE432-4F6F-466C-AA47-B785DDD130AF}"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1171-4890-AF56-B34C88E9A212}"/>
                </c:ext>
              </c:extLst>
            </c:dLbl>
            <c:dLbl>
              <c:idx val="2"/>
              <c:tx>
                <c:rich>
                  <a:bodyPr/>
                  <a:lstStyle/>
                  <a:p>
                    <a:fld id="{89CDF825-01BB-4B03-906E-BCD9F914EAC4}" type="CELLRANGE">
                      <a:rPr lang="en-IN"/>
                      <a:pPr/>
                      <a:t>[CELLRANGE]</a:t>
                    </a:fld>
                    <a:r>
                      <a:rPr lang="en-IN" baseline="0"/>
                      <a:t>, </a:t>
                    </a:r>
                    <a:fld id="{D8625B3D-8DC6-4174-84FE-5FEC7588C4A1}" type="YVALUE">
                      <a:rPr lang="en-IN" baseline="0"/>
                      <a:pPr/>
                      <a:t>[Y VALUE]</a:t>
                    </a:fld>
                    <a:r>
                      <a:rPr lang="en-IN" baseline="0"/>
                      <a:t>, </a:t>
                    </a:r>
                    <a:fld id="{267D0408-7AD9-4915-9F11-FBACB70F722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171-4890-AF56-B34C88E9A212}"/>
                </c:ext>
              </c:extLst>
            </c:dLbl>
            <c:dLbl>
              <c:idx val="3"/>
              <c:tx>
                <c:rich>
                  <a:bodyPr/>
                  <a:lstStyle/>
                  <a:p>
                    <a:fld id="{F15D08DF-EB7A-4AC9-81DC-A590980C95C5}" type="CELLRANGE">
                      <a:rPr lang="en-IN"/>
                      <a:pPr/>
                      <a:t>[CELLRANGE]</a:t>
                    </a:fld>
                    <a:r>
                      <a:rPr lang="en-IN" baseline="0"/>
                      <a:t>, </a:t>
                    </a:r>
                    <a:fld id="{82C16DB5-3836-4018-A30B-C6305D3145B1}" type="YVALUE">
                      <a:rPr lang="en-IN" baseline="0"/>
                      <a:pPr/>
                      <a:t>[Y VALUE]</a:t>
                    </a:fld>
                    <a:r>
                      <a:rPr lang="en-IN" baseline="0"/>
                      <a:t>, </a:t>
                    </a:r>
                    <a:fld id="{9A0C818E-F939-48AA-9366-C3405356307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171-4890-AF56-B34C88E9A212}"/>
                </c:ext>
              </c:extLst>
            </c:dLbl>
            <c:dLbl>
              <c:idx val="4"/>
              <c:tx>
                <c:rich>
                  <a:bodyPr/>
                  <a:lstStyle/>
                  <a:p>
                    <a:fld id="{005CF50B-6F13-46BB-85A2-89D1D1AC259F}" type="CELLRANGE">
                      <a:rPr lang="en-IN"/>
                      <a:pPr/>
                      <a:t>[CELLRANGE]</a:t>
                    </a:fld>
                    <a:r>
                      <a:rPr lang="en-IN" baseline="0"/>
                      <a:t>, </a:t>
                    </a:r>
                    <a:fld id="{54F01C8B-03ED-491F-8D95-DF7F722FF5BF}" type="YVALUE">
                      <a:rPr lang="en-IN" baseline="0"/>
                      <a:pPr/>
                      <a:t>[Y VALUE]</a:t>
                    </a:fld>
                    <a:r>
                      <a:rPr lang="en-IN" baseline="0"/>
                      <a:t>, </a:t>
                    </a:r>
                    <a:fld id="{8F737000-6B02-4E6C-8798-90EA11A0F4E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171-4890-AF56-B34C88E9A212}"/>
                </c:ext>
              </c:extLst>
            </c:dLbl>
            <c:dLbl>
              <c:idx val="5"/>
              <c:tx>
                <c:rich>
                  <a:bodyPr/>
                  <a:lstStyle/>
                  <a:p>
                    <a:fld id="{F75D480A-9925-4CE3-8703-B40B3E9336A1}" type="CELLRANGE">
                      <a:rPr lang="en-IN"/>
                      <a:pPr/>
                      <a:t>[CELLRANGE]</a:t>
                    </a:fld>
                    <a:r>
                      <a:rPr lang="en-IN" baseline="0"/>
                      <a:t>, </a:t>
                    </a:r>
                    <a:fld id="{4A63FDD2-EB00-4172-9990-C295BFE558BB}" type="YVALUE">
                      <a:rPr lang="en-IN" baseline="0"/>
                      <a:pPr/>
                      <a:t>[Y VALUE]</a:t>
                    </a:fld>
                    <a:r>
                      <a:rPr lang="en-IN" baseline="0"/>
                      <a:t>, </a:t>
                    </a:r>
                    <a:fld id="{5A0BE24F-56F5-4B70-B561-E6B03ADA5AF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1171-4890-AF56-B34C88E9A212}"/>
                </c:ext>
              </c:extLst>
            </c:dLbl>
            <c:dLbl>
              <c:idx val="6"/>
              <c:tx>
                <c:rich>
                  <a:bodyPr/>
                  <a:lstStyle/>
                  <a:p>
                    <a:fld id="{2E142B76-7978-4A38-AB51-9501F4F8F7F2}" type="CELLRANGE">
                      <a:rPr lang="en-IN"/>
                      <a:pPr/>
                      <a:t>[CELLRANGE]</a:t>
                    </a:fld>
                    <a:r>
                      <a:rPr lang="en-IN" baseline="0"/>
                      <a:t>, </a:t>
                    </a:r>
                    <a:fld id="{4D2917F8-818F-4C34-BF37-D15B7E2237CE}" type="YVALUE">
                      <a:rPr lang="en-IN" baseline="0"/>
                      <a:pPr/>
                      <a:t>[Y VALUE]</a:t>
                    </a:fld>
                    <a:r>
                      <a:rPr lang="en-IN" baseline="0"/>
                      <a:t>, </a:t>
                    </a:r>
                    <a:fld id="{1F5F244D-2088-4FC1-AF2C-2F52143DFC3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171-4890-AF56-B34C88E9A212}"/>
                </c:ext>
              </c:extLst>
            </c:dLbl>
            <c:dLbl>
              <c:idx val="7"/>
              <c:tx>
                <c:rich>
                  <a:bodyPr/>
                  <a:lstStyle/>
                  <a:p>
                    <a:fld id="{97EFF364-D5B6-4711-A5EE-C8CCB388336B}" type="CELLRANGE">
                      <a:rPr lang="en-IN"/>
                      <a:pPr/>
                      <a:t>[CELLRANGE]</a:t>
                    </a:fld>
                    <a:r>
                      <a:rPr lang="en-IN" baseline="0"/>
                      <a:t>, </a:t>
                    </a:r>
                    <a:fld id="{81ECBCAC-C590-406F-B5A3-FEEBD7B99E1D}" type="YVALUE">
                      <a:rPr lang="en-IN" baseline="0"/>
                      <a:pPr/>
                      <a:t>[Y VALUE]</a:t>
                    </a:fld>
                    <a:r>
                      <a:rPr lang="en-IN" baseline="0"/>
                      <a:t>, </a:t>
                    </a:r>
                    <a:fld id="{52DA2AA9-C804-49B4-A4F6-2AB80AE7428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171-4890-AF56-B34C88E9A212}"/>
                </c:ext>
              </c:extLst>
            </c:dLbl>
            <c:dLbl>
              <c:idx val="8"/>
              <c:tx>
                <c:rich>
                  <a:bodyPr/>
                  <a:lstStyle/>
                  <a:p>
                    <a:fld id="{71329BF9-A447-4128-977F-B0F2DC4A32B4}" type="CELLRANGE">
                      <a:rPr lang="en-IN"/>
                      <a:pPr/>
                      <a:t>[CELLRANGE]</a:t>
                    </a:fld>
                    <a:r>
                      <a:rPr lang="en-IN" baseline="0"/>
                      <a:t>, </a:t>
                    </a:r>
                    <a:fld id="{44C5E65F-59E8-4751-8D94-0E9FBA079C4D}" type="YVALUE">
                      <a:rPr lang="en-IN" baseline="0"/>
                      <a:pPr/>
                      <a:t>[Y VALUE]</a:t>
                    </a:fld>
                    <a:r>
                      <a:rPr lang="en-IN" baseline="0"/>
                      <a:t>, </a:t>
                    </a:r>
                    <a:fld id="{6AEEA975-B02E-4CB2-A2BE-32558E116D4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171-4890-AF56-B34C88E9A212}"/>
                </c:ext>
              </c:extLst>
            </c:dLbl>
            <c:dLbl>
              <c:idx val="9"/>
              <c:tx>
                <c:rich>
                  <a:bodyPr/>
                  <a:lstStyle/>
                  <a:p>
                    <a:fld id="{90BB641A-7971-4CDD-8368-2B1031C6A1CD}" type="CELLRANGE">
                      <a:rPr lang="en-IN"/>
                      <a:pPr/>
                      <a:t>[CELLRANGE]</a:t>
                    </a:fld>
                    <a:r>
                      <a:rPr lang="en-IN" baseline="0"/>
                      <a:t>, </a:t>
                    </a:r>
                    <a:fld id="{D849122B-C48B-410B-ABA6-AC468DC66BA6}" type="YVALUE">
                      <a:rPr lang="en-IN" baseline="0"/>
                      <a:pPr/>
                      <a:t>[Y VALUE]</a:t>
                    </a:fld>
                    <a:r>
                      <a:rPr lang="en-IN" baseline="0"/>
                      <a:t>, </a:t>
                    </a:r>
                    <a:fld id="{553A2AFA-B3C3-452C-91C3-C94C25B15AE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171-4890-AF56-B34C88E9A212}"/>
                </c:ext>
              </c:extLst>
            </c:dLbl>
            <c:dLbl>
              <c:idx val="10"/>
              <c:tx>
                <c:rich>
                  <a:bodyPr/>
                  <a:lstStyle/>
                  <a:p>
                    <a:fld id="{96F42695-4452-4981-AF73-BD481C707356}" type="CELLRANGE">
                      <a:rPr lang="en-IN"/>
                      <a:pPr/>
                      <a:t>[CELLRANGE]</a:t>
                    </a:fld>
                    <a:r>
                      <a:rPr lang="en-IN" baseline="0"/>
                      <a:t>, </a:t>
                    </a:r>
                    <a:fld id="{DC750CD6-73EE-4DA0-AC72-F73F10963B51}" type="YVALUE">
                      <a:rPr lang="en-IN" baseline="0"/>
                      <a:pPr/>
                      <a:t>[Y VALUE]</a:t>
                    </a:fld>
                    <a:r>
                      <a:rPr lang="en-IN" baseline="0"/>
                      <a:t>, </a:t>
                    </a:r>
                    <a:fld id="{56899AB6-2DB7-41F0-AA36-2065A684E0B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171-4890-AF56-B34C88E9A212}"/>
                </c:ext>
              </c:extLst>
            </c:dLbl>
            <c:dLbl>
              <c:idx val="11"/>
              <c:tx>
                <c:rich>
                  <a:bodyPr/>
                  <a:lstStyle/>
                  <a:p>
                    <a:fld id="{ED787978-B0AD-43E9-90A5-4A5A96D9DC6A}" type="CELLRANGE">
                      <a:rPr lang="en-IN"/>
                      <a:pPr/>
                      <a:t>[CELLRANGE]</a:t>
                    </a:fld>
                    <a:r>
                      <a:rPr lang="en-IN" baseline="0"/>
                      <a:t>, </a:t>
                    </a:r>
                    <a:fld id="{EE81ECB6-C625-4113-ABF1-F960AD28BF11}" type="YVALUE">
                      <a:rPr lang="en-IN" baseline="0"/>
                      <a:pPr/>
                      <a:t>[Y VALUE]</a:t>
                    </a:fld>
                    <a:r>
                      <a:rPr lang="en-IN" baseline="0"/>
                      <a:t>, </a:t>
                    </a:r>
                    <a:fld id="{C6FF7DEE-F842-4D9D-9EC6-F8869206EC2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171-4890-AF56-B34C88E9A212}"/>
                </c:ext>
              </c:extLst>
            </c:dLbl>
            <c:dLbl>
              <c:idx val="12"/>
              <c:tx>
                <c:rich>
                  <a:bodyPr/>
                  <a:lstStyle/>
                  <a:p>
                    <a:fld id="{9D2DF4B8-D98B-4922-ADF2-7D473862E09D}" type="CELLRANGE">
                      <a:rPr lang="en-IN"/>
                      <a:pPr/>
                      <a:t>[CELLRANGE]</a:t>
                    </a:fld>
                    <a:r>
                      <a:rPr lang="en-IN" baseline="0"/>
                      <a:t>, </a:t>
                    </a:r>
                    <a:fld id="{9723704F-56C8-43A7-8D03-44EAE0F22100}" type="YVALUE">
                      <a:rPr lang="en-IN" baseline="0"/>
                      <a:pPr/>
                      <a:t>[Y VALUE]</a:t>
                    </a:fld>
                    <a:r>
                      <a:rPr lang="en-IN" baseline="0"/>
                      <a:t>, </a:t>
                    </a:r>
                    <a:fld id="{132DD915-D611-47B6-B6D5-27104C0A9E8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171-4890-AF56-B34C88E9A212}"/>
                </c:ext>
              </c:extLst>
            </c:dLbl>
            <c:dLbl>
              <c:idx val="13"/>
              <c:tx>
                <c:rich>
                  <a:bodyPr/>
                  <a:lstStyle/>
                  <a:p>
                    <a:fld id="{03613026-113C-45E4-8106-63E519EFF461}" type="CELLRANGE">
                      <a:rPr lang="en-IN"/>
                      <a:pPr/>
                      <a:t>[CELLRANGE]</a:t>
                    </a:fld>
                    <a:r>
                      <a:rPr lang="en-IN" baseline="0"/>
                      <a:t>, </a:t>
                    </a:r>
                    <a:fld id="{B7245E01-62D9-49A1-B9A2-642DFC0B8B60}" type="YVALUE">
                      <a:rPr lang="en-IN" baseline="0"/>
                      <a:pPr/>
                      <a:t>[Y VALUE]</a:t>
                    </a:fld>
                    <a:r>
                      <a:rPr lang="en-IN" baseline="0"/>
                      <a:t>, </a:t>
                    </a:r>
                    <a:fld id="{D22907AD-9C8D-4B42-B90B-E9CC171E83E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171-4890-AF56-B34C88E9A212}"/>
                </c:ext>
              </c:extLst>
            </c:dLbl>
            <c:dLbl>
              <c:idx val="14"/>
              <c:tx>
                <c:rich>
                  <a:bodyPr/>
                  <a:lstStyle/>
                  <a:p>
                    <a:fld id="{FB704C9D-F95D-4F52-8111-21FA0A0D8458}" type="CELLRANGE">
                      <a:rPr lang="en-IN"/>
                      <a:pPr/>
                      <a:t>[CELLRANGE]</a:t>
                    </a:fld>
                    <a:r>
                      <a:rPr lang="en-IN" baseline="0"/>
                      <a:t>, </a:t>
                    </a:r>
                    <a:fld id="{58C32EFD-94D0-43FA-A204-5C2EC568157F}" type="YVALUE">
                      <a:rPr lang="en-IN" baseline="0"/>
                      <a:pPr/>
                      <a:t>[Y VALUE]</a:t>
                    </a:fld>
                    <a:r>
                      <a:rPr lang="en-IN" baseline="0"/>
                      <a:t>, </a:t>
                    </a:r>
                    <a:fld id="{1AD2EE17-5139-4D3F-A511-6794E3D92F2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171-4890-AF56-B34C88E9A212}"/>
                </c:ext>
              </c:extLst>
            </c:dLbl>
            <c:dLbl>
              <c:idx val="15"/>
              <c:tx>
                <c:rich>
                  <a:bodyPr/>
                  <a:lstStyle/>
                  <a:p>
                    <a:fld id="{8B6046D1-A7BA-454B-92C0-02B9734749B8}" type="CELLRANGE">
                      <a:rPr lang="en-IN"/>
                      <a:pPr/>
                      <a:t>[CELLRANGE]</a:t>
                    </a:fld>
                    <a:r>
                      <a:rPr lang="en-IN" baseline="0"/>
                      <a:t>, </a:t>
                    </a:r>
                    <a:fld id="{961A15FB-7F2A-4D83-9C56-70AAE7034C0C}" type="YVALUE">
                      <a:rPr lang="en-IN" baseline="0"/>
                      <a:pPr/>
                      <a:t>[Y VALUE]</a:t>
                    </a:fld>
                    <a:r>
                      <a:rPr lang="en-IN" baseline="0"/>
                      <a:t>, </a:t>
                    </a:r>
                    <a:fld id="{FABB3A4B-9197-40D7-853B-59408FA1816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171-4890-AF56-B34C88E9A212}"/>
                </c:ext>
              </c:extLst>
            </c:dLbl>
            <c:dLbl>
              <c:idx val="16"/>
              <c:tx>
                <c:rich>
                  <a:bodyPr/>
                  <a:lstStyle/>
                  <a:p>
                    <a:fld id="{F9C89C4D-507A-42E8-B059-F4D70891C8A5}" type="CELLRANGE">
                      <a:rPr lang="en-IN"/>
                      <a:pPr/>
                      <a:t>[CELLRANGE]</a:t>
                    </a:fld>
                    <a:r>
                      <a:rPr lang="en-IN" baseline="0"/>
                      <a:t>, </a:t>
                    </a:r>
                    <a:fld id="{7F3420B9-B652-4A89-86A5-A386A62A5D16}" type="YVALUE">
                      <a:rPr lang="en-IN" baseline="0"/>
                      <a:pPr/>
                      <a:t>[Y VALUE]</a:t>
                    </a:fld>
                    <a:r>
                      <a:rPr lang="en-IN" baseline="0"/>
                      <a:t>, </a:t>
                    </a:r>
                    <a:fld id="{7B33DA94-83E1-4E61-A909-415B7FF6360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171-4890-AF56-B34C88E9A212}"/>
                </c:ext>
              </c:extLst>
            </c:dLbl>
            <c:dLbl>
              <c:idx val="17"/>
              <c:tx>
                <c:rich>
                  <a:bodyPr/>
                  <a:lstStyle/>
                  <a:p>
                    <a:fld id="{26B71DB3-A961-474C-9758-C55FF8754945}" type="CELLRANGE">
                      <a:rPr lang="en-IN"/>
                      <a:pPr/>
                      <a:t>[CELLRANGE]</a:t>
                    </a:fld>
                    <a:r>
                      <a:rPr lang="en-IN" baseline="0"/>
                      <a:t>, </a:t>
                    </a:r>
                    <a:fld id="{45ADF8D6-A195-49E4-BDD3-AC59A1C24A8C}" type="YVALUE">
                      <a:rPr lang="en-IN" baseline="0"/>
                      <a:pPr/>
                      <a:t>[Y VALUE]</a:t>
                    </a:fld>
                    <a:r>
                      <a:rPr lang="en-IN" baseline="0"/>
                      <a:t>, </a:t>
                    </a:r>
                    <a:fld id="{C6771885-12C6-457A-A598-E5291D9497F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1171-4890-AF56-B34C88E9A212}"/>
                </c:ext>
              </c:extLst>
            </c:dLbl>
            <c:dLbl>
              <c:idx val="18"/>
              <c:tx>
                <c:rich>
                  <a:bodyPr/>
                  <a:lstStyle/>
                  <a:p>
                    <a:fld id="{6077719D-BF01-40BD-A6CE-25ED9581F12B}" type="CELLRANGE">
                      <a:rPr lang="en-IN"/>
                      <a:pPr/>
                      <a:t>[CELLRANGE]</a:t>
                    </a:fld>
                    <a:r>
                      <a:rPr lang="en-IN" baseline="0"/>
                      <a:t>, </a:t>
                    </a:r>
                    <a:fld id="{EB6BFAC2-9D00-4A9B-96C7-5CF8F4DE70CC}" type="YVALUE">
                      <a:rPr lang="en-IN" baseline="0"/>
                      <a:pPr/>
                      <a:t>[Y VALUE]</a:t>
                    </a:fld>
                    <a:r>
                      <a:rPr lang="en-IN" baseline="0"/>
                      <a:t>, </a:t>
                    </a:r>
                    <a:fld id="{91FBC417-D858-41D1-B953-86AFB78B144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171-4890-AF56-B34C88E9A212}"/>
                </c:ext>
              </c:extLst>
            </c:dLbl>
            <c:dLbl>
              <c:idx val="19"/>
              <c:tx>
                <c:rich>
                  <a:bodyPr/>
                  <a:lstStyle/>
                  <a:p>
                    <a:fld id="{58D081B4-83CD-448A-939C-0569D348BD42}" type="CELLRANGE">
                      <a:rPr lang="en-IN"/>
                      <a:pPr/>
                      <a:t>[CELLRANGE]</a:t>
                    </a:fld>
                    <a:r>
                      <a:rPr lang="en-IN" baseline="0"/>
                      <a:t>, </a:t>
                    </a:r>
                    <a:fld id="{9FBBEEAF-D7CE-4696-B3F7-6D6E1A8CBC17}" type="YVALUE">
                      <a:rPr lang="en-IN" baseline="0"/>
                      <a:pPr/>
                      <a:t>[Y VALUE]</a:t>
                    </a:fld>
                    <a:r>
                      <a:rPr lang="en-IN" baseline="0"/>
                      <a:t>, </a:t>
                    </a:r>
                    <a:fld id="{927D8816-3936-4216-B5BD-7762B18797B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171-4890-AF56-B34C88E9A21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xVal>
          <c:yVal>
            <c:numRef>
              <c:f>Sheet1!$B$2:$B$21</c:f>
              <c:numCache>
                <c:formatCode>0.0</c:formatCode>
                <c:ptCount val="20"/>
                <c:pt idx="0">
                  <c:v>0.47200742968793519</c:v>
                </c:pt>
                <c:pt idx="1">
                  <c:v>-0.6726641246038334</c:v>
                </c:pt>
                <c:pt idx="2">
                  <c:v>9.0554772158497887E-2</c:v>
                </c:pt>
                <c:pt idx="3">
                  <c:v>-0.2736485291874341</c:v>
                </c:pt>
                <c:pt idx="4">
                  <c:v>-0.49249809312562964</c:v>
                </c:pt>
                <c:pt idx="5">
                  <c:v>0.35035778658501598</c:v>
                </c:pt>
                <c:pt idx="6">
                  <c:v>6.6240324176340681E-3</c:v>
                </c:pt>
                <c:pt idx="7">
                  <c:v>0.40885311511126776</c:v>
                </c:pt>
                <c:pt idx="8">
                  <c:v>-3.984123184857663E-2</c:v>
                </c:pt>
                <c:pt idx="9">
                  <c:v>-1.3057704346700976</c:v>
                </c:pt>
                <c:pt idx="10">
                  <c:v>0.34142810825139658</c:v>
                </c:pt>
                <c:pt idx="11">
                  <c:v>0.55087130432928544</c:v>
                </c:pt>
                <c:pt idx="12">
                  <c:v>0.76295954581999537</c:v>
                </c:pt>
                <c:pt idx="13">
                  <c:v>-0.33431859441732936</c:v>
                </c:pt>
                <c:pt idx="14">
                  <c:v>-0.18460319360932287</c:v>
                </c:pt>
                <c:pt idx="15">
                  <c:v>-0.36621947555591644</c:v>
                </c:pt>
                <c:pt idx="16">
                  <c:v>-0.11265683386284947</c:v>
                </c:pt>
                <c:pt idx="17">
                  <c:v>0.65633088651716087</c:v>
                </c:pt>
                <c:pt idx="18">
                  <c:v>-4.9116616718444805E-2</c:v>
                </c:pt>
                <c:pt idx="19">
                  <c:v>-0.25100994673331323</c:v>
                </c:pt>
              </c:numCache>
            </c:numRef>
          </c:yVal>
          <c:bubbleSize>
            <c:numRef>
              <c:f>Sheet1!$C$2:$C$21</c:f>
              <c:numCache>
                <c:formatCode>0.0%</c:formatCode>
                <c:ptCount val="20"/>
                <c:pt idx="0">
                  <c:v>4.8439467232125111E-2</c:v>
                </c:pt>
                <c:pt idx="1">
                  <c:v>7.7728447418991459E-2</c:v>
                </c:pt>
                <c:pt idx="2">
                  <c:v>8.2168179709760786E-2</c:v>
                </c:pt>
                <c:pt idx="3">
                  <c:v>0.19521569147173812</c:v>
                </c:pt>
                <c:pt idx="4">
                  <c:v>3.8433503412630042E-2</c:v>
                </c:pt>
                <c:pt idx="5">
                  <c:v>2.1072162215890266E-2</c:v>
                </c:pt>
                <c:pt idx="6">
                  <c:v>4.0288913922205287E-2</c:v>
                </c:pt>
                <c:pt idx="7">
                  <c:v>4.7114174010999932E-2</c:v>
                </c:pt>
                <c:pt idx="8">
                  <c:v>2.5246835862434563E-2</c:v>
                </c:pt>
                <c:pt idx="9">
                  <c:v>0.14942681068186336</c:v>
                </c:pt>
                <c:pt idx="10">
                  <c:v>3.4855211715592076E-2</c:v>
                </c:pt>
                <c:pt idx="11">
                  <c:v>9.7674110396925334E-2</c:v>
                </c:pt>
                <c:pt idx="12">
                  <c:v>0.10980054337022066</c:v>
                </c:pt>
                <c:pt idx="13">
                  <c:v>5.5132197998807239E-2</c:v>
                </c:pt>
                <c:pt idx="14">
                  <c:v>0.1336558213504738</c:v>
                </c:pt>
                <c:pt idx="15">
                  <c:v>8.1505533099198196E-2</c:v>
                </c:pt>
                <c:pt idx="16">
                  <c:v>6.798754224372143E-2</c:v>
                </c:pt>
                <c:pt idx="17">
                  <c:v>2.6837187727784772E-2</c:v>
                </c:pt>
                <c:pt idx="18">
                  <c:v>4.2608177059174343E-2</c:v>
                </c:pt>
                <c:pt idx="19">
                  <c:v>6.3150221986614533E-2</c:v>
                </c:pt>
              </c:numCache>
            </c:numRef>
          </c:bubbleSize>
          <c:bubble3D val="0"/>
          <c:extLst>
            <c:ext xmlns:c15="http://schemas.microsoft.com/office/drawing/2012/chart" uri="{02D57815-91ED-43cb-92C2-25804820EDAC}">
              <c15:datalabelsRange>
                <c15:f>Sheet1!$F$2:$F$21</c15:f>
                <c15:dlblRangeCache>
                  <c:ptCount val="20"/>
                  <c:pt idx="0">
                    <c:v>To replace a meal</c:v>
                  </c:pt>
                  <c:pt idx="1">
                    <c:v>To treat or reward myself</c:v>
                  </c:pt>
                  <c:pt idx="2">
                    <c:v>To help me relax/unwind</c:v>
                  </c:pt>
                  <c:pt idx="3">
                    <c:v>To satisfy a craving</c:v>
                  </c:pt>
                  <c:pt idx="4">
                    <c:v>To reduce stress/anxiety</c:v>
                  </c:pt>
                  <c:pt idx="5">
                    <c:v>As a way to celebrate a special occasion with friends, family or a loved one</c:v>
                  </c:pt>
                  <c:pt idx="6">
                    <c:v>Have something I feel good about eating with others</c:v>
                  </c:pt>
                  <c:pt idx="7">
                    <c:v>To enhance time with friends, family or a loved one</c:v>
                  </c:pt>
                  <c:pt idx="8">
                    <c:v>To demonstrate to my family/friends that I care for them</c:v>
                  </c:pt>
                  <c:pt idx="9">
                    <c:v>Easy to prepare/make</c:v>
                  </c:pt>
                  <c:pt idx="10">
                    <c:v>Consume it anywhere/on the go</c:v>
                  </c:pt>
                  <c:pt idx="11">
                    <c:v>To stop hunger in between meals</c:v>
                  </c:pt>
                  <c:pt idx="12">
                    <c:v>Have something that can be eaten quickly</c:v>
                  </c:pt>
                  <c:pt idx="13">
                    <c:v>To eat while doing something else</c:v>
                  </c:pt>
                  <c:pt idx="14">
                    <c:v>Have something nutritious</c:v>
                  </c:pt>
                  <c:pt idx="15">
                    <c:v>To help balance my diet</c:v>
                  </c:pt>
                  <c:pt idx="16">
                    <c:v>Give an instant energy boost</c:v>
                  </c:pt>
                  <c:pt idx="17">
                    <c:v>Helps recover from physical exertion</c:v>
                  </c:pt>
                  <c:pt idx="18">
                    <c:v>To relieve boredom</c:v>
                  </c:pt>
                  <c:pt idx="19">
                    <c:v>Just wanted something to graze on/pick at</c:v>
                  </c:pt>
                </c15:dlblRangeCache>
              </c15:datalabelsRange>
            </c:ext>
            <c:ext xmlns:c16="http://schemas.microsoft.com/office/drawing/2014/chart" uri="{C3380CC4-5D6E-409C-BE32-E72D297353CC}">
              <c16:uniqueId val="{0000002A-1171-4890-AF56-B34C88E9A212}"/>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0%" sourceLinked="0"/>
        <c:majorTickMark val="out"/>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64AF-4286-9FF8-5D8AA7C9A38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64AF-4286-9FF8-5D8AA7C9A380}"/>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64AF-4286-9FF8-5D8AA7C9A380}"/>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2D28-47D8-8473-9F85588A42C8}"/>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2D28-47D8-8473-9F85588A42C8}"/>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2D28-47D8-8473-9F85588A42C8}"/>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1"/>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53A2-4057-8CF6-EEED71C7CABE}"/>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53A2-4057-8CF6-EEED71C7CABE}"/>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pt idx="10">
                  <c:v>Category 11</c:v>
                </c:pt>
                <c:pt idx="11">
                  <c:v>Category 12</c:v>
                </c:pt>
                <c:pt idx="12">
                  <c:v>Category 13</c:v>
                </c:pt>
                <c:pt idx="13">
                  <c:v>Category 14</c:v>
                </c:pt>
                <c:pt idx="14">
                  <c:v>Category 15</c:v>
                </c:pt>
                <c:pt idx="15">
                  <c:v>Category 16</c:v>
                </c:pt>
                <c:pt idx="16">
                  <c:v>Category 17</c:v>
                </c:pt>
                <c:pt idx="17">
                  <c:v>Category 18</c:v>
                </c:pt>
                <c:pt idx="18">
                  <c:v>Category 19</c:v>
                </c:pt>
                <c:pt idx="19">
                  <c:v>Category 20</c:v>
                </c:pt>
              </c:strCache>
            </c:strRef>
          </c:cat>
          <c:val>
            <c:numRef>
              <c:f>Sheet1!$B$2:$B$21</c:f>
              <c:numCache>
                <c:formatCode>0%</c:formatCode>
                <c:ptCount val="20"/>
                <c:pt idx="0">
                  <c:v>4.3</c:v>
                </c:pt>
                <c:pt idx="1">
                  <c:v>2.5</c:v>
                </c:pt>
                <c:pt idx="2">
                  <c:v>3.5</c:v>
                </c:pt>
                <c:pt idx="3">
                  <c:v>4.5</c:v>
                </c:pt>
                <c:pt idx="4">
                  <c:v>6</c:v>
                </c:pt>
                <c:pt idx="5">
                  <c:v>5</c:v>
                </c:pt>
                <c:pt idx="6">
                  <c:v>4</c:v>
                </c:pt>
                <c:pt idx="7">
                  <c:v>8</c:v>
                </c:pt>
                <c:pt idx="8">
                  <c:v>9</c:v>
                </c:pt>
                <c:pt idx="9">
                  <c:v>7</c:v>
                </c:pt>
                <c:pt idx="10">
                  <c:v>6</c:v>
                </c:pt>
                <c:pt idx="11">
                  <c:v>2</c:v>
                </c:pt>
                <c:pt idx="12">
                  <c:v>-1</c:v>
                </c:pt>
                <c:pt idx="13">
                  <c:v>9</c:v>
                </c:pt>
                <c:pt idx="14">
                  <c:v>7</c:v>
                </c:pt>
                <c:pt idx="15">
                  <c:v>6</c:v>
                </c:pt>
                <c:pt idx="16">
                  <c:v>2</c:v>
                </c:pt>
                <c:pt idx="17">
                  <c:v>-1</c:v>
                </c:pt>
                <c:pt idx="18">
                  <c:v>2</c:v>
                </c:pt>
                <c:pt idx="19">
                  <c:v>-1</c:v>
                </c:pt>
              </c:numCache>
            </c:numRef>
          </c:val>
          <c:extLst>
            <c:ext xmlns:c16="http://schemas.microsoft.com/office/drawing/2014/chart" uri="{C3380CC4-5D6E-409C-BE32-E72D297353CC}">
              <c16:uniqueId val="{00000004-53A2-4057-8CF6-EEED71C7CABE}"/>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chemeClr val="bg1">
                  <a:lumMod val="85000"/>
                </a:schemeClr>
              </a:solidFill>
              <a:round/>
            </a:ln>
            <a:effectLst/>
          </c:spPr>
          <c:marker>
            <c:symbol val="circle"/>
            <c:size val="5"/>
            <c:spPr>
              <a:solidFill>
                <a:schemeClr val="bg1"/>
              </a:solidFill>
              <a:ln w="15875">
                <a:solidFill>
                  <a:schemeClr val="bg1">
                    <a:lumMod val="85000"/>
                  </a:schemeClr>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E68B04"/>
              </a:solidFill>
              <a:round/>
            </a:ln>
            <a:effectLst/>
          </c:spPr>
          <c:marker>
            <c:symbol val="circle"/>
            <c:size val="5"/>
            <c:spPr>
              <a:solidFill>
                <a:schemeClr val="bg1"/>
              </a:solidFill>
              <a:ln w="15875">
                <a:solidFill>
                  <a:srgbClr val="E68B04"/>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chemeClr val="accent5">
                  <a:lumMod val="50000"/>
                </a:schemeClr>
              </a:solidFill>
              <a:round/>
            </a:ln>
            <a:effectLst/>
          </c:spPr>
          <c:marker>
            <c:symbol val="circle"/>
            <c:size val="5"/>
            <c:spPr>
              <a:solidFill>
                <a:schemeClr val="bg1"/>
              </a:solidFill>
              <a:ln w="15875">
                <a:solidFill>
                  <a:schemeClr val="accent5">
                    <a:lumMod val="50000"/>
                  </a:schemeClr>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7.6744082844786413E-2"/>
          <c:y val="0.95009183068479386"/>
          <c:w val="0.85878784709971634"/>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4400-4562-8B48-95E5989E4504}"/>
              </c:ext>
            </c:extLst>
          </c:dPt>
          <c:dPt>
            <c:idx val="1"/>
            <c:invertIfNegative val="0"/>
            <c:bubble3D val="0"/>
            <c:spPr>
              <a:solidFill>
                <a:srgbClr val="E84418"/>
              </a:solidFill>
              <a:ln>
                <a:noFill/>
              </a:ln>
              <a:effectLst/>
            </c:spPr>
            <c:extLst>
              <c:ext xmlns:c16="http://schemas.microsoft.com/office/drawing/2014/chart" uri="{C3380CC4-5D6E-409C-BE32-E72D297353CC}">
                <c16:uniqueId val="{00000003-4400-4562-8B48-95E5989E4504}"/>
              </c:ext>
            </c:extLst>
          </c:dPt>
          <c:dPt>
            <c:idx val="2"/>
            <c:invertIfNegative val="0"/>
            <c:bubble3D val="0"/>
            <c:spPr>
              <a:solidFill>
                <a:srgbClr val="FF6E0C"/>
              </a:solidFill>
              <a:ln>
                <a:noFill/>
              </a:ln>
              <a:effectLst/>
            </c:spPr>
            <c:extLst>
              <c:ext xmlns:c16="http://schemas.microsoft.com/office/drawing/2014/chart" uri="{C3380CC4-5D6E-409C-BE32-E72D297353CC}">
                <c16:uniqueId val="{00000005-4400-4562-8B48-95E5989E4504}"/>
              </c:ext>
            </c:extLst>
          </c:dPt>
          <c:dPt>
            <c:idx val="3"/>
            <c:invertIfNegative val="0"/>
            <c:bubble3D val="0"/>
            <c:spPr>
              <a:solidFill>
                <a:srgbClr val="FFA349"/>
              </a:solidFill>
              <a:ln>
                <a:noFill/>
              </a:ln>
              <a:effectLst/>
            </c:spPr>
            <c:extLst>
              <c:ext xmlns:c16="http://schemas.microsoft.com/office/drawing/2014/chart" uri="{C3380CC4-5D6E-409C-BE32-E72D297353CC}">
                <c16:uniqueId val="{00000007-4400-4562-8B48-95E5989E4504}"/>
              </c:ext>
            </c:extLst>
          </c:dPt>
          <c:dPt>
            <c:idx val="4"/>
            <c:invertIfNegative val="0"/>
            <c:bubble3D val="0"/>
            <c:spPr>
              <a:solidFill>
                <a:srgbClr val="FFC000"/>
              </a:solidFill>
              <a:ln>
                <a:noFill/>
              </a:ln>
              <a:effectLst/>
            </c:spPr>
            <c:extLst>
              <c:ext xmlns:c16="http://schemas.microsoft.com/office/drawing/2014/chart" uri="{C3380CC4-5D6E-409C-BE32-E72D297353CC}">
                <c16:uniqueId val="{00000009-4400-4562-8B48-95E5989E4504}"/>
              </c:ext>
            </c:extLst>
          </c:dPt>
          <c:dPt>
            <c:idx val="5"/>
            <c:invertIfNegative val="0"/>
            <c:bubble3D val="0"/>
            <c:spPr>
              <a:solidFill>
                <a:srgbClr val="D4D41D"/>
              </a:solidFill>
              <a:ln>
                <a:noFill/>
              </a:ln>
              <a:effectLst/>
            </c:spPr>
            <c:extLst>
              <c:ext xmlns:c16="http://schemas.microsoft.com/office/drawing/2014/chart" uri="{C3380CC4-5D6E-409C-BE32-E72D297353CC}">
                <c16:uniqueId val="{0000000B-4400-4562-8B48-95E5989E4504}"/>
              </c:ext>
            </c:extLst>
          </c:dPt>
          <c:cat>
            <c:strRef>
              <c:f>Sheet1!$A$2:$A$7</c:f>
              <c:strCache>
                <c:ptCount val="6"/>
                <c:pt idx="0">
                  <c:v>Is Simple and basic</c:v>
                </c:pt>
                <c:pt idx="1">
                  <c:v>Is good source of protein</c:v>
                </c:pt>
                <c:pt idx="2">
                  <c:v>Is made of whole grains</c:v>
                </c:pt>
                <c:pt idx="3">
                  <c:v>Contains low/no sugar</c:v>
                </c:pt>
                <c:pt idx="4">
                  <c:v>Is higher quality/ premium</c:v>
                </c:pt>
                <c:pt idx="5">
                  <c:v>Has a strong, intense flavor</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4400-4562-8B48-95E5989E4504}"/>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A94-44F7-A0D5-9D89CBC1AF67}"/>
              </c:ext>
            </c:extLst>
          </c:dPt>
          <c:dPt>
            <c:idx val="1"/>
            <c:invertIfNegative val="0"/>
            <c:bubble3D val="0"/>
            <c:spPr>
              <a:solidFill>
                <a:srgbClr val="E84418"/>
              </a:solidFill>
              <a:ln>
                <a:noFill/>
              </a:ln>
              <a:effectLst/>
            </c:spPr>
            <c:extLst>
              <c:ext xmlns:c16="http://schemas.microsoft.com/office/drawing/2014/chart" uri="{C3380CC4-5D6E-409C-BE32-E72D297353CC}">
                <c16:uniqueId val="{00000003-7A94-44F7-A0D5-9D89CBC1AF67}"/>
              </c:ext>
            </c:extLst>
          </c:dPt>
          <c:dPt>
            <c:idx val="2"/>
            <c:invertIfNegative val="0"/>
            <c:bubble3D val="0"/>
            <c:spPr>
              <a:solidFill>
                <a:srgbClr val="FF6E0C"/>
              </a:solidFill>
              <a:ln>
                <a:noFill/>
              </a:ln>
              <a:effectLst/>
            </c:spPr>
            <c:extLst>
              <c:ext xmlns:c16="http://schemas.microsoft.com/office/drawing/2014/chart" uri="{C3380CC4-5D6E-409C-BE32-E72D297353CC}">
                <c16:uniqueId val="{00000005-7A94-44F7-A0D5-9D89CBC1AF67}"/>
              </c:ext>
            </c:extLst>
          </c:dPt>
          <c:dPt>
            <c:idx val="3"/>
            <c:invertIfNegative val="0"/>
            <c:bubble3D val="0"/>
            <c:spPr>
              <a:solidFill>
                <a:srgbClr val="FFA349"/>
              </a:solidFill>
              <a:ln>
                <a:noFill/>
              </a:ln>
              <a:effectLst/>
            </c:spPr>
            <c:extLst>
              <c:ext xmlns:c16="http://schemas.microsoft.com/office/drawing/2014/chart" uri="{C3380CC4-5D6E-409C-BE32-E72D297353CC}">
                <c16:uniqueId val="{00000007-7A94-44F7-A0D5-9D89CBC1AF67}"/>
              </c:ext>
            </c:extLst>
          </c:dPt>
          <c:dPt>
            <c:idx val="4"/>
            <c:invertIfNegative val="0"/>
            <c:bubble3D val="0"/>
            <c:spPr>
              <a:solidFill>
                <a:srgbClr val="FFC000"/>
              </a:solidFill>
              <a:ln>
                <a:noFill/>
              </a:ln>
              <a:effectLst/>
            </c:spPr>
            <c:extLst>
              <c:ext xmlns:c16="http://schemas.microsoft.com/office/drawing/2014/chart" uri="{C3380CC4-5D6E-409C-BE32-E72D297353CC}">
                <c16:uniqueId val="{00000009-7A94-44F7-A0D5-9D89CBC1AF67}"/>
              </c:ext>
            </c:extLst>
          </c:dPt>
          <c:dPt>
            <c:idx val="5"/>
            <c:invertIfNegative val="0"/>
            <c:bubble3D val="0"/>
            <c:spPr>
              <a:solidFill>
                <a:srgbClr val="D4D41D"/>
              </a:solidFill>
              <a:ln>
                <a:noFill/>
              </a:ln>
              <a:effectLst/>
            </c:spPr>
            <c:extLst>
              <c:ext xmlns:c16="http://schemas.microsoft.com/office/drawing/2014/chart" uri="{C3380CC4-5D6E-409C-BE32-E72D297353CC}">
                <c16:uniqueId val="{0000000B-7A94-44F7-A0D5-9D89CBC1AF67}"/>
              </c:ext>
            </c:extLst>
          </c:dPt>
          <c:cat>
            <c:strRef>
              <c:f>Sheet1!$A$2:$A$7</c:f>
              <c:strCache>
                <c:ptCount val="6"/>
                <c:pt idx="0">
                  <c:v>Had a craving</c:v>
                </c:pt>
                <c:pt idx="1">
                  <c:v>Wanted something I could eat quickly</c:v>
                </c:pt>
                <c:pt idx="2">
                  <c:v>Had a craving</c:v>
                </c:pt>
                <c:pt idx="3">
                  <c:v>Wanted something I could eat quickly</c:v>
                </c:pt>
                <c:pt idx="4">
                  <c:v>Had a craving</c:v>
                </c:pt>
                <c:pt idx="5">
                  <c:v>Wanted something I could eat quickly</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7A94-44F7-A0D5-9D89CBC1AF67}"/>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5D3-4EDE-8A00-7A7E2DEDFE0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5D3-4EDE-8A00-7A7E2DEDFE0C}"/>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85D3-4EDE-8A00-7A7E2DEDFE0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7164840698E-3"/>
          <c:y val="0.11891856044530869"/>
          <c:w val="0.99881923198699951"/>
          <c:h val="0.79015970230102539"/>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Sheet1!$D$2:$D$16</c:f>
              <c:numCache>
                <c:formatCode>0.0%</c:formatCode>
                <c:ptCount val="15"/>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numCache>
            </c:numRef>
          </c:val>
          <c:extLst>
            <c:ext xmlns:c16="http://schemas.microsoft.com/office/drawing/2014/chart" uri="{C3380CC4-5D6E-409C-BE32-E72D297353CC}">
              <c16:uniqueId val="{00000000-7348-4C4A-994E-0D82FDAD1739}"/>
            </c:ext>
          </c:extLst>
        </c:ser>
        <c:ser>
          <c:idx val="1"/>
          <c:order val="1"/>
          <c:tx>
            <c:strRef>
              <c:f>Sheet1!$C$1</c:f>
              <c:strCache>
                <c:ptCount val="1"/>
                <c:pt idx="0">
                  <c:v>Q1-Q3 2020</c:v>
                </c:pt>
              </c:strCache>
            </c:strRef>
          </c:tx>
          <c:spPr>
            <a:solidFill>
              <a:schemeClr val="accent1"/>
            </a:solidFill>
            <a:ln>
              <a:noFill/>
            </a:ln>
            <a:effectLst/>
          </c:spPr>
          <c:invertIfNegative val="0"/>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Sheet1!$C$2:$C$16</c:f>
              <c:numCache>
                <c:formatCode>0.0%</c:formatCode>
                <c:ptCount val="15"/>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numCache>
            </c:numRef>
          </c:val>
          <c:extLst>
            <c:ext xmlns:c16="http://schemas.microsoft.com/office/drawing/2014/chart" uri="{C3380CC4-5D6E-409C-BE32-E72D297353CC}">
              <c16:uniqueId val="{00000001-7348-4C4A-994E-0D82FDAD1739}"/>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dLbl>
              <c:idx val="0"/>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7348-4C4A-994E-0D82FDAD1739}"/>
                </c:ext>
              </c:extLst>
            </c:dLbl>
            <c:dLbl>
              <c:idx val="1"/>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7348-4C4A-994E-0D82FDAD1739}"/>
                </c:ext>
              </c:extLst>
            </c:dLbl>
            <c:dLbl>
              <c:idx val="2"/>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7348-4C4A-994E-0D82FDAD1739}"/>
                </c:ext>
              </c:extLst>
            </c:dLbl>
            <c:dLbl>
              <c:idx val="3"/>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7348-4C4A-994E-0D82FDAD1739}"/>
                </c:ext>
              </c:extLst>
            </c:dLbl>
            <c:dLbl>
              <c:idx val="4"/>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7348-4C4A-994E-0D82FDAD1739}"/>
                </c:ext>
              </c:extLst>
            </c:dLbl>
            <c:dLbl>
              <c:idx val="5"/>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7348-4C4A-994E-0D82FDAD1739}"/>
                </c:ext>
              </c:extLst>
            </c:dLbl>
            <c:dLbl>
              <c:idx val="6"/>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7348-4C4A-994E-0D82FDAD1739}"/>
                </c:ext>
              </c:extLst>
            </c:dLbl>
            <c:dLbl>
              <c:idx val="7"/>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7348-4C4A-994E-0D82FDAD1739}"/>
                </c:ext>
              </c:extLst>
            </c:dLbl>
            <c:dLbl>
              <c:idx val="8"/>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7348-4C4A-994E-0D82FDAD1739}"/>
                </c:ext>
              </c:extLst>
            </c:dLbl>
            <c:dLbl>
              <c:idx val="9"/>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7348-4C4A-994E-0D82FDAD1739}"/>
                </c:ext>
              </c:extLst>
            </c:dLbl>
            <c:dLbl>
              <c:idx val="10"/>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7348-4C4A-994E-0D82FDAD1739}"/>
                </c:ext>
              </c:extLst>
            </c:dLbl>
            <c:dLbl>
              <c:idx val="11"/>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D-7348-4C4A-994E-0D82FDAD1739}"/>
                </c:ext>
              </c:extLst>
            </c:dLbl>
            <c:dLbl>
              <c:idx val="12"/>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E-7348-4C4A-994E-0D82FDAD1739}"/>
                </c:ext>
              </c:extLst>
            </c:dLbl>
            <c:dLbl>
              <c:idx val="13"/>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F-7348-4C4A-994E-0D82FDAD1739}"/>
                </c:ext>
              </c:extLst>
            </c:dLbl>
            <c:dLbl>
              <c:idx val="14"/>
              <c:spPr>
                <a:noFill/>
                <a:ln>
                  <a:noFill/>
                </a:ln>
                <a:effectLst/>
              </c:spPr>
              <c:txPr>
                <a:bodyPr rot="0" spcFirstLastPara="1" vertOverflow="ellipsis" vert="horz" wrap="square" anchor="ctr" anchorCtr="1"/>
                <a:lstStyle/>
                <a:p>
                  <a:pPr>
                    <a:defRPr sz="800"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10-7348-4C4A-994E-0D82FDAD1739}"/>
                </c:ext>
              </c:extLst>
            </c:dLbl>
            <c:spPr>
              <a:noFill/>
              <a:ln>
                <a:noFill/>
              </a:ln>
              <a:effectLst/>
            </c:spPr>
            <c:txPr>
              <a:bodyPr rot="0" spcFirstLastPara="1" vertOverflow="ellipsis" vert="horz" wrap="square" anchor="ctr" anchorCtr="1"/>
              <a:lstStyle/>
              <a:p>
                <a:pPr>
                  <a:defRPr sz="800" b="1" i="0" u="none" strike="noStrike" kern="1200" baseline="0" smtId="4294967295">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c:spPr>
                </c15:leaderLines>
              </c:ext>
            </c:extLst>
          </c:dLbls>
          <c:cat>
            <c:strRef>
              <c:f>Sheet1!$A$2:$A$16</c:f>
              <c:strCache>
                <c:ptCount val="15"/>
                <c:pt idx="0">
                  <c:v>Total</c:v>
                </c:pt>
                <c:pt idx="1">
                  <c:v>Early Morning Bite</c:v>
                </c:pt>
                <c:pt idx="2">
                  <c:v>Breakfast For One</c:v>
                </c:pt>
                <c:pt idx="3">
                  <c:v>Family Breakfast</c:v>
                </c:pt>
                <c:pt idx="4">
                  <c:v>Breakfast @ Work / School</c:v>
                </c:pt>
                <c:pt idx="5">
                  <c:v>Mid Morning Snack</c:v>
                </c:pt>
                <c:pt idx="6">
                  <c:v>Lunch</c:v>
                </c:pt>
                <c:pt idx="7">
                  <c:v>Lunch Alternative</c:v>
                </c:pt>
                <c:pt idx="8">
                  <c:v>Afternoon Snack</c:v>
                </c:pt>
                <c:pt idx="9">
                  <c:v>After Work / School Bite</c:v>
                </c:pt>
                <c:pt idx="10">
                  <c:v>Dinner</c:v>
                </c:pt>
                <c:pt idx="11">
                  <c:v>Dinner Alternative</c:v>
                </c:pt>
                <c:pt idx="12">
                  <c:v>Evening Me</c:v>
                </c:pt>
                <c:pt idx="13">
                  <c:v>Evening We</c:v>
                </c:pt>
                <c:pt idx="14">
                  <c:v>Bedtime / Late Night Snack</c:v>
                </c:pt>
              </c:strCache>
            </c:strRef>
          </c:cat>
          <c:val>
            <c:numRef>
              <c:f>Sheet1!$B$2:$B$16</c:f>
              <c:numCache>
                <c:formatCode>0.0%</c:formatCode>
                <c:ptCount val="15"/>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numCache>
            </c:numRef>
          </c:val>
          <c:extLst>
            <c:ext xmlns:c16="http://schemas.microsoft.com/office/drawing/2014/chart" uri="{C3380CC4-5D6E-409C-BE32-E72D297353CC}">
              <c16:uniqueId val="{00000011-7348-4C4A-994E-0D82FDAD1739}"/>
            </c:ext>
          </c:extLst>
        </c:ser>
        <c:dLbls>
          <c:showLegendKey val="0"/>
          <c:showVal val="0"/>
          <c:showCatName val="0"/>
          <c:showSerName val="0"/>
          <c:showPercent val="0"/>
          <c:showBubbleSize val="0"/>
        </c:dLbls>
        <c:gapWidth val="328"/>
        <c:overlap val="-35"/>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smtId="4294967295">
                <a:solidFill>
                  <a:schemeClr val="tx1">
                    <a:lumMod val="65000"/>
                    <a:lumOff val="35000"/>
                  </a:schemeClr>
                </a:solidFill>
                <a:latin typeface="+mn-lt"/>
                <a:ea typeface="+mn-ea"/>
                <a:cs typeface="+mn-cs"/>
              </a:defRPr>
            </a:pPr>
            <a:endParaRPr lang="en-US"/>
          </a:p>
        </c:txPr>
        <c:crossAx val="502950559"/>
        <c:crosses val="autoZero"/>
        <c:auto val="0"/>
        <c:lblAlgn val="ctr"/>
        <c:lblOffset val="100"/>
        <c:noMultiLvlLbl val="0"/>
      </c:catAx>
      <c:valAx>
        <c:axId val="502950559"/>
        <c:scaling>
          <c:orientation val="minMax"/>
        </c:scaling>
        <c:delete val="1"/>
        <c:axPos val="l"/>
        <c:numFmt formatCode="0.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1422553143300104"/>
          <c:y val="3.0748510563088811E-2"/>
          <c:w val="0.71789631992449088"/>
          <c:h val="4.8756495118141174E-2"/>
        </c:manualLayout>
      </c:layout>
      <c:overlay val="0"/>
      <c:spPr>
        <a:noFill/>
        <a:ln>
          <a:noFill/>
        </a:ln>
        <a:effectLst/>
      </c:spPr>
      <c:txPr>
        <a:bodyPr rot="0" spcFirstLastPara="1" vertOverflow="ellipsis" vert="horz" wrap="square" anchor="ctr" anchorCtr="1"/>
        <a:lstStyle/>
        <a:p>
          <a:pPr>
            <a:defRPr sz="800" b="0" i="0" u="none" strike="noStrike" kern="1200" baseline="0" smtId="4294967295">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smtId="4294967295"/>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9D9A-4E9A-B198-DEABD8AD9BFD}"/>
              </c:ext>
            </c:extLst>
          </c:dPt>
          <c:dPt>
            <c:idx val="1"/>
            <c:invertIfNegative val="0"/>
            <c:bubble3D val="0"/>
            <c:spPr>
              <a:solidFill>
                <a:srgbClr val="E84518"/>
              </a:solidFill>
              <a:ln>
                <a:noFill/>
              </a:ln>
              <a:effectLst/>
            </c:spPr>
            <c:extLst>
              <c:ext xmlns:c16="http://schemas.microsoft.com/office/drawing/2014/chart" uri="{C3380CC4-5D6E-409C-BE32-E72D297353CC}">
                <c16:uniqueId val="{00000003-9D9A-4E9A-B198-DEABD8AD9BFD}"/>
              </c:ext>
            </c:extLst>
          </c:dPt>
          <c:dPt>
            <c:idx val="2"/>
            <c:invertIfNegative val="0"/>
            <c:bubble3D val="0"/>
            <c:spPr>
              <a:solidFill>
                <a:srgbClr val="FF6600"/>
              </a:solidFill>
              <a:ln>
                <a:noFill/>
              </a:ln>
              <a:effectLst/>
            </c:spPr>
            <c:extLst>
              <c:ext xmlns:c16="http://schemas.microsoft.com/office/drawing/2014/chart" uri="{C3380CC4-5D6E-409C-BE32-E72D297353CC}">
                <c16:uniqueId val="{00000005-9D9A-4E9A-B198-DEABD8AD9BFD}"/>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9D9A-4E9A-B198-DEABD8AD9BFD}"/>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9D9A-4E9A-B198-DEABD8AD9BFD}"/>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9D9A-4E9A-B198-DEABD8AD9BFD}"/>
              </c:ext>
            </c:extLst>
          </c:dPt>
          <c:dPt>
            <c:idx val="6"/>
            <c:invertIfNegative val="0"/>
            <c:bubble3D val="0"/>
            <c:spPr>
              <a:solidFill>
                <a:srgbClr val="FFCE00"/>
              </a:solidFill>
              <a:ln>
                <a:noFill/>
              </a:ln>
              <a:effectLst/>
            </c:spPr>
            <c:extLst>
              <c:ext xmlns:c16="http://schemas.microsoft.com/office/drawing/2014/chart" uri="{C3380CC4-5D6E-409C-BE32-E72D297353CC}">
                <c16:uniqueId val="{0000000D-9D9A-4E9A-B198-DEABD8AD9BFD}"/>
              </c:ext>
            </c:extLst>
          </c:dPt>
          <c:dPt>
            <c:idx val="7"/>
            <c:invertIfNegative val="0"/>
            <c:bubble3D val="0"/>
            <c:spPr>
              <a:solidFill>
                <a:srgbClr val="FFF57B"/>
              </a:solidFill>
              <a:ln>
                <a:noFill/>
              </a:ln>
              <a:effectLst/>
            </c:spPr>
            <c:extLst>
              <c:ext xmlns:c16="http://schemas.microsoft.com/office/drawing/2014/chart" uri="{C3380CC4-5D6E-409C-BE32-E72D297353CC}">
                <c16:uniqueId val="{0000000F-9D9A-4E9A-B198-DEABD8AD9BFD}"/>
              </c:ext>
            </c:extLst>
          </c:dPt>
          <c:dPt>
            <c:idx val="8"/>
            <c:invertIfNegative val="0"/>
            <c:bubble3D val="0"/>
            <c:spPr>
              <a:solidFill>
                <a:srgbClr val="D1D105"/>
              </a:solidFill>
              <a:ln>
                <a:noFill/>
              </a:ln>
              <a:effectLst/>
            </c:spPr>
            <c:extLst>
              <c:ext xmlns:c16="http://schemas.microsoft.com/office/drawing/2014/chart" uri="{C3380CC4-5D6E-409C-BE32-E72D297353CC}">
                <c16:uniqueId val="{00000011-9D9A-4E9A-B198-DEABD8AD9BFD}"/>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9D9A-4E9A-B198-DEABD8AD9BFD}"/>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9D9A-4E9A-B198-DEABD8AD9BFD}"/>
              </c:ext>
            </c:extLst>
          </c:dPt>
          <c:dPt>
            <c:idx val="11"/>
            <c:invertIfNegative val="0"/>
            <c:bubble3D val="0"/>
            <c:spPr>
              <a:solidFill>
                <a:srgbClr val="0ADDCD"/>
              </a:solidFill>
              <a:ln>
                <a:noFill/>
              </a:ln>
              <a:effectLst/>
            </c:spPr>
            <c:extLst>
              <c:ext xmlns:c16="http://schemas.microsoft.com/office/drawing/2014/chart" uri="{C3380CC4-5D6E-409C-BE32-E72D297353CC}">
                <c16:uniqueId val="{00000017-9D9A-4E9A-B198-DEABD8AD9BFD}"/>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9D9A-4E9A-B198-DEABD8AD9BFD}"/>
              </c:ext>
            </c:extLst>
          </c:dPt>
          <c:dPt>
            <c:idx val="13"/>
            <c:invertIfNegative val="0"/>
            <c:bubble3D val="0"/>
            <c:spPr>
              <a:solidFill>
                <a:srgbClr val="4D8DD3"/>
              </a:solidFill>
              <a:ln>
                <a:noFill/>
              </a:ln>
              <a:effectLst/>
            </c:spPr>
            <c:extLst>
              <c:ext xmlns:c16="http://schemas.microsoft.com/office/drawing/2014/chart" uri="{C3380CC4-5D6E-409C-BE32-E72D297353CC}">
                <c16:uniqueId val="{0000001B-9D9A-4E9A-B198-DEABD8AD9BFD}"/>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9D9A-4E9A-B198-DEABD8AD9BFD}"/>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9D9A-4E9A-B198-DEABD8AD9BFD}"/>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9D9A-4E9A-B198-DEABD8AD9BFD}"/>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9D9A-4E9A-B198-DEABD8AD9BFD}"/>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9D9A-4E9A-B198-DEABD8AD9BFD}"/>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9D9A-4E9A-B198-DEABD8AD9BFD}"/>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9D9A-4E9A-B198-DEABD8AD9BFD}"/>
              </c:ext>
            </c:extLst>
          </c:dPt>
          <c:dLbls>
            <c:dLbl>
              <c:idx val="0"/>
              <c:tx>
                <c:rich>
                  <a:bodyPr/>
                  <a:lstStyle/>
                  <a:p>
                    <a:fld id="{501ED895-2CE2-45FD-A4E4-257ADA265AD0}" type="CELLRANGE">
                      <a:rPr lang="en-IN"/>
                      <a:pPr/>
                      <a:t>[CELLRANGE]</a:t>
                    </a:fld>
                    <a:r>
                      <a:rPr lang="en-IN" baseline="0"/>
                      <a:t>, </a:t>
                    </a:r>
                    <a:fld id="{89BF7E66-F1CE-4E86-A2EC-D7BC1C3A1D28}" type="YVALUE">
                      <a:rPr lang="en-IN" baseline="0"/>
                      <a:pPr/>
                      <a:t>[Y VALUE]</a:t>
                    </a:fld>
                    <a:r>
                      <a:rPr lang="en-IN" baseline="0"/>
                      <a:t>, </a:t>
                    </a:r>
                    <a:fld id="{D6F39413-8A79-4421-B200-86420F18E5B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9D9A-4E9A-B198-DEABD8AD9BFD}"/>
                </c:ext>
              </c:extLst>
            </c:dLbl>
            <c:dLbl>
              <c:idx val="1"/>
              <c:layout>
                <c:manualLayout>
                  <c:x val="-1.1981327112604616E-16"/>
                  <c:y val="-6.1961321036934018E-2"/>
                </c:manualLayout>
              </c:layout>
              <c:tx>
                <c:rich>
                  <a:bodyPr/>
                  <a:lstStyle/>
                  <a:p>
                    <a:fld id="{44B9BC84-9DDE-4501-B328-10F07ADCF6F7}" type="CELLRANGE">
                      <a:rPr lang="en-US" baseline="0"/>
                      <a:pPr/>
                      <a:t>[CELLRANGE]</a:t>
                    </a:fld>
                    <a:r>
                      <a:rPr lang="en-US" baseline="0"/>
                      <a:t>, </a:t>
                    </a:r>
                    <a:fld id="{2517089E-63F1-4730-9445-FFBFD889BD9E}" type="YVALUE">
                      <a:rPr lang="en-US" baseline="0"/>
                      <a:pPr/>
                      <a:t>[Y VALUE]</a:t>
                    </a:fld>
                    <a:r>
                      <a:rPr lang="en-US" baseline="0"/>
                      <a:t>, </a:t>
                    </a:r>
                    <a:fld id="{DCDD246B-E7E0-4EA8-B3BA-0A1C28300E3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9D9A-4E9A-B198-DEABD8AD9BFD}"/>
                </c:ext>
              </c:extLst>
            </c:dLbl>
            <c:dLbl>
              <c:idx val="2"/>
              <c:tx>
                <c:rich>
                  <a:bodyPr/>
                  <a:lstStyle/>
                  <a:p>
                    <a:fld id="{5AC597C3-363F-4FD8-A75B-1407404B01F6}" type="CELLRANGE">
                      <a:rPr lang="en-IN"/>
                      <a:pPr/>
                      <a:t>[CELLRANGE]</a:t>
                    </a:fld>
                    <a:r>
                      <a:rPr lang="en-IN" baseline="0"/>
                      <a:t>, </a:t>
                    </a:r>
                    <a:fld id="{ABE146EF-E858-4D70-A044-B7802F84E663}" type="YVALUE">
                      <a:rPr lang="en-IN" baseline="0"/>
                      <a:pPr/>
                      <a:t>[Y VALUE]</a:t>
                    </a:fld>
                    <a:r>
                      <a:rPr lang="en-IN" baseline="0"/>
                      <a:t>, </a:t>
                    </a:r>
                    <a:fld id="{F9FFBD99-D08A-4878-8D8F-614F41F19BB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9D9A-4E9A-B198-DEABD8AD9BFD}"/>
                </c:ext>
              </c:extLst>
            </c:dLbl>
            <c:dLbl>
              <c:idx val="3"/>
              <c:tx>
                <c:rich>
                  <a:bodyPr/>
                  <a:lstStyle/>
                  <a:p>
                    <a:fld id="{EFCDE4BC-7693-43CD-A297-1F58E2DAF01F}" type="CELLRANGE">
                      <a:rPr lang="en-IN"/>
                      <a:pPr/>
                      <a:t>[CELLRANGE]</a:t>
                    </a:fld>
                    <a:r>
                      <a:rPr lang="en-IN" baseline="0"/>
                      <a:t>, </a:t>
                    </a:r>
                    <a:fld id="{09048EAE-D8F5-4CB0-8137-C91214E5CB1B}" type="YVALUE">
                      <a:rPr lang="en-IN" baseline="0"/>
                      <a:pPr/>
                      <a:t>[Y VALUE]</a:t>
                    </a:fld>
                    <a:r>
                      <a:rPr lang="en-IN" baseline="0"/>
                      <a:t>, </a:t>
                    </a:r>
                    <a:fld id="{FE455516-5D8F-45F3-9E7C-91CCDD8AD8A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9D9A-4E9A-B198-DEABD8AD9BFD}"/>
                </c:ext>
              </c:extLst>
            </c:dLbl>
            <c:dLbl>
              <c:idx val="4"/>
              <c:tx>
                <c:rich>
                  <a:bodyPr/>
                  <a:lstStyle/>
                  <a:p>
                    <a:fld id="{97C4E4A6-E151-4B45-834D-9109F082391D}" type="CELLRANGE">
                      <a:rPr lang="en-IN"/>
                      <a:pPr/>
                      <a:t>[CELLRANGE]</a:t>
                    </a:fld>
                    <a:r>
                      <a:rPr lang="en-IN" baseline="0"/>
                      <a:t>, </a:t>
                    </a:r>
                    <a:fld id="{B3DB3523-312F-4182-925B-CFE244C71D4F}" type="YVALUE">
                      <a:rPr lang="en-IN" baseline="0"/>
                      <a:pPr/>
                      <a:t>[Y VALUE]</a:t>
                    </a:fld>
                    <a:r>
                      <a:rPr lang="en-IN" baseline="0"/>
                      <a:t>, </a:t>
                    </a:r>
                    <a:fld id="{14463382-6007-4268-9E14-061B1AA35BE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9D9A-4E9A-B198-DEABD8AD9BFD}"/>
                </c:ext>
              </c:extLst>
            </c:dLbl>
            <c:dLbl>
              <c:idx val="5"/>
              <c:tx>
                <c:rich>
                  <a:bodyPr/>
                  <a:lstStyle/>
                  <a:p>
                    <a:fld id="{E79C6F11-0362-4EDC-B802-1DF3FEA2E63C}" type="CELLRANGE">
                      <a:rPr lang="en-IN"/>
                      <a:pPr/>
                      <a:t>[CELLRANGE]</a:t>
                    </a:fld>
                    <a:r>
                      <a:rPr lang="en-IN" baseline="0"/>
                      <a:t>, </a:t>
                    </a:r>
                    <a:fld id="{7EBF61B2-8FF4-4105-A92A-42F98A6A3166}" type="YVALUE">
                      <a:rPr lang="en-IN" baseline="0"/>
                      <a:pPr/>
                      <a:t>[Y VALUE]</a:t>
                    </a:fld>
                    <a:r>
                      <a:rPr lang="en-IN" baseline="0"/>
                      <a:t>, </a:t>
                    </a:r>
                    <a:fld id="{181AC5B1-4A64-408F-BAC3-2DB54372E11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9D9A-4E9A-B198-DEABD8AD9BFD}"/>
                </c:ext>
              </c:extLst>
            </c:dLbl>
            <c:dLbl>
              <c:idx val="6"/>
              <c:tx>
                <c:rich>
                  <a:bodyPr/>
                  <a:lstStyle/>
                  <a:p>
                    <a:fld id="{F2970630-27AD-4D65-B8AF-26284062DE9D}" type="CELLRANGE">
                      <a:rPr lang="en-IN"/>
                      <a:pPr/>
                      <a:t>[CELLRANGE]</a:t>
                    </a:fld>
                    <a:r>
                      <a:rPr lang="en-IN" baseline="0"/>
                      <a:t>, </a:t>
                    </a:r>
                    <a:fld id="{1200D807-8854-461E-90FE-07ADF6BE8ECF}" type="YVALUE">
                      <a:rPr lang="en-IN" baseline="0"/>
                      <a:pPr/>
                      <a:t>[Y VALUE]</a:t>
                    </a:fld>
                    <a:r>
                      <a:rPr lang="en-IN" baseline="0"/>
                      <a:t>, </a:t>
                    </a:r>
                    <a:fld id="{F90646D2-FFBA-4ED2-8A73-EB0D0A1BED42}"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9D9A-4E9A-B198-DEABD8AD9BFD}"/>
                </c:ext>
              </c:extLst>
            </c:dLbl>
            <c:dLbl>
              <c:idx val="7"/>
              <c:tx>
                <c:rich>
                  <a:bodyPr/>
                  <a:lstStyle/>
                  <a:p>
                    <a:fld id="{55FB15C4-93B3-4824-BD9F-11B9F0BFDA44}" type="CELLRANGE">
                      <a:rPr lang="en-IN"/>
                      <a:pPr/>
                      <a:t>[CELLRANGE]</a:t>
                    </a:fld>
                    <a:r>
                      <a:rPr lang="en-IN" baseline="0"/>
                      <a:t>, </a:t>
                    </a:r>
                    <a:fld id="{AAA52441-0C7D-46CE-BEFB-6EC64D6A4D68}" type="YVALUE">
                      <a:rPr lang="en-IN" baseline="0"/>
                      <a:pPr/>
                      <a:t>[Y VALUE]</a:t>
                    </a:fld>
                    <a:r>
                      <a:rPr lang="en-IN" baseline="0"/>
                      <a:t>, </a:t>
                    </a:r>
                    <a:fld id="{2F74750A-C746-4965-A5C5-87D52DFC13B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9D9A-4E9A-B198-DEABD8AD9BFD}"/>
                </c:ext>
              </c:extLst>
            </c:dLbl>
            <c:dLbl>
              <c:idx val="8"/>
              <c:tx>
                <c:rich>
                  <a:bodyPr/>
                  <a:lstStyle/>
                  <a:p>
                    <a:fld id="{7343102B-9EE6-4E9D-BE4C-8AFCBD4B7B0A}" type="CELLRANGE">
                      <a:rPr lang="en-IN"/>
                      <a:pPr/>
                      <a:t>[CELLRANGE]</a:t>
                    </a:fld>
                    <a:r>
                      <a:rPr lang="en-IN" baseline="0"/>
                      <a:t>, </a:t>
                    </a:r>
                    <a:fld id="{58538CA2-4F8D-42E7-835D-ED290645B5A5}" type="YVALUE">
                      <a:rPr lang="en-IN" baseline="0"/>
                      <a:pPr/>
                      <a:t>[Y VALUE]</a:t>
                    </a:fld>
                    <a:r>
                      <a:rPr lang="en-IN" baseline="0"/>
                      <a:t>, </a:t>
                    </a:r>
                    <a:fld id="{25BB94F3-A1A5-4574-B6B0-24C7D271533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9D9A-4E9A-B198-DEABD8AD9BFD}"/>
                </c:ext>
              </c:extLst>
            </c:dLbl>
            <c:dLbl>
              <c:idx val="9"/>
              <c:tx>
                <c:rich>
                  <a:bodyPr/>
                  <a:lstStyle/>
                  <a:p>
                    <a:fld id="{882DA71D-BE92-4651-8814-95B5196D3782}" type="CELLRANGE">
                      <a:rPr lang="en-IN"/>
                      <a:pPr/>
                      <a:t>[CELLRANGE]</a:t>
                    </a:fld>
                    <a:r>
                      <a:rPr lang="en-IN" baseline="0"/>
                      <a:t>, </a:t>
                    </a:r>
                    <a:fld id="{6016BFD8-870F-42D0-9093-CBF26A3884A6}" type="YVALUE">
                      <a:rPr lang="en-IN" baseline="0"/>
                      <a:pPr/>
                      <a:t>[Y VALUE]</a:t>
                    </a:fld>
                    <a:r>
                      <a:rPr lang="en-IN" baseline="0"/>
                      <a:t>, </a:t>
                    </a:r>
                    <a:fld id="{E9B6C2FF-ECB1-44EB-8FAE-4A9F55459DB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D9A-4E9A-B198-DEABD8AD9BFD}"/>
                </c:ext>
              </c:extLst>
            </c:dLbl>
            <c:dLbl>
              <c:idx val="10"/>
              <c:tx>
                <c:rich>
                  <a:bodyPr/>
                  <a:lstStyle/>
                  <a:p>
                    <a:fld id="{8DC236FA-834A-4EDA-9186-FF8F56528E7B}" type="CELLRANGE">
                      <a:rPr lang="en-IN"/>
                      <a:pPr/>
                      <a:t>[CELLRANGE]</a:t>
                    </a:fld>
                    <a:r>
                      <a:rPr lang="en-IN" baseline="0"/>
                      <a:t>, </a:t>
                    </a:r>
                    <a:fld id="{22C0CE72-B14E-4392-9721-3AC610BA296F}" type="YVALUE">
                      <a:rPr lang="en-IN" baseline="0"/>
                      <a:pPr/>
                      <a:t>[Y VALUE]</a:t>
                    </a:fld>
                    <a:r>
                      <a:rPr lang="en-IN" baseline="0"/>
                      <a:t>, </a:t>
                    </a:r>
                    <a:fld id="{B7B881FF-CEE5-4D1E-ADC9-C43F1E0A5B4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D9A-4E9A-B198-DEABD8AD9BFD}"/>
                </c:ext>
              </c:extLst>
            </c:dLbl>
            <c:dLbl>
              <c:idx val="11"/>
              <c:tx>
                <c:rich>
                  <a:bodyPr/>
                  <a:lstStyle/>
                  <a:p>
                    <a:fld id="{C1C4733F-CCF3-47D3-AACC-0B6DC4D845C1}" type="CELLRANGE">
                      <a:rPr lang="en-IN"/>
                      <a:pPr/>
                      <a:t>[CELLRANGE]</a:t>
                    </a:fld>
                    <a:r>
                      <a:rPr lang="en-IN" baseline="0"/>
                      <a:t>, </a:t>
                    </a:r>
                    <a:fld id="{817D85AF-22FF-4D52-B407-D9BB53698FE7}" type="YVALUE">
                      <a:rPr lang="en-IN" baseline="0"/>
                      <a:pPr/>
                      <a:t>[Y VALUE]</a:t>
                    </a:fld>
                    <a:r>
                      <a:rPr lang="en-IN" baseline="0"/>
                      <a:t>, </a:t>
                    </a:r>
                    <a:fld id="{B1E04616-31F7-491C-A04F-164F3603249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D9A-4E9A-B198-DEABD8AD9BFD}"/>
                </c:ext>
              </c:extLst>
            </c:dLbl>
            <c:dLbl>
              <c:idx val="12"/>
              <c:layout>
                <c:manualLayout>
                  <c:x val="-1.171784400435647E-2"/>
                  <c:y val="-3.0193236714975844E-2"/>
                </c:manualLayout>
              </c:layout>
              <c:tx>
                <c:rich>
                  <a:bodyPr/>
                  <a:lstStyle/>
                  <a:p>
                    <a:fld id="{36BF9591-564F-4F7D-870E-6B38CBDC3E58}" type="CELLRANGE">
                      <a:rPr lang="en-US" baseline="0"/>
                      <a:pPr/>
                      <a:t>[CELLRANGE]</a:t>
                    </a:fld>
                    <a:r>
                      <a:rPr lang="en-US" baseline="0"/>
                      <a:t>, </a:t>
                    </a:r>
                    <a:fld id="{12F61A7F-493D-40B1-9A33-E2826F4120E2}" type="YVALUE">
                      <a:rPr lang="en-US" baseline="0"/>
                      <a:pPr/>
                      <a:t>[Y VALUE]</a:t>
                    </a:fld>
                    <a:r>
                      <a:rPr lang="en-US" baseline="0"/>
                      <a:t>, </a:t>
                    </a:r>
                    <a:fld id="{72DA22DF-F3C1-4EF0-8E34-02799343EB0C}"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9D9A-4E9A-B198-DEABD8AD9BFD}"/>
                </c:ext>
              </c:extLst>
            </c:dLbl>
            <c:dLbl>
              <c:idx val="13"/>
              <c:tx>
                <c:rich>
                  <a:bodyPr/>
                  <a:lstStyle/>
                  <a:p>
                    <a:fld id="{ECC7B6ED-4D7F-4E51-B9A6-4DCBD8F477C4}" type="CELLRANGE">
                      <a:rPr lang="en-IN"/>
                      <a:pPr/>
                      <a:t>[CELLRANGE]</a:t>
                    </a:fld>
                    <a:r>
                      <a:rPr lang="en-IN" baseline="0"/>
                      <a:t>, </a:t>
                    </a:r>
                    <a:fld id="{F253469D-35E0-49C2-9CC5-FE24E8EE7A5A}" type="YVALUE">
                      <a:rPr lang="en-IN" baseline="0"/>
                      <a:pPr/>
                      <a:t>[Y VALUE]</a:t>
                    </a:fld>
                    <a:r>
                      <a:rPr lang="en-IN" baseline="0"/>
                      <a:t>, </a:t>
                    </a:r>
                    <a:fld id="{417635A0-07C9-4B52-9AF8-46C6EAE10A6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D9A-4E9A-B198-DEABD8AD9BFD}"/>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9D9A-4E9A-B198-DEABD8AD9BFD}"/>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9D9A-4E9A-B198-DEABD8AD9BFD}"/>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9D9A-4E9A-B198-DEABD8AD9BFD}"/>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9D9A-4E9A-B198-DEABD8AD9BFD}"/>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9D9A-4E9A-B198-DEABD8AD9BFD}"/>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9D9A-4E9A-B198-DEABD8AD9BFD}"/>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9D9A-4E9A-B198-DEABD8AD9BFD}"/>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9D9A-4E9A-B198-DEABD8AD9BFD}"/>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9D9A-4E9A-B198-DEABD8AD9BFD}"/>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 sourceLinked="0"/>
        <c:majorTickMark val="none"/>
        <c:minorTickMark val="none"/>
        <c:tickLblPos val="low"/>
        <c:spPr>
          <a:noFill/>
          <a:ln w="9525" cap="flat" cmpd="sng" algn="ctr">
            <a:solidFill>
              <a:schemeClr val="bg1">
                <a:lumMod val="75000"/>
              </a:schemeClr>
            </a:solidFill>
            <a:prstDash val="sysDash"/>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solidFill>
            <a:schemeClr val="bg1"/>
          </a:solidFill>
          <a:ln w="9525" cap="flat" cmpd="sng" algn="ctr">
            <a:solidFill>
              <a:schemeClr val="bg1">
                <a:lumMod val="75000"/>
              </a:schemeClr>
            </a:solidFill>
            <a:prstDash val="sysDash"/>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9119529178265266E-2"/>
          <c:w val="1"/>
          <c:h val="0.95088046789169312"/>
        </c:manualLayout>
      </c:layout>
      <c:scatterChart>
        <c:scatterStyle val="lineMarker"/>
        <c:varyColors val="0"/>
        <c:ser>
          <c:idx val="0"/>
          <c:order val="0"/>
          <c:tx>
            <c:strRef>
              <c:f>Sheet1!$B$2</c:f>
              <c:strCache>
                <c:ptCount val="1"/>
                <c:pt idx="0">
                  <c:v>-0.593447912088808</c:v>
                </c:pt>
              </c:strCache>
            </c:strRef>
          </c:tx>
          <c:spPr>
            <a:ln>
              <a:noFill/>
            </a:ln>
          </c:spPr>
          <c:marker>
            <c:symbol val="circle"/>
            <c:size val="10"/>
          </c:marker>
          <c:dPt>
            <c:idx val="0"/>
            <c:marker>
              <c:spPr>
                <a:solidFill>
                  <a:srgbClr val="C00000"/>
                </a:solidFill>
                <a:ln>
                  <a:solidFill>
                    <a:srgbClr val="C00000"/>
                  </a:solidFill>
                </a:ln>
              </c:spPr>
            </c:marker>
            <c:bubble3D val="0"/>
            <c:extLst>
              <c:ext xmlns:c16="http://schemas.microsoft.com/office/drawing/2014/chart" uri="{C3380CC4-5D6E-409C-BE32-E72D297353CC}">
                <c16:uniqueId val="{00000000-BF89-42A5-8888-3591BDABE6F7}"/>
              </c:ext>
            </c:extLst>
          </c:dPt>
          <c:dPt>
            <c:idx val="1"/>
            <c:marker>
              <c:spPr>
                <a:solidFill>
                  <a:srgbClr val="C00000"/>
                </a:solidFill>
                <a:ln>
                  <a:solidFill>
                    <a:srgbClr val="C00000"/>
                  </a:solidFill>
                </a:ln>
              </c:spPr>
            </c:marker>
            <c:bubble3D val="0"/>
            <c:extLst>
              <c:ext xmlns:c16="http://schemas.microsoft.com/office/drawing/2014/chart" uri="{C3380CC4-5D6E-409C-BE32-E72D297353CC}">
                <c16:uniqueId val="{00000001-BF89-42A5-8888-3591BDABE6F7}"/>
              </c:ext>
            </c:extLst>
          </c:dPt>
          <c:dPt>
            <c:idx val="2"/>
            <c:marker>
              <c:spPr>
                <a:solidFill>
                  <a:srgbClr val="C00000"/>
                </a:solidFill>
                <a:ln>
                  <a:solidFill>
                    <a:srgbClr val="C00000"/>
                  </a:solidFill>
                </a:ln>
              </c:spPr>
            </c:marker>
            <c:bubble3D val="0"/>
            <c:extLst>
              <c:ext xmlns:c16="http://schemas.microsoft.com/office/drawing/2014/chart" uri="{C3380CC4-5D6E-409C-BE32-E72D297353CC}">
                <c16:uniqueId val="{00000002-BF89-42A5-8888-3591BDABE6F7}"/>
              </c:ext>
            </c:extLst>
          </c:dPt>
          <c:dPt>
            <c:idx val="3"/>
            <c:marker>
              <c:spPr>
                <a:solidFill>
                  <a:srgbClr val="C00000"/>
                </a:solidFill>
                <a:ln>
                  <a:solidFill>
                    <a:srgbClr val="C00000"/>
                  </a:solidFill>
                </a:ln>
              </c:spPr>
            </c:marker>
            <c:bubble3D val="0"/>
            <c:extLst>
              <c:ext xmlns:c16="http://schemas.microsoft.com/office/drawing/2014/chart" uri="{C3380CC4-5D6E-409C-BE32-E72D297353CC}">
                <c16:uniqueId val="{00000003-BF89-42A5-8888-3591BDABE6F7}"/>
              </c:ext>
            </c:extLst>
          </c:dPt>
          <c:dPt>
            <c:idx val="4"/>
            <c:marker>
              <c:spPr>
                <a:solidFill>
                  <a:srgbClr val="C00000"/>
                </a:solidFill>
                <a:ln>
                  <a:solidFill>
                    <a:srgbClr val="C00000"/>
                  </a:solidFill>
                </a:ln>
              </c:spPr>
            </c:marker>
            <c:bubble3D val="0"/>
            <c:extLst>
              <c:ext xmlns:c16="http://schemas.microsoft.com/office/drawing/2014/chart" uri="{C3380CC4-5D6E-409C-BE32-E72D297353CC}">
                <c16:uniqueId val="{00000004-BF89-42A5-8888-3591BDABE6F7}"/>
              </c:ext>
            </c:extLst>
          </c:dPt>
          <c:dPt>
            <c:idx val="5"/>
            <c:marker>
              <c:spPr>
                <a:solidFill>
                  <a:srgbClr val="C00000"/>
                </a:solidFill>
                <a:ln>
                  <a:solidFill>
                    <a:srgbClr val="C00000"/>
                  </a:solidFill>
                </a:ln>
              </c:spPr>
            </c:marker>
            <c:bubble3D val="0"/>
            <c:extLst>
              <c:ext xmlns:c16="http://schemas.microsoft.com/office/drawing/2014/chart" uri="{C3380CC4-5D6E-409C-BE32-E72D297353CC}">
                <c16:uniqueId val="{00000005-BF89-42A5-8888-3591BDABE6F7}"/>
              </c:ext>
            </c:extLst>
          </c:dPt>
          <c:dPt>
            <c:idx val="6"/>
            <c:marker>
              <c:spPr>
                <a:solidFill>
                  <a:srgbClr val="C00000"/>
                </a:solidFill>
                <a:ln>
                  <a:solidFill>
                    <a:srgbClr val="C00000"/>
                  </a:solidFill>
                </a:ln>
              </c:spPr>
            </c:marker>
            <c:bubble3D val="0"/>
            <c:extLst>
              <c:ext xmlns:c16="http://schemas.microsoft.com/office/drawing/2014/chart" uri="{C3380CC4-5D6E-409C-BE32-E72D297353CC}">
                <c16:uniqueId val="{00000006-BF89-42A5-8888-3591BDABE6F7}"/>
              </c:ext>
            </c:extLst>
          </c:dPt>
          <c:dPt>
            <c:idx val="7"/>
            <c:marker>
              <c:spPr>
                <a:solidFill>
                  <a:srgbClr val="C00000"/>
                </a:solidFill>
                <a:ln>
                  <a:solidFill>
                    <a:srgbClr val="C00000"/>
                  </a:solidFill>
                </a:ln>
              </c:spPr>
            </c:marker>
            <c:bubble3D val="0"/>
            <c:extLst>
              <c:ext xmlns:c16="http://schemas.microsoft.com/office/drawing/2014/chart" uri="{C3380CC4-5D6E-409C-BE32-E72D297353CC}">
                <c16:uniqueId val="{00000007-BF89-42A5-8888-3591BDABE6F7}"/>
              </c:ext>
            </c:extLst>
          </c:dPt>
          <c:dPt>
            <c:idx val="8"/>
            <c:marker>
              <c:spPr>
                <a:solidFill>
                  <a:srgbClr val="C00000"/>
                </a:solidFill>
                <a:ln>
                  <a:solidFill>
                    <a:srgbClr val="C00000"/>
                  </a:solidFill>
                </a:ln>
              </c:spPr>
            </c:marker>
            <c:bubble3D val="0"/>
            <c:extLst>
              <c:ext xmlns:c16="http://schemas.microsoft.com/office/drawing/2014/chart" uri="{C3380CC4-5D6E-409C-BE32-E72D297353CC}">
                <c16:uniqueId val="{00000008-BF89-42A5-8888-3591BDABE6F7}"/>
              </c:ext>
            </c:extLst>
          </c:dPt>
          <c:dPt>
            <c:idx val="9"/>
            <c:marker>
              <c:spPr>
                <a:solidFill>
                  <a:srgbClr val="C00000"/>
                </a:solidFill>
                <a:ln>
                  <a:solidFill>
                    <a:srgbClr val="C00000"/>
                  </a:solidFill>
                </a:ln>
              </c:spPr>
            </c:marker>
            <c:bubble3D val="0"/>
            <c:extLst>
              <c:ext xmlns:c16="http://schemas.microsoft.com/office/drawing/2014/chart" uri="{C3380CC4-5D6E-409C-BE32-E72D297353CC}">
                <c16:uniqueId val="{00000009-BF89-42A5-8888-3591BDABE6F7}"/>
              </c:ext>
            </c:extLst>
          </c:dPt>
          <c:dPt>
            <c:idx val="10"/>
            <c:marker>
              <c:spPr>
                <a:solidFill>
                  <a:srgbClr val="C00000"/>
                </a:solidFill>
                <a:ln>
                  <a:solidFill>
                    <a:srgbClr val="C00000"/>
                  </a:solidFill>
                </a:ln>
              </c:spPr>
            </c:marker>
            <c:bubble3D val="0"/>
            <c:extLst>
              <c:ext xmlns:c16="http://schemas.microsoft.com/office/drawing/2014/chart" uri="{C3380CC4-5D6E-409C-BE32-E72D297353CC}">
                <c16:uniqueId val="{0000000A-BF89-42A5-8888-3591BDABE6F7}"/>
              </c:ext>
            </c:extLst>
          </c:dPt>
          <c:dPt>
            <c:idx val="11"/>
            <c:marker>
              <c:spPr>
                <a:solidFill>
                  <a:srgbClr val="C00000"/>
                </a:solidFill>
                <a:ln>
                  <a:solidFill>
                    <a:srgbClr val="C00000"/>
                  </a:solidFill>
                </a:ln>
              </c:spPr>
            </c:marker>
            <c:bubble3D val="0"/>
            <c:extLst>
              <c:ext xmlns:c16="http://schemas.microsoft.com/office/drawing/2014/chart" uri="{C3380CC4-5D6E-409C-BE32-E72D297353CC}">
                <c16:uniqueId val="{0000000B-BF89-42A5-8888-3591BDABE6F7}"/>
              </c:ext>
            </c:extLst>
          </c:dPt>
          <c:dPt>
            <c:idx val="12"/>
            <c:marker>
              <c:spPr>
                <a:solidFill>
                  <a:srgbClr val="C00000"/>
                </a:solidFill>
                <a:ln>
                  <a:solidFill>
                    <a:srgbClr val="C00000"/>
                  </a:solidFill>
                </a:ln>
              </c:spPr>
            </c:marker>
            <c:bubble3D val="0"/>
            <c:extLst>
              <c:ext xmlns:c16="http://schemas.microsoft.com/office/drawing/2014/chart" uri="{C3380CC4-5D6E-409C-BE32-E72D297353CC}">
                <c16:uniqueId val="{0000000C-BF89-42A5-8888-3591BDABE6F7}"/>
              </c:ext>
            </c:extLst>
          </c:dPt>
          <c:dPt>
            <c:idx val="13"/>
            <c:marker>
              <c:spPr>
                <a:solidFill>
                  <a:srgbClr val="C00000"/>
                </a:solidFill>
                <a:ln>
                  <a:solidFill>
                    <a:srgbClr val="C00000"/>
                  </a:solidFill>
                </a:ln>
              </c:spPr>
            </c:marker>
            <c:bubble3D val="0"/>
            <c:extLst>
              <c:ext xmlns:c16="http://schemas.microsoft.com/office/drawing/2014/chart" uri="{C3380CC4-5D6E-409C-BE32-E72D297353CC}">
                <c16:uniqueId val="{0000000D-BF89-42A5-8888-3591BDABE6F7}"/>
              </c:ext>
            </c:extLst>
          </c:dPt>
          <c:dPt>
            <c:idx val="14"/>
            <c:marker>
              <c:spPr>
                <a:solidFill>
                  <a:srgbClr val="C00000"/>
                </a:solidFill>
                <a:ln>
                  <a:solidFill>
                    <a:srgbClr val="C00000"/>
                  </a:solidFill>
                </a:ln>
              </c:spPr>
            </c:marker>
            <c:bubble3D val="0"/>
            <c:extLst>
              <c:ext xmlns:c16="http://schemas.microsoft.com/office/drawing/2014/chart" uri="{C3380CC4-5D6E-409C-BE32-E72D297353CC}">
                <c16:uniqueId val="{0000000E-BF89-42A5-8888-3591BDABE6F7}"/>
              </c:ext>
            </c:extLst>
          </c:dPt>
          <c:dPt>
            <c:idx val="15"/>
            <c:marker>
              <c:spPr>
                <a:solidFill>
                  <a:srgbClr val="C00000"/>
                </a:solidFill>
                <a:ln>
                  <a:solidFill>
                    <a:srgbClr val="C00000"/>
                  </a:solidFill>
                </a:ln>
              </c:spPr>
            </c:marker>
            <c:bubble3D val="0"/>
            <c:extLst>
              <c:ext xmlns:c16="http://schemas.microsoft.com/office/drawing/2014/chart" uri="{C3380CC4-5D6E-409C-BE32-E72D297353CC}">
                <c16:uniqueId val="{0000000F-BF89-42A5-8888-3591BDABE6F7}"/>
              </c:ext>
            </c:extLst>
          </c:dPt>
          <c:dPt>
            <c:idx val="16"/>
            <c:marker>
              <c:spPr>
                <a:solidFill>
                  <a:srgbClr val="C00000"/>
                </a:solidFill>
                <a:ln>
                  <a:solidFill>
                    <a:srgbClr val="C00000"/>
                  </a:solidFill>
                </a:ln>
              </c:spPr>
            </c:marker>
            <c:bubble3D val="0"/>
            <c:extLst>
              <c:ext xmlns:c16="http://schemas.microsoft.com/office/drawing/2014/chart" uri="{C3380CC4-5D6E-409C-BE32-E72D297353CC}">
                <c16:uniqueId val="{00000010-BF89-42A5-8888-3591BDABE6F7}"/>
              </c:ext>
            </c:extLst>
          </c:dPt>
          <c:dPt>
            <c:idx val="17"/>
            <c:marker>
              <c:spPr>
                <a:solidFill>
                  <a:srgbClr val="C00000"/>
                </a:solidFill>
                <a:ln>
                  <a:solidFill>
                    <a:srgbClr val="C00000"/>
                  </a:solidFill>
                </a:ln>
              </c:spPr>
            </c:marker>
            <c:bubble3D val="0"/>
            <c:extLst>
              <c:ext xmlns:c16="http://schemas.microsoft.com/office/drawing/2014/chart" uri="{C3380CC4-5D6E-409C-BE32-E72D297353CC}">
                <c16:uniqueId val="{00000011-BF89-42A5-8888-3591BDABE6F7}"/>
              </c:ext>
            </c:extLst>
          </c:dPt>
          <c:dPt>
            <c:idx val="18"/>
            <c:marker>
              <c:spPr>
                <a:solidFill>
                  <a:srgbClr val="C00000"/>
                </a:solidFill>
                <a:ln>
                  <a:solidFill>
                    <a:srgbClr val="C00000"/>
                  </a:solidFill>
                </a:ln>
              </c:spPr>
            </c:marker>
            <c:bubble3D val="0"/>
            <c:extLst>
              <c:ext xmlns:c16="http://schemas.microsoft.com/office/drawing/2014/chart" uri="{C3380CC4-5D6E-409C-BE32-E72D297353CC}">
                <c16:uniqueId val="{00000012-BF89-42A5-8888-3591BDABE6F7}"/>
              </c:ext>
            </c:extLst>
          </c:dPt>
          <c:dPt>
            <c:idx val="19"/>
            <c:marker>
              <c:spPr>
                <a:solidFill>
                  <a:srgbClr val="C00000"/>
                </a:solidFill>
                <a:ln>
                  <a:solidFill>
                    <a:srgbClr val="C00000"/>
                  </a:solidFill>
                </a:ln>
              </c:spPr>
            </c:marker>
            <c:bubble3D val="0"/>
            <c:extLst>
              <c:ext xmlns:c16="http://schemas.microsoft.com/office/drawing/2014/chart" uri="{C3380CC4-5D6E-409C-BE32-E72D297353CC}">
                <c16:uniqueId val="{00000013-BF89-42A5-8888-3591BDABE6F7}"/>
              </c:ext>
            </c:extLst>
          </c:dPt>
          <c:dPt>
            <c:idx val="20"/>
            <c:marker>
              <c:spPr>
                <a:solidFill>
                  <a:srgbClr val="FFC000"/>
                </a:solidFill>
                <a:ln>
                  <a:solidFill>
                    <a:srgbClr val="FFC000"/>
                  </a:solidFill>
                </a:ln>
              </c:spPr>
            </c:marker>
            <c:bubble3D val="0"/>
            <c:extLst>
              <c:ext xmlns:c16="http://schemas.microsoft.com/office/drawing/2014/chart" uri="{C3380CC4-5D6E-409C-BE32-E72D297353CC}">
                <c16:uniqueId val="{00000014-BF89-42A5-8888-3591BDABE6F7}"/>
              </c:ext>
            </c:extLst>
          </c:dPt>
          <c:dPt>
            <c:idx val="21"/>
            <c:marker>
              <c:spPr>
                <a:solidFill>
                  <a:srgbClr val="FFC000"/>
                </a:solidFill>
                <a:ln>
                  <a:solidFill>
                    <a:srgbClr val="FFC000"/>
                  </a:solidFill>
                </a:ln>
              </c:spPr>
            </c:marker>
            <c:bubble3D val="0"/>
            <c:extLst>
              <c:ext xmlns:c16="http://schemas.microsoft.com/office/drawing/2014/chart" uri="{C3380CC4-5D6E-409C-BE32-E72D297353CC}">
                <c16:uniqueId val="{00000015-BF89-42A5-8888-3591BDABE6F7}"/>
              </c:ext>
            </c:extLst>
          </c:dPt>
          <c:dPt>
            <c:idx val="22"/>
            <c:marker>
              <c:spPr>
                <a:solidFill>
                  <a:srgbClr val="FFC000"/>
                </a:solidFill>
                <a:ln>
                  <a:solidFill>
                    <a:srgbClr val="FFC000"/>
                  </a:solidFill>
                </a:ln>
              </c:spPr>
            </c:marker>
            <c:bubble3D val="0"/>
            <c:extLst>
              <c:ext xmlns:c16="http://schemas.microsoft.com/office/drawing/2014/chart" uri="{C3380CC4-5D6E-409C-BE32-E72D297353CC}">
                <c16:uniqueId val="{00000016-BF89-42A5-8888-3591BDABE6F7}"/>
              </c:ext>
            </c:extLst>
          </c:dPt>
          <c:dPt>
            <c:idx val="23"/>
            <c:marker>
              <c:spPr>
                <a:solidFill>
                  <a:srgbClr val="FFC000"/>
                </a:solidFill>
                <a:ln>
                  <a:solidFill>
                    <a:srgbClr val="FFC000"/>
                  </a:solidFill>
                </a:ln>
              </c:spPr>
            </c:marker>
            <c:bubble3D val="0"/>
            <c:extLst>
              <c:ext xmlns:c16="http://schemas.microsoft.com/office/drawing/2014/chart" uri="{C3380CC4-5D6E-409C-BE32-E72D297353CC}">
                <c16:uniqueId val="{00000017-BF89-42A5-8888-3591BDABE6F7}"/>
              </c:ext>
            </c:extLst>
          </c:dPt>
          <c:dPt>
            <c:idx val="24"/>
            <c:marker>
              <c:spPr>
                <a:solidFill>
                  <a:srgbClr val="FFC000"/>
                </a:solidFill>
                <a:ln>
                  <a:solidFill>
                    <a:srgbClr val="FFC000"/>
                  </a:solidFill>
                </a:ln>
              </c:spPr>
            </c:marker>
            <c:bubble3D val="0"/>
            <c:extLst>
              <c:ext xmlns:c16="http://schemas.microsoft.com/office/drawing/2014/chart" uri="{C3380CC4-5D6E-409C-BE32-E72D297353CC}">
                <c16:uniqueId val="{00000018-BF89-42A5-8888-3591BDABE6F7}"/>
              </c:ext>
            </c:extLst>
          </c:dPt>
          <c:dPt>
            <c:idx val="25"/>
            <c:marker>
              <c:spPr>
                <a:solidFill>
                  <a:srgbClr val="FFC000"/>
                </a:solidFill>
                <a:ln>
                  <a:solidFill>
                    <a:srgbClr val="FFC000"/>
                  </a:solidFill>
                </a:ln>
              </c:spPr>
            </c:marker>
            <c:bubble3D val="0"/>
            <c:extLst>
              <c:ext xmlns:c16="http://schemas.microsoft.com/office/drawing/2014/chart" uri="{C3380CC4-5D6E-409C-BE32-E72D297353CC}">
                <c16:uniqueId val="{00000019-BF89-42A5-8888-3591BDABE6F7}"/>
              </c:ext>
            </c:extLst>
          </c:dPt>
          <c:dPt>
            <c:idx val="26"/>
            <c:marker>
              <c:spPr>
                <a:solidFill>
                  <a:srgbClr val="FFC000"/>
                </a:solidFill>
                <a:ln>
                  <a:solidFill>
                    <a:srgbClr val="FFC000"/>
                  </a:solidFill>
                </a:ln>
              </c:spPr>
            </c:marker>
            <c:bubble3D val="0"/>
            <c:extLst>
              <c:ext xmlns:c16="http://schemas.microsoft.com/office/drawing/2014/chart" uri="{C3380CC4-5D6E-409C-BE32-E72D297353CC}">
                <c16:uniqueId val="{0000001A-BF89-42A5-8888-3591BDABE6F7}"/>
              </c:ext>
            </c:extLst>
          </c:dPt>
          <c:dPt>
            <c:idx val="27"/>
            <c:marker>
              <c:spPr>
                <a:solidFill>
                  <a:srgbClr val="FFC000"/>
                </a:solidFill>
                <a:ln>
                  <a:solidFill>
                    <a:srgbClr val="FFC000"/>
                  </a:solidFill>
                </a:ln>
              </c:spPr>
            </c:marker>
            <c:bubble3D val="0"/>
            <c:extLst>
              <c:ext xmlns:c16="http://schemas.microsoft.com/office/drawing/2014/chart" uri="{C3380CC4-5D6E-409C-BE32-E72D297353CC}">
                <c16:uniqueId val="{0000001B-BF89-42A5-8888-3591BDABE6F7}"/>
              </c:ext>
            </c:extLst>
          </c:dPt>
          <c:dPt>
            <c:idx val="28"/>
            <c:marker>
              <c:spPr>
                <a:solidFill>
                  <a:srgbClr val="FFC000"/>
                </a:solidFill>
                <a:ln>
                  <a:solidFill>
                    <a:srgbClr val="FFC000"/>
                  </a:solidFill>
                </a:ln>
              </c:spPr>
            </c:marker>
            <c:bubble3D val="0"/>
            <c:extLst>
              <c:ext xmlns:c16="http://schemas.microsoft.com/office/drawing/2014/chart" uri="{C3380CC4-5D6E-409C-BE32-E72D297353CC}">
                <c16:uniqueId val="{0000001C-BF89-42A5-8888-3591BDABE6F7}"/>
              </c:ext>
            </c:extLst>
          </c:dPt>
          <c:dPt>
            <c:idx val="29"/>
            <c:marker>
              <c:spPr>
                <a:solidFill>
                  <a:srgbClr val="FFC000"/>
                </a:solidFill>
                <a:ln>
                  <a:solidFill>
                    <a:srgbClr val="FFC000"/>
                  </a:solidFill>
                </a:ln>
              </c:spPr>
            </c:marker>
            <c:bubble3D val="0"/>
            <c:extLst>
              <c:ext xmlns:c16="http://schemas.microsoft.com/office/drawing/2014/chart" uri="{C3380CC4-5D6E-409C-BE32-E72D297353CC}">
                <c16:uniqueId val="{0000001D-BF89-42A5-8888-3591BDABE6F7}"/>
              </c:ext>
            </c:extLst>
          </c:dPt>
          <c:dPt>
            <c:idx val="30"/>
            <c:marker>
              <c:spPr>
                <a:solidFill>
                  <a:srgbClr val="FFC000"/>
                </a:solidFill>
                <a:ln>
                  <a:solidFill>
                    <a:srgbClr val="FFC000"/>
                  </a:solidFill>
                </a:ln>
              </c:spPr>
            </c:marker>
            <c:bubble3D val="0"/>
            <c:extLst>
              <c:ext xmlns:c16="http://schemas.microsoft.com/office/drawing/2014/chart" uri="{C3380CC4-5D6E-409C-BE32-E72D297353CC}">
                <c16:uniqueId val="{0000001E-BF89-42A5-8888-3591BDABE6F7}"/>
              </c:ext>
            </c:extLst>
          </c:dPt>
          <c:dPt>
            <c:idx val="31"/>
            <c:marker>
              <c:spPr>
                <a:solidFill>
                  <a:srgbClr val="FFC000"/>
                </a:solidFill>
                <a:ln>
                  <a:solidFill>
                    <a:srgbClr val="FFC000"/>
                  </a:solidFill>
                </a:ln>
              </c:spPr>
            </c:marker>
            <c:bubble3D val="0"/>
            <c:extLst>
              <c:ext xmlns:c16="http://schemas.microsoft.com/office/drawing/2014/chart" uri="{C3380CC4-5D6E-409C-BE32-E72D297353CC}">
                <c16:uniqueId val="{0000001F-BF89-42A5-8888-3591BDABE6F7}"/>
              </c:ext>
            </c:extLst>
          </c:dPt>
          <c:dPt>
            <c:idx val="32"/>
            <c:marker>
              <c:spPr>
                <a:solidFill>
                  <a:srgbClr val="FFC000"/>
                </a:solidFill>
                <a:ln>
                  <a:solidFill>
                    <a:srgbClr val="FFC000"/>
                  </a:solidFill>
                </a:ln>
              </c:spPr>
            </c:marker>
            <c:bubble3D val="0"/>
            <c:extLst>
              <c:ext xmlns:c16="http://schemas.microsoft.com/office/drawing/2014/chart" uri="{C3380CC4-5D6E-409C-BE32-E72D297353CC}">
                <c16:uniqueId val="{00000020-BF89-42A5-8888-3591BDABE6F7}"/>
              </c:ext>
            </c:extLst>
          </c:dPt>
          <c:dPt>
            <c:idx val="33"/>
            <c:marker>
              <c:spPr>
                <a:solidFill>
                  <a:srgbClr val="FFC000"/>
                </a:solidFill>
                <a:ln>
                  <a:solidFill>
                    <a:srgbClr val="FFC000"/>
                  </a:solidFill>
                </a:ln>
              </c:spPr>
            </c:marker>
            <c:bubble3D val="0"/>
            <c:extLst>
              <c:ext xmlns:c16="http://schemas.microsoft.com/office/drawing/2014/chart" uri="{C3380CC4-5D6E-409C-BE32-E72D297353CC}">
                <c16:uniqueId val="{00000021-BF89-42A5-8888-3591BDABE6F7}"/>
              </c:ext>
            </c:extLst>
          </c:dPt>
          <c:dPt>
            <c:idx val="34"/>
            <c:marker>
              <c:spPr>
                <a:solidFill>
                  <a:srgbClr val="FFC000"/>
                </a:solidFill>
                <a:ln>
                  <a:solidFill>
                    <a:srgbClr val="FFC000"/>
                  </a:solidFill>
                </a:ln>
              </c:spPr>
            </c:marker>
            <c:bubble3D val="0"/>
            <c:extLst>
              <c:ext xmlns:c16="http://schemas.microsoft.com/office/drawing/2014/chart" uri="{C3380CC4-5D6E-409C-BE32-E72D297353CC}">
                <c16:uniqueId val="{00000022-BF89-42A5-8888-3591BDABE6F7}"/>
              </c:ext>
            </c:extLst>
          </c:dPt>
          <c:dPt>
            <c:idx val="35"/>
            <c:marker>
              <c:spPr>
                <a:solidFill>
                  <a:srgbClr val="FFC000"/>
                </a:solidFill>
                <a:ln>
                  <a:solidFill>
                    <a:srgbClr val="FFC000"/>
                  </a:solidFill>
                </a:ln>
              </c:spPr>
            </c:marker>
            <c:bubble3D val="0"/>
            <c:extLst>
              <c:ext xmlns:c16="http://schemas.microsoft.com/office/drawing/2014/chart" uri="{C3380CC4-5D6E-409C-BE32-E72D297353CC}">
                <c16:uniqueId val="{00000023-BF89-42A5-8888-3591BDABE6F7}"/>
              </c:ext>
            </c:extLst>
          </c:dPt>
          <c:dPt>
            <c:idx val="36"/>
            <c:marker>
              <c:spPr>
                <a:solidFill>
                  <a:srgbClr val="FFC000"/>
                </a:solidFill>
                <a:ln>
                  <a:solidFill>
                    <a:srgbClr val="FFC000"/>
                  </a:solidFill>
                </a:ln>
              </c:spPr>
            </c:marker>
            <c:bubble3D val="0"/>
            <c:extLst>
              <c:ext xmlns:c16="http://schemas.microsoft.com/office/drawing/2014/chart" uri="{C3380CC4-5D6E-409C-BE32-E72D297353CC}">
                <c16:uniqueId val="{00000024-BF89-42A5-8888-3591BDABE6F7}"/>
              </c:ext>
            </c:extLst>
          </c:dPt>
          <c:dPt>
            <c:idx val="37"/>
            <c:marker>
              <c:spPr>
                <a:solidFill>
                  <a:srgbClr val="FFC000"/>
                </a:solidFill>
                <a:ln>
                  <a:solidFill>
                    <a:srgbClr val="FFC000"/>
                  </a:solidFill>
                </a:ln>
              </c:spPr>
            </c:marker>
            <c:bubble3D val="0"/>
            <c:extLst>
              <c:ext xmlns:c16="http://schemas.microsoft.com/office/drawing/2014/chart" uri="{C3380CC4-5D6E-409C-BE32-E72D297353CC}">
                <c16:uniqueId val="{00000025-BF89-42A5-8888-3591BDABE6F7}"/>
              </c:ext>
            </c:extLst>
          </c:dPt>
          <c:dPt>
            <c:idx val="38"/>
            <c:marker>
              <c:spPr>
                <a:solidFill>
                  <a:srgbClr val="FFC000"/>
                </a:solidFill>
                <a:ln>
                  <a:solidFill>
                    <a:srgbClr val="FFC000"/>
                  </a:solidFill>
                </a:ln>
              </c:spPr>
            </c:marker>
            <c:bubble3D val="0"/>
            <c:extLst>
              <c:ext xmlns:c16="http://schemas.microsoft.com/office/drawing/2014/chart" uri="{C3380CC4-5D6E-409C-BE32-E72D297353CC}">
                <c16:uniqueId val="{00000026-BF89-42A5-8888-3591BDABE6F7}"/>
              </c:ext>
            </c:extLst>
          </c:dPt>
          <c:dPt>
            <c:idx val="39"/>
            <c:marker>
              <c:spPr>
                <a:solidFill>
                  <a:srgbClr val="FFC000"/>
                </a:solidFill>
                <a:ln>
                  <a:solidFill>
                    <a:srgbClr val="FFC000"/>
                  </a:solidFill>
                </a:ln>
              </c:spPr>
            </c:marker>
            <c:bubble3D val="0"/>
            <c:extLst>
              <c:ext xmlns:c16="http://schemas.microsoft.com/office/drawing/2014/chart" uri="{C3380CC4-5D6E-409C-BE32-E72D297353CC}">
                <c16:uniqueId val="{00000027-BF89-42A5-8888-3591BDABE6F7}"/>
              </c:ext>
            </c:extLst>
          </c:dPt>
          <c:dPt>
            <c:idx val="40"/>
            <c:marker>
              <c:spPr>
                <a:solidFill>
                  <a:srgbClr val="FFC000"/>
                </a:solidFill>
                <a:ln>
                  <a:solidFill>
                    <a:srgbClr val="FFC000"/>
                  </a:solidFill>
                </a:ln>
              </c:spPr>
            </c:marker>
            <c:bubble3D val="0"/>
            <c:extLst>
              <c:ext xmlns:c16="http://schemas.microsoft.com/office/drawing/2014/chart" uri="{C3380CC4-5D6E-409C-BE32-E72D297353CC}">
                <c16:uniqueId val="{00000028-BF89-42A5-8888-3591BDABE6F7}"/>
              </c:ext>
            </c:extLst>
          </c:dPt>
          <c:dLbls>
            <c:dLbl>
              <c:idx val="0"/>
              <c:tx>
                <c:rich>
                  <a:bodyPr/>
                  <a:lstStyle/>
                  <a:p>
                    <a:r>
                      <a:rPr lang="en-US"/>
                      <a:t>Prepared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F89-42A5-8888-3591BDABE6F7}"/>
                </c:ext>
              </c:extLst>
            </c:dLbl>
            <c:dLbl>
              <c:idx val="1"/>
              <c:tx>
                <c:rich>
                  <a:bodyPr/>
                  <a:lstStyle/>
                  <a:p>
                    <a:r>
                      <a:rPr lang="en-US"/>
                      <a:t>Frozen Breakfast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F89-42A5-8888-3591BDABE6F7}"/>
                </c:ext>
              </c:extLst>
            </c:dLbl>
            <c:dLbl>
              <c:idx val="2"/>
              <c:tx>
                <c:rich>
                  <a:bodyPr/>
                  <a:lstStyle/>
                  <a:p>
                    <a:r>
                      <a:rPr lang="en-US"/>
                      <a:t>Cereal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F89-42A5-8888-3591BDABE6F7}"/>
                </c:ext>
              </c:extLst>
            </c:dLbl>
            <c:dLbl>
              <c:idx val="3"/>
              <c:tx>
                <c:rich>
                  <a:bodyPr/>
                  <a:lstStyle/>
                  <a:p>
                    <a:r>
                      <a:rPr lang="en-US"/>
                      <a:t>Bread/Bakery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F89-42A5-8888-3591BDABE6F7}"/>
                </c:ext>
              </c:extLst>
            </c:dLbl>
            <c:dLbl>
              <c:idx val="4"/>
              <c:tx>
                <c:rich>
                  <a:bodyPr/>
                  <a:lstStyle/>
                  <a:p>
                    <a:r>
                      <a:rPr lang="en-US"/>
                      <a:t>Yogurt/Cheese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F89-42A5-8888-3591BDABE6F7}"/>
                </c:ext>
              </c:extLst>
            </c:dLbl>
            <c:dLbl>
              <c:idx val="5"/>
              <c:tx>
                <c:rich>
                  <a:bodyPr/>
                  <a:lstStyle/>
                  <a:p>
                    <a:r>
                      <a:rPr lang="en-US"/>
                      <a:t>Fruits and Veggies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F89-42A5-8888-3591BDABE6F7}"/>
                </c:ext>
              </c:extLst>
            </c:dLbl>
            <c:dLbl>
              <c:idx val="6"/>
              <c:tx>
                <c:rich>
                  <a:bodyPr/>
                  <a:lstStyle/>
                  <a:p>
                    <a:r>
                      <a:rPr lang="en-US"/>
                      <a:t>Salty/Savory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BF89-42A5-8888-3591BDABE6F7}"/>
                </c:ext>
              </c:extLst>
            </c:dLbl>
            <c:dLbl>
              <c:idx val="7"/>
              <c:layout>
                <c:manualLayout>
                  <c:x val="3.6429872495446266E-3"/>
                  <c:y val="1.2880053487718184E-2"/>
                </c:manualLayout>
              </c:layout>
              <c:tx>
                <c:rich>
                  <a:bodyPr/>
                  <a:lstStyle/>
                  <a:p>
                    <a:r>
                      <a:rPr lang="en-US"/>
                      <a:t>Meat Snacks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F89-42A5-8888-3591BDABE6F7}"/>
                </c:ext>
              </c:extLst>
            </c:dLbl>
            <c:dLbl>
              <c:idx val="8"/>
              <c:tx>
                <c:rich>
                  <a:bodyPr/>
                  <a:lstStyle/>
                  <a:p>
                    <a:r>
                      <a:rPr lang="en-US"/>
                      <a:t>Nuts/Seeds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BF89-42A5-8888-3591BDABE6F7}"/>
                </c:ext>
              </c:extLst>
            </c:dLbl>
            <c:dLbl>
              <c:idx val="9"/>
              <c:layout>
                <c:manualLayout>
                  <c:x val="1.7304189435336976E-2"/>
                  <c:y val="3.2200133719295461E-3"/>
                </c:manualLayout>
              </c:layout>
              <c:tx>
                <c:rich>
                  <a:bodyPr/>
                  <a:lstStyle/>
                  <a:p>
                    <a:r>
                      <a:rPr lang="en-US"/>
                      <a:t>Crackers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F89-42A5-8888-3591BDABE6F7}"/>
                </c:ext>
              </c:extLst>
            </c:dLbl>
            <c:dLbl>
              <c:idx val="10"/>
              <c:tx>
                <c:rich>
                  <a:bodyPr/>
                  <a:lstStyle/>
                  <a:p>
                    <a:r>
                      <a:rPr lang="en-US"/>
                      <a:t>Cookies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BF89-42A5-8888-3591BDABE6F7}"/>
                </c:ext>
              </c:extLst>
            </c:dLbl>
            <c:dLbl>
              <c:idx val="11"/>
              <c:tx>
                <c:rich>
                  <a:bodyPr/>
                  <a:lstStyle/>
                  <a:p>
                    <a:r>
                      <a:rPr lang="en-US"/>
                      <a:t>Bars/Bites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F89-42A5-8888-3591BDABE6F7}"/>
                </c:ext>
              </c:extLst>
            </c:dLbl>
            <c:dLbl>
              <c:idx val="12"/>
              <c:tx>
                <c:rich>
                  <a:bodyPr/>
                  <a:lstStyle/>
                  <a:p>
                    <a:r>
                      <a:rPr lang="en-US"/>
                      <a:t>Sweets/Candy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BF89-42A5-8888-3591BDABE6F7}"/>
                </c:ext>
              </c:extLst>
            </c:dLbl>
            <c:dLbl>
              <c:idx val="13"/>
              <c:tx>
                <c:rich>
                  <a:bodyPr/>
                  <a:lstStyle/>
                  <a:p>
                    <a:r>
                      <a:rPr lang="en-US"/>
                      <a:t>Dessert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BF89-42A5-8888-3591BDABE6F7}"/>
                </c:ext>
              </c:extLst>
            </c:dLbl>
            <c:dLbl>
              <c:idx val="14"/>
              <c:tx>
                <c:rich>
                  <a:bodyPr/>
                  <a:lstStyle/>
                  <a:p>
                    <a:r>
                      <a:rPr lang="en-US"/>
                      <a:t>Sweet Baked Items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BF89-42A5-8888-3591BDABE6F7}"/>
                </c:ext>
              </c:extLst>
            </c:dLbl>
            <c:dLbl>
              <c:idx val="15"/>
              <c:tx>
                <c:rich>
                  <a:bodyPr/>
                  <a:lstStyle/>
                  <a:p>
                    <a:r>
                      <a:rPr lang="en-US"/>
                      <a:t>Packaged Frozen Entrees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BF89-42A5-8888-3591BDABE6F7}"/>
                </c:ext>
              </c:extLst>
            </c:dLbl>
            <c:dLbl>
              <c:idx val="16"/>
              <c:tx>
                <c:rich>
                  <a:bodyPr/>
                  <a:lstStyle/>
                  <a:p>
                    <a:r>
                      <a:rPr lang="en-US"/>
                      <a:t>Main Meal Foods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BF89-42A5-8888-3591BDABE6F7}"/>
                </c:ext>
              </c:extLst>
            </c:dLbl>
            <c:dLbl>
              <c:idx val="17"/>
              <c:tx>
                <c:rich>
                  <a:bodyPr/>
                  <a:lstStyle/>
                  <a:p>
                    <a:r>
                      <a:rPr lang="en-US"/>
                      <a:t>Nutritional Drinks/Smoothies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F89-42A5-8888-3591BDABE6F7}"/>
                </c:ext>
              </c:extLst>
            </c:dLbl>
            <c:dLbl>
              <c:idx val="18"/>
              <c:tx>
                <c:rich>
                  <a:bodyPr/>
                  <a:lstStyle/>
                  <a:p>
                    <a:r>
                      <a:rPr lang="en-US"/>
                      <a:t>Beverages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F89-42A5-8888-3591BDABE6F7}"/>
                </c:ext>
              </c:extLst>
            </c:dLbl>
            <c:dLbl>
              <c:idx val="19"/>
              <c:layout>
                <c:manualLayout>
                  <c:x val="-2.0036429872495445E-2"/>
                  <c:y val="-3.8640160463154556E-2"/>
                </c:manualLayout>
              </c:layout>
              <c:tx>
                <c:rich>
                  <a:bodyPr/>
                  <a:lstStyle/>
                  <a:p>
                    <a:r>
                      <a:rPr lang="en-US"/>
                      <a:t>Some Other Type of Food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BF89-42A5-8888-3591BDABE6F7}"/>
                </c:ext>
              </c:extLst>
            </c:dLbl>
            <c:dLbl>
              <c:idx val="20"/>
              <c:tx>
                <c:rich>
                  <a:bodyPr/>
                  <a:lstStyle/>
                  <a:p>
                    <a:r>
                      <a:rPr lang="en-US"/>
                      <a:t>To replace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BF89-42A5-8888-3591BDABE6F7}"/>
                </c:ext>
              </c:extLst>
            </c:dLbl>
            <c:dLbl>
              <c:idx val="21"/>
              <c:tx>
                <c:rich>
                  <a:bodyPr/>
                  <a:lstStyle/>
                  <a:p>
                    <a:r>
                      <a:rPr lang="en-US"/>
                      <a:t>To have a meal</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BF89-42A5-8888-3591BDABE6F7}"/>
                </c:ext>
              </c:extLst>
            </c:dLbl>
            <c:dLbl>
              <c:idx val="22"/>
              <c:tx>
                <c:rich>
                  <a:bodyPr/>
                  <a:lstStyle/>
                  <a:p>
                    <a:r>
                      <a:rPr lang="en-US"/>
                      <a:t>To treat or reward myself</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BF89-42A5-8888-3591BDABE6F7}"/>
                </c:ext>
              </c:extLst>
            </c:dLbl>
            <c:dLbl>
              <c:idx val="23"/>
              <c:layout>
                <c:manualLayout>
                  <c:x val="5.4644808743169399E-3"/>
                  <c:y val="1.9320080231577278E-2"/>
                </c:manualLayout>
              </c:layout>
              <c:tx>
                <c:rich>
                  <a:bodyPr/>
                  <a:lstStyle/>
                  <a:p>
                    <a:r>
                      <a:rPr lang="en-US"/>
                      <a:t>To help me relax/unwind</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BF89-42A5-8888-3591BDABE6F7}"/>
                </c:ext>
              </c:extLst>
            </c:dLbl>
            <c:dLbl>
              <c:idx val="24"/>
              <c:tx>
                <c:rich>
                  <a:bodyPr/>
                  <a:lstStyle/>
                  <a:p>
                    <a:r>
                      <a:rPr lang="en-US"/>
                      <a:t>To satisfy a craving</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BF89-42A5-8888-3591BDABE6F7}"/>
                </c:ext>
              </c:extLst>
            </c:dLbl>
            <c:dLbl>
              <c:idx val="25"/>
              <c:layout>
                <c:manualLayout>
                  <c:x val="9.1074681238615665E-4"/>
                  <c:y val="-9.660040115788698E-3"/>
                </c:manualLayout>
              </c:layout>
              <c:tx>
                <c:rich>
                  <a:bodyPr/>
                  <a:lstStyle/>
                  <a:p>
                    <a:r>
                      <a:rPr lang="en-US"/>
                      <a:t>To reduce stress/anxiety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BF89-42A5-8888-3591BDABE6F7}"/>
                </c:ext>
              </c:extLst>
            </c:dLbl>
            <c:dLbl>
              <c:idx val="26"/>
              <c:tx>
                <c:rich>
                  <a:bodyPr/>
                  <a:lstStyle/>
                  <a:p>
                    <a:r>
                      <a:rPr lang="en-US"/>
                      <a:t>As a way to celebrate a special occasion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BF89-42A5-8888-3591BDABE6F7}"/>
                </c:ext>
              </c:extLst>
            </c:dLbl>
            <c:dLbl>
              <c:idx val="27"/>
              <c:layout>
                <c:manualLayout>
                  <c:x val="7.8324225865209401E-2"/>
                  <c:y val="-6.4400267438590921E-3"/>
                </c:manualLayout>
              </c:layout>
              <c:tx>
                <c:rich>
                  <a:bodyPr/>
                  <a:lstStyle/>
                  <a:p>
                    <a:r>
                      <a:rPr lang="en-US"/>
                      <a:t>Have something I feel good about eating with others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BF89-42A5-8888-3591BDABE6F7}"/>
                </c:ext>
              </c:extLst>
            </c:dLbl>
            <c:dLbl>
              <c:idx val="28"/>
              <c:tx>
                <c:rich>
                  <a:bodyPr/>
                  <a:lstStyle/>
                  <a:p>
                    <a:r>
                      <a:rPr lang="en-US"/>
                      <a:t>To enhance time with friends, family or a loved one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BF89-42A5-8888-3591BDABE6F7}"/>
                </c:ext>
              </c:extLst>
            </c:dLbl>
            <c:dLbl>
              <c:idx val="29"/>
              <c:layout>
                <c:manualLayout>
                  <c:x val="-0.20856102003642987"/>
                  <c:y val="1.4490060173682958E-2"/>
                </c:manualLayout>
              </c:layout>
              <c:tx>
                <c:rich>
                  <a:bodyPr/>
                  <a:lstStyle/>
                  <a:p>
                    <a:r>
                      <a:rPr lang="en-US"/>
                      <a:t>To demonstrate to my family/friends that I care for them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BF89-42A5-8888-3591BDABE6F7}"/>
                </c:ext>
              </c:extLst>
            </c:dLbl>
            <c:dLbl>
              <c:idx val="30"/>
              <c:tx>
                <c:rich>
                  <a:bodyPr/>
                  <a:lstStyle/>
                  <a:p>
                    <a:r>
                      <a:rPr lang="en-US"/>
                      <a:t>Easy to prepare/make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BF89-42A5-8888-3591BDABE6F7}"/>
                </c:ext>
              </c:extLst>
            </c:dLbl>
            <c:dLbl>
              <c:idx val="31"/>
              <c:tx>
                <c:rich>
                  <a:bodyPr/>
                  <a:lstStyle/>
                  <a:p>
                    <a:r>
                      <a:rPr lang="en-US"/>
                      <a:t>Consume it anywhere/on the go</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BF89-42A5-8888-3591BDABE6F7}"/>
                </c:ext>
              </c:extLst>
            </c:dLbl>
            <c:dLbl>
              <c:idx val="32"/>
              <c:tx>
                <c:rich>
                  <a:bodyPr/>
                  <a:lstStyle/>
                  <a:p>
                    <a:r>
                      <a:rPr lang="en-US"/>
                      <a:t>To stop hunger in between meals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BF89-42A5-8888-3591BDABE6F7}"/>
                </c:ext>
              </c:extLst>
            </c:dLbl>
            <c:dLbl>
              <c:idx val="33"/>
              <c:layout>
                <c:manualLayout>
                  <c:x val="-0.21311475409836064"/>
                  <c:y val="4.8300200578943195E-3"/>
                </c:manualLayout>
              </c:layout>
              <c:tx>
                <c:rich>
                  <a:bodyPr/>
                  <a:lstStyle/>
                  <a:p>
                    <a:r>
                      <a:rPr lang="en-US"/>
                      <a:t>Have something that can be eaten quickly</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BF89-42A5-8888-3591BDABE6F7}"/>
                </c:ext>
              </c:extLst>
            </c:dLbl>
            <c:dLbl>
              <c:idx val="34"/>
              <c:layout>
                <c:manualLayout>
                  <c:x val="9.1074681238615673E-3"/>
                  <c:y val="2.2540093603506763E-2"/>
                </c:manualLayout>
              </c:layout>
              <c:tx>
                <c:rich>
                  <a:bodyPr/>
                  <a:lstStyle/>
                  <a:p>
                    <a:r>
                      <a:rPr lang="en-US"/>
                      <a:t>To eat while doing something else</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BF89-42A5-8888-3591BDABE6F7}"/>
                </c:ext>
              </c:extLst>
            </c:dLbl>
            <c:dLbl>
              <c:idx val="35"/>
              <c:tx>
                <c:rich>
                  <a:bodyPr/>
                  <a:lstStyle/>
                  <a:p>
                    <a:r>
                      <a:rPr lang="en-US"/>
                      <a:t>Have something nutritious</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BF89-42A5-8888-3591BDABE6F7}"/>
                </c:ext>
              </c:extLst>
            </c:dLbl>
            <c:dLbl>
              <c:idx val="36"/>
              <c:tx>
                <c:rich>
                  <a:bodyPr/>
                  <a:lstStyle/>
                  <a:p>
                    <a:r>
                      <a:rPr lang="en-US"/>
                      <a:t>To help balance my diet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BF89-42A5-8888-3591BDABE6F7}"/>
                </c:ext>
              </c:extLst>
            </c:dLbl>
            <c:dLbl>
              <c:idx val="37"/>
              <c:tx>
                <c:rich>
                  <a:bodyPr/>
                  <a:lstStyle/>
                  <a:p>
                    <a:r>
                      <a:rPr lang="en-US"/>
                      <a:t>Give an instant energy boost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BF89-42A5-8888-3591BDABE6F7}"/>
                </c:ext>
              </c:extLst>
            </c:dLbl>
            <c:dLbl>
              <c:idx val="38"/>
              <c:tx>
                <c:rich>
                  <a:bodyPr/>
                  <a:lstStyle/>
                  <a:p>
                    <a:r>
                      <a:rPr lang="en-US"/>
                      <a:t>Helps recover from physical exertion</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BF89-42A5-8888-3591BDABE6F7}"/>
                </c:ext>
              </c:extLst>
            </c:dLbl>
            <c:dLbl>
              <c:idx val="39"/>
              <c:tx>
                <c:rich>
                  <a:bodyPr/>
                  <a:lstStyle/>
                  <a:p>
                    <a:r>
                      <a:rPr lang="en-US"/>
                      <a:t>To relieve boredom</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BF89-42A5-8888-3591BDABE6F7}"/>
                </c:ext>
              </c:extLst>
            </c:dLbl>
            <c:dLbl>
              <c:idx val="40"/>
              <c:layout>
                <c:manualLayout>
                  <c:x val="0"/>
                  <c:y val="1.6100066859647731E-2"/>
                </c:manualLayout>
              </c:layout>
              <c:tx>
                <c:rich>
                  <a:bodyPr/>
                  <a:lstStyle/>
                  <a:p>
                    <a:r>
                      <a:rPr lang="en-US"/>
                      <a:t>Just wanted something to graze on/pick at</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BF89-42A5-8888-3591BDABE6F7}"/>
                </c:ext>
              </c:extLst>
            </c:dLbl>
            <c:spPr>
              <a:noFill/>
              <a:ln>
                <a:noFill/>
              </a:ln>
              <a:effectLst/>
            </c:spPr>
            <c:txPr>
              <a:bodyPr wrap="none"/>
              <a:lstStyle/>
              <a:p>
                <a:pPr>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ext>
            </c:extLst>
          </c:dLbls>
          <c:xVal>
            <c:numRef>
              <c:f>Sheet1!$A$1:$A$41</c:f>
              <c:numCache>
                <c:formatCode>General</c:formatCode>
                <c:ptCount val="41"/>
                <c:pt idx="0">
                  <c:v>-0.70138238434868905</c:v>
                </c:pt>
                <c:pt idx="1">
                  <c:v>0.32623733702934898</c:v>
                </c:pt>
                <c:pt idx="2">
                  <c:v>-0.43485707995083001</c:v>
                </c:pt>
                <c:pt idx="3">
                  <c:v>-3.25984591704164E-2</c:v>
                </c:pt>
                <c:pt idx="4">
                  <c:v>8.2126701513772604E-2</c:v>
                </c:pt>
                <c:pt idx="5">
                  <c:v>-0.60285718117592801</c:v>
                </c:pt>
                <c:pt idx="6">
                  <c:v>1.6410542107436401</c:v>
                </c:pt>
                <c:pt idx="7">
                  <c:v>1.2491429734663999</c:v>
                </c:pt>
                <c:pt idx="8">
                  <c:v>0.91726018856292701</c:v>
                </c:pt>
                <c:pt idx="9">
                  <c:v>1.27173409730297</c:v>
                </c:pt>
                <c:pt idx="10">
                  <c:v>1.52192223167455</c:v>
                </c:pt>
                <c:pt idx="11">
                  <c:v>0.96667562721326195</c:v>
                </c:pt>
                <c:pt idx="12">
                  <c:v>1.8397713162623299</c:v>
                </c:pt>
                <c:pt idx="13">
                  <c:v>1.49444906633625</c:v>
                </c:pt>
                <c:pt idx="14">
                  <c:v>1.35875099375854</c:v>
                </c:pt>
                <c:pt idx="15">
                  <c:v>-2.83265499047262E-2</c:v>
                </c:pt>
                <c:pt idx="16">
                  <c:v>-1.22854062758131</c:v>
                </c:pt>
                <c:pt idx="17">
                  <c:v>0.20930430355181301</c:v>
                </c:pt>
                <c:pt idx="18">
                  <c:v>-0.34611082105119101</c:v>
                </c:pt>
                <c:pt idx="19">
                  <c:v>-0.38749017882402598</c:v>
                </c:pt>
                <c:pt idx="20">
                  <c:v>0.75281304304893804</c:v>
                </c:pt>
                <c:pt idx="21">
                  <c:v>-1.3525876603264899</c:v>
                </c:pt>
                <c:pt idx="22">
                  <c:v>1.1821648199914001</c:v>
                </c:pt>
                <c:pt idx="23">
                  <c:v>0.889899246804848</c:v>
                </c:pt>
                <c:pt idx="24">
                  <c:v>0.96031984050899799</c:v>
                </c:pt>
                <c:pt idx="25">
                  <c:v>0.94665935677359403</c:v>
                </c:pt>
                <c:pt idx="26">
                  <c:v>0.22942394542932701</c:v>
                </c:pt>
                <c:pt idx="27">
                  <c:v>-0.41263345193858803</c:v>
                </c:pt>
                <c:pt idx="28">
                  <c:v>-0.48262794118633501</c:v>
                </c:pt>
                <c:pt idx="29">
                  <c:v>-0.24972689692145</c:v>
                </c:pt>
                <c:pt idx="30">
                  <c:v>-0.360948315277694</c:v>
                </c:pt>
                <c:pt idx="31">
                  <c:v>0.78690407619059199</c:v>
                </c:pt>
                <c:pt idx="32">
                  <c:v>0.93880175525021303</c:v>
                </c:pt>
                <c:pt idx="33">
                  <c:v>0.42734171285552203</c:v>
                </c:pt>
                <c:pt idx="34">
                  <c:v>1.0823411993290299</c:v>
                </c:pt>
                <c:pt idx="35">
                  <c:v>-0.76936015169076899</c:v>
                </c:pt>
                <c:pt idx="36">
                  <c:v>-0.58235187807699096</c:v>
                </c:pt>
                <c:pt idx="37">
                  <c:v>0.265353409538441</c:v>
                </c:pt>
                <c:pt idx="38">
                  <c:v>0.27069563591422302</c:v>
                </c:pt>
                <c:pt idx="39">
                  <c:v>1.5954037995204999</c:v>
                </c:pt>
                <c:pt idx="40">
                  <c:v>1.9428992923975099</c:v>
                </c:pt>
              </c:numCache>
            </c:numRef>
          </c:xVal>
          <c:yVal>
            <c:numRef>
              <c:f>Sheet1!$B$1:$B$41</c:f>
              <c:numCache>
                <c:formatCode>General</c:formatCode>
                <c:ptCount val="41"/>
                <c:pt idx="0">
                  <c:v>-0.28855656391489498</c:v>
                </c:pt>
                <c:pt idx="1">
                  <c:v>-0.59344791208880798</c:v>
                </c:pt>
                <c:pt idx="2">
                  <c:v>-1.0279174392787001</c:v>
                </c:pt>
                <c:pt idx="3">
                  <c:v>-0.30485553900405998</c:v>
                </c:pt>
                <c:pt idx="4">
                  <c:v>-1.34553408100923</c:v>
                </c:pt>
                <c:pt idx="5">
                  <c:v>-1.1845464700783299</c:v>
                </c:pt>
                <c:pt idx="6">
                  <c:v>0.70025855636398304</c:v>
                </c:pt>
                <c:pt idx="7">
                  <c:v>-0.35241270282614301</c:v>
                </c:pt>
                <c:pt idx="8">
                  <c:v>-1.5717381035604301</c:v>
                </c:pt>
                <c:pt idx="9">
                  <c:v>-0.29711179930907</c:v>
                </c:pt>
                <c:pt idx="10">
                  <c:v>0.88289757801319502</c:v>
                </c:pt>
                <c:pt idx="11">
                  <c:v>-2.0631144457988402</c:v>
                </c:pt>
                <c:pt idx="12">
                  <c:v>1.2780937939878301</c:v>
                </c:pt>
                <c:pt idx="13">
                  <c:v>1.8703679372098301</c:v>
                </c:pt>
                <c:pt idx="14">
                  <c:v>1.6131129199102401</c:v>
                </c:pt>
                <c:pt idx="15">
                  <c:v>0.26050098021103502</c:v>
                </c:pt>
                <c:pt idx="16">
                  <c:v>1.00026555833836</c:v>
                </c:pt>
                <c:pt idx="17">
                  <c:v>-3.3708415359392601</c:v>
                </c:pt>
                <c:pt idx="18">
                  <c:v>0.13623714934610501</c:v>
                </c:pt>
                <c:pt idx="19">
                  <c:v>0.58154217461357005</c:v>
                </c:pt>
                <c:pt idx="20">
                  <c:v>-1.81751808972787</c:v>
                </c:pt>
                <c:pt idx="21">
                  <c:v>0.74171466352417303</c:v>
                </c:pt>
                <c:pt idx="22">
                  <c:v>1.4042635469707301</c:v>
                </c:pt>
                <c:pt idx="23">
                  <c:v>0.879485303112853</c:v>
                </c:pt>
                <c:pt idx="24">
                  <c:v>0.92708727137393698</c:v>
                </c:pt>
                <c:pt idx="25">
                  <c:v>8.5972247916709002E-2</c:v>
                </c:pt>
                <c:pt idx="26">
                  <c:v>1.0876708392690699</c:v>
                </c:pt>
                <c:pt idx="27">
                  <c:v>0.51704127927059895</c:v>
                </c:pt>
                <c:pt idx="28">
                  <c:v>1.46569802469555</c:v>
                </c:pt>
                <c:pt idx="29">
                  <c:v>0.49303153340317701</c:v>
                </c:pt>
                <c:pt idx="30">
                  <c:v>-0.54714805572638903</c:v>
                </c:pt>
                <c:pt idx="31">
                  <c:v>-1.08972585080789</c:v>
                </c:pt>
                <c:pt idx="32">
                  <c:v>-0.732159831245912</c:v>
                </c:pt>
                <c:pt idx="33">
                  <c:v>-0.74805232753874995</c:v>
                </c:pt>
                <c:pt idx="34">
                  <c:v>5.7721260708139599E-2</c:v>
                </c:pt>
                <c:pt idx="35">
                  <c:v>-1.4901448063287499</c:v>
                </c:pt>
                <c:pt idx="36">
                  <c:v>-1.69247827923665</c:v>
                </c:pt>
                <c:pt idx="37">
                  <c:v>-1.57620071569856</c:v>
                </c:pt>
                <c:pt idx="38">
                  <c:v>-0.93703172662682099</c:v>
                </c:pt>
                <c:pt idx="39">
                  <c:v>0.50245273990557504</c:v>
                </c:pt>
                <c:pt idx="40">
                  <c:v>0.44334102033428402</c:v>
                </c:pt>
              </c:numCache>
            </c:numRef>
          </c:yVal>
          <c:smooth val="0"/>
          <c:extLst>
            <c:ext xmlns:c16="http://schemas.microsoft.com/office/drawing/2014/chart" uri="{C3380CC4-5D6E-409C-BE32-E72D297353CC}">
              <c16:uniqueId val="{00000029-BF89-42A5-8888-3591BDABE6F7}"/>
            </c:ext>
          </c:extLst>
        </c:ser>
        <c:dLbls>
          <c:showLegendKey val="0"/>
          <c:showVal val="0"/>
          <c:showCatName val="0"/>
          <c:showSerName val="0"/>
          <c:showPercent val="0"/>
          <c:showBubbleSize val="0"/>
        </c:dLbls>
        <c:axId val="249329583"/>
        <c:axId val="239794543"/>
      </c:scatterChart>
      <c:valAx>
        <c:axId val="249329583"/>
        <c:scaling>
          <c:orientation val="minMax"/>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39794543"/>
        <c:crosses val="autoZero"/>
        <c:crossBetween val="midCat"/>
      </c:valAx>
      <c:valAx>
        <c:axId val="239794543"/>
        <c:scaling>
          <c:orientation val="minMax"/>
        </c:scaling>
        <c:delete val="0"/>
        <c:axPos val="l"/>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crossAx val="24932958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9C72-4927-AE01-5D7A653D1678}"/>
              </c:ext>
            </c:extLst>
          </c:dPt>
          <c:dPt>
            <c:idx val="1"/>
            <c:invertIfNegative val="0"/>
            <c:bubble3D val="0"/>
            <c:spPr>
              <a:solidFill>
                <a:srgbClr val="E84518"/>
              </a:solidFill>
              <a:ln>
                <a:noFill/>
              </a:ln>
              <a:effectLst/>
            </c:spPr>
            <c:extLst>
              <c:ext xmlns:c16="http://schemas.microsoft.com/office/drawing/2014/chart" uri="{C3380CC4-5D6E-409C-BE32-E72D297353CC}">
                <c16:uniqueId val="{00000003-9C72-4927-AE01-5D7A653D1678}"/>
              </c:ext>
            </c:extLst>
          </c:dPt>
          <c:dPt>
            <c:idx val="2"/>
            <c:invertIfNegative val="0"/>
            <c:bubble3D val="0"/>
            <c:spPr>
              <a:solidFill>
                <a:srgbClr val="FF6600"/>
              </a:solidFill>
              <a:ln>
                <a:noFill/>
              </a:ln>
              <a:effectLst/>
            </c:spPr>
            <c:extLst>
              <c:ext xmlns:c16="http://schemas.microsoft.com/office/drawing/2014/chart" uri="{C3380CC4-5D6E-409C-BE32-E72D297353CC}">
                <c16:uniqueId val="{00000005-9C72-4927-AE01-5D7A653D1678}"/>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9C72-4927-AE01-5D7A653D1678}"/>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9C72-4927-AE01-5D7A653D1678}"/>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9C72-4927-AE01-5D7A653D1678}"/>
              </c:ext>
            </c:extLst>
          </c:dPt>
          <c:dPt>
            <c:idx val="6"/>
            <c:invertIfNegative val="0"/>
            <c:bubble3D val="0"/>
            <c:spPr>
              <a:solidFill>
                <a:srgbClr val="FFCE00"/>
              </a:solidFill>
              <a:ln>
                <a:noFill/>
              </a:ln>
              <a:effectLst/>
            </c:spPr>
            <c:extLst>
              <c:ext xmlns:c16="http://schemas.microsoft.com/office/drawing/2014/chart" uri="{C3380CC4-5D6E-409C-BE32-E72D297353CC}">
                <c16:uniqueId val="{0000000D-9C72-4927-AE01-5D7A653D1678}"/>
              </c:ext>
            </c:extLst>
          </c:dPt>
          <c:dPt>
            <c:idx val="7"/>
            <c:invertIfNegative val="0"/>
            <c:bubble3D val="0"/>
            <c:spPr>
              <a:solidFill>
                <a:srgbClr val="FFF57B"/>
              </a:solidFill>
              <a:ln>
                <a:noFill/>
              </a:ln>
              <a:effectLst/>
            </c:spPr>
            <c:extLst>
              <c:ext xmlns:c16="http://schemas.microsoft.com/office/drawing/2014/chart" uri="{C3380CC4-5D6E-409C-BE32-E72D297353CC}">
                <c16:uniqueId val="{0000000F-9C72-4927-AE01-5D7A653D1678}"/>
              </c:ext>
            </c:extLst>
          </c:dPt>
          <c:dPt>
            <c:idx val="8"/>
            <c:invertIfNegative val="0"/>
            <c:bubble3D val="0"/>
            <c:spPr>
              <a:solidFill>
                <a:srgbClr val="D1D105"/>
              </a:solidFill>
              <a:ln>
                <a:noFill/>
              </a:ln>
              <a:effectLst/>
            </c:spPr>
            <c:extLst>
              <c:ext xmlns:c16="http://schemas.microsoft.com/office/drawing/2014/chart" uri="{C3380CC4-5D6E-409C-BE32-E72D297353CC}">
                <c16:uniqueId val="{00000011-9C72-4927-AE01-5D7A653D1678}"/>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9C72-4927-AE01-5D7A653D1678}"/>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9C72-4927-AE01-5D7A653D1678}"/>
              </c:ext>
            </c:extLst>
          </c:dPt>
          <c:dPt>
            <c:idx val="11"/>
            <c:invertIfNegative val="0"/>
            <c:bubble3D val="0"/>
            <c:spPr>
              <a:solidFill>
                <a:srgbClr val="0ADDCD"/>
              </a:solidFill>
              <a:ln>
                <a:noFill/>
              </a:ln>
              <a:effectLst/>
            </c:spPr>
            <c:extLst>
              <c:ext xmlns:c16="http://schemas.microsoft.com/office/drawing/2014/chart" uri="{C3380CC4-5D6E-409C-BE32-E72D297353CC}">
                <c16:uniqueId val="{00000017-9C72-4927-AE01-5D7A653D1678}"/>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9C72-4927-AE01-5D7A653D1678}"/>
              </c:ext>
            </c:extLst>
          </c:dPt>
          <c:dPt>
            <c:idx val="13"/>
            <c:invertIfNegative val="0"/>
            <c:bubble3D val="0"/>
            <c:spPr>
              <a:solidFill>
                <a:srgbClr val="4D8DD3"/>
              </a:solidFill>
              <a:ln>
                <a:noFill/>
              </a:ln>
              <a:effectLst/>
            </c:spPr>
            <c:extLst>
              <c:ext xmlns:c16="http://schemas.microsoft.com/office/drawing/2014/chart" uri="{C3380CC4-5D6E-409C-BE32-E72D297353CC}">
                <c16:uniqueId val="{0000001B-9C72-4927-AE01-5D7A653D1678}"/>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9C72-4927-AE01-5D7A653D1678}"/>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9C72-4927-AE01-5D7A653D1678}"/>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9C72-4927-AE01-5D7A653D1678}"/>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9C72-4927-AE01-5D7A653D1678}"/>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9C72-4927-AE01-5D7A653D1678}"/>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9C72-4927-AE01-5D7A653D1678}"/>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9C72-4927-AE01-5D7A653D1678}"/>
              </c:ext>
            </c:extLst>
          </c:dPt>
          <c:dLbls>
            <c:dLbl>
              <c:idx val="0"/>
              <c:tx>
                <c:rich>
                  <a:bodyPr/>
                  <a:lstStyle/>
                  <a:p>
                    <a:fld id="{68D8F2F8-14B6-439B-A96A-B7CFF89F5E5E}" type="CELLRANGE">
                      <a:rPr lang="en-IN"/>
                      <a:pPr/>
                      <a:t>[CELLRANGE]</a:t>
                    </a:fld>
                    <a:r>
                      <a:rPr lang="en-IN" baseline="0"/>
                      <a:t>, </a:t>
                    </a:r>
                    <a:fld id="{8C2D8210-DEB1-435C-8F35-B633412D0CAE}" type="YVALUE">
                      <a:rPr lang="en-IN" baseline="0"/>
                      <a:pPr/>
                      <a:t>[Y VALUE]</a:t>
                    </a:fld>
                    <a:r>
                      <a:rPr lang="en-IN" baseline="0"/>
                      <a:t>, </a:t>
                    </a:r>
                    <a:fld id="{E0898BC2-E3D9-4802-9618-96B9AA42480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9C72-4927-AE01-5D7A653D1678}"/>
                </c:ext>
              </c:extLst>
            </c:dLbl>
            <c:dLbl>
              <c:idx val="1"/>
              <c:layout>
                <c:manualLayout>
                  <c:x val="-1.1981327112604616E-16"/>
                  <c:y val="-6.1961321036934018E-2"/>
                </c:manualLayout>
              </c:layout>
              <c:tx>
                <c:rich>
                  <a:bodyPr/>
                  <a:lstStyle/>
                  <a:p>
                    <a:fld id="{52B5067B-0413-40E4-B4A9-FA2A87AB9E4A}" type="CELLRANGE">
                      <a:rPr lang="en-US" baseline="0"/>
                      <a:pPr/>
                      <a:t>[CELLRANGE]</a:t>
                    </a:fld>
                    <a:r>
                      <a:rPr lang="en-US" baseline="0"/>
                      <a:t>, </a:t>
                    </a:r>
                    <a:fld id="{DB6D4B8B-C87D-48C4-9C31-312744A88FFD}" type="YVALUE">
                      <a:rPr lang="en-US" baseline="0"/>
                      <a:pPr/>
                      <a:t>[Y VALUE]</a:t>
                    </a:fld>
                    <a:r>
                      <a:rPr lang="en-US" baseline="0"/>
                      <a:t>, </a:t>
                    </a:r>
                    <a:fld id="{27932921-56D0-4116-898A-17942FDB0AF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9C72-4927-AE01-5D7A653D1678}"/>
                </c:ext>
              </c:extLst>
            </c:dLbl>
            <c:dLbl>
              <c:idx val="2"/>
              <c:tx>
                <c:rich>
                  <a:bodyPr/>
                  <a:lstStyle/>
                  <a:p>
                    <a:fld id="{B749CE90-2C90-445E-9D49-6E251982C553}" type="CELLRANGE">
                      <a:rPr lang="en-IN"/>
                      <a:pPr/>
                      <a:t>[CELLRANGE]</a:t>
                    </a:fld>
                    <a:r>
                      <a:rPr lang="en-IN" baseline="0"/>
                      <a:t>, </a:t>
                    </a:r>
                    <a:fld id="{51C35932-79CE-4F46-95BA-00BDE815DFD5}" type="YVALUE">
                      <a:rPr lang="en-IN" baseline="0"/>
                      <a:pPr/>
                      <a:t>[Y VALUE]</a:t>
                    </a:fld>
                    <a:r>
                      <a:rPr lang="en-IN" baseline="0"/>
                      <a:t>, </a:t>
                    </a:r>
                    <a:fld id="{AEFAF9C9-868C-4B50-AC8D-DEF2E4E57C9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9C72-4927-AE01-5D7A653D1678}"/>
                </c:ext>
              </c:extLst>
            </c:dLbl>
            <c:dLbl>
              <c:idx val="3"/>
              <c:tx>
                <c:rich>
                  <a:bodyPr/>
                  <a:lstStyle/>
                  <a:p>
                    <a:fld id="{2261CE6C-71A1-497F-955D-3FB2123AAD92}" type="CELLRANGE">
                      <a:rPr lang="en-IN"/>
                      <a:pPr/>
                      <a:t>[CELLRANGE]</a:t>
                    </a:fld>
                    <a:r>
                      <a:rPr lang="en-IN" baseline="0"/>
                      <a:t>, </a:t>
                    </a:r>
                    <a:fld id="{97742DFC-629E-4EDE-829A-F07A1E9243A4}" type="YVALUE">
                      <a:rPr lang="en-IN" baseline="0"/>
                      <a:pPr/>
                      <a:t>[Y VALUE]</a:t>
                    </a:fld>
                    <a:r>
                      <a:rPr lang="en-IN" baseline="0"/>
                      <a:t>, </a:t>
                    </a:r>
                    <a:fld id="{13DB553D-C35C-4ED9-AABC-E7E0DE03DE5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9C72-4927-AE01-5D7A653D1678}"/>
                </c:ext>
              </c:extLst>
            </c:dLbl>
            <c:dLbl>
              <c:idx val="4"/>
              <c:tx>
                <c:rich>
                  <a:bodyPr/>
                  <a:lstStyle/>
                  <a:p>
                    <a:fld id="{DA03C43E-8446-4369-BBE7-60D9BA9640FA}" type="CELLRANGE">
                      <a:rPr lang="en-IN"/>
                      <a:pPr/>
                      <a:t>[CELLRANGE]</a:t>
                    </a:fld>
                    <a:r>
                      <a:rPr lang="en-IN" baseline="0"/>
                      <a:t>, </a:t>
                    </a:r>
                    <a:fld id="{BE3112F9-4711-4B8E-BF23-BDB855CAC92F}" type="YVALUE">
                      <a:rPr lang="en-IN" baseline="0"/>
                      <a:pPr/>
                      <a:t>[Y VALUE]</a:t>
                    </a:fld>
                    <a:r>
                      <a:rPr lang="en-IN" baseline="0"/>
                      <a:t>, </a:t>
                    </a:r>
                    <a:fld id="{C790D759-18B4-4665-9524-54DDB1F656C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9C72-4927-AE01-5D7A653D1678}"/>
                </c:ext>
              </c:extLst>
            </c:dLbl>
            <c:dLbl>
              <c:idx val="5"/>
              <c:tx>
                <c:rich>
                  <a:bodyPr/>
                  <a:lstStyle/>
                  <a:p>
                    <a:fld id="{0C365DCC-0601-46C4-A00C-BFBA38072764}" type="CELLRANGE">
                      <a:rPr lang="en-IN"/>
                      <a:pPr/>
                      <a:t>[CELLRANGE]</a:t>
                    </a:fld>
                    <a:r>
                      <a:rPr lang="en-IN" baseline="0"/>
                      <a:t>, </a:t>
                    </a:r>
                    <a:fld id="{07F1B226-D1A2-46AD-B1AD-99A762BC00CF}" type="YVALUE">
                      <a:rPr lang="en-IN" baseline="0"/>
                      <a:pPr/>
                      <a:t>[Y VALUE]</a:t>
                    </a:fld>
                    <a:r>
                      <a:rPr lang="en-IN" baseline="0"/>
                      <a:t>, </a:t>
                    </a:r>
                    <a:fld id="{F3E1CFA3-7040-46AD-B46F-CC4B4BEF508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9C72-4927-AE01-5D7A653D1678}"/>
                </c:ext>
              </c:extLst>
            </c:dLbl>
            <c:dLbl>
              <c:idx val="6"/>
              <c:tx>
                <c:rich>
                  <a:bodyPr/>
                  <a:lstStyle/>
                  <a:p>
                    <a:fld id="{46BDA8CF-424E-4B8E-879E-4530977442F6}" type="CELLRANGE">
                      <a:rPr lang="en-IN"/>
                      <a:pPr/>
                      <a:t>[CELLRANGE]</a:t>
                    </a:fld>
                    <a:r>
                      <a:rPr lang="en-IN" baseline="0"/>
                      <a:t>, </a:t>
                    </a:r>
                    <a:fld id="{5C39DBDF-FA83-435E-886B-45BE8A52DB65}" type="YVALUE">
                      <a:rPr lang="en-IN" baseline="0"/>
                      <a:pPr/>
                      <a:t>[Y VALUE]</a:t>
                    </a:fld>
                    <a:r>
                      <a:rPr lang="en-IN" baseline="0"/>
                      <a:t>, </a:t>
                    </a:r>
                    <a:fld id="{3C0E8C6C-E84A-4B2C-BDB4-C254C653674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9C72-4927-AE01-5D7A653D1678}"/>
                </c:ext>
              </c:extLst>
            </c:dLbl>
            <c:dLbl>
              <c:idx val="7"/>
              <c:tx>
                <c:rich>
                  <a:bodyPr/>
                  <a:lstStyle/>
                  <a:p>
                    <a:fld id="{824BA514-E9FE-4B9E-BD99-BAA916C3899D}" type="CELLRANGE">
                      <a:rPr lang="en-IN"/>
                      <a:pPr/>
                      <a:t>[CELLRANGE]</a:t>
                    </a:fld>
                    <a:r>
                      <a:rPr lang="en-IN" baseline="0"/>
                      <a:t>, </a:t>
                    </a:r>
                    <a:fld id="{6347BBF9-080E-4A79-870D-3373006F36AE}" type="YVALUE">
                      <a:rPr lang="en-IN" baseline="0"/>
                      <a:pPr/>
                      <a:t>[Y VALUE]</a:t>
                    </a:fld>
                    <a:r>
                      <a:rPr lang="en-IN" baseline="0"/>
                      <a:t>, </a:t>
                    </a:r>
                    <a:fld id="{DF7653EF-3010-4A3A-BD61-10BBACB1FC5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9C72-4927-AE01-5D7A653D1678}"/>
                </c:ext>
              </c:extLst>
            </c:dLbl>
            <c:dLbl>
              <c:idx val="8"/>
              <c:tx>
                <c:rich>
                  <a:bodyPr/>
                  <a:lstStyle/>
                  <a:p>
                    <a:fld id="{1F9633FD-E125-43B1-9588-32C46A323AAC}" type="CELLRANGE">
                      <a:rPr lang="en-IN"/>
                      <a:pPr/>
                      <a:t>[CELLRANGE]</a:t>
                    </a:fld>
                    <a:r>
                      <a:rPr lang="en-IN" baseline="0"/>
                      <a:t>, </a:t>
                    </a:r>
                    <a:fld id="{C1ED8DF0-C6D1-49CA-A4F4-B437471B9EF4}" type="YVALUE">
                      <a:rPr lang="en-IN" baseline="0"/>
                      <a:pPr/>
                      <a:t>[Y VALUE]</a:t>
                    </a:fld>
                    <a:r>
                      <a:rPr lang="en-IN" baseline="0"/>
                      <a:t>, </a:t>
                    </a:r>
                    <a:fld id="{A3AD02C0-8021-4E76-A4BF-346D7654233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9C72-4927-AE01-5D7A653D1678}"/>
                </c:ext>
              </c:extLst>
            </c:dLbl>
            <c:dLbl>
              <c:idx val="9"/>
              <c:tx>
                <c:rich>
                  <a:bodyPr/>
                  <a:lstStyle/>
                  <a:p>
                    <a:fld id="{E2849758-951F-4FF3-B135-9BBA01F84E27}" type="CELLRANGE">
                      <a:rPr lang="en-IN"/>
                      <a:pPr/>
                      <a:t>[CELLRANGE]</a:t>
                    </a:fld>
                    <a:r>
                      <a:rPr lang="en-IN" baseline="0"/>
                      <a:t>, </a:t>
                    </a:r>
                    <a:fld id="{8EA56573-B032-4D20-8203-73AE10780C21}" type="YVALUE">
                      <a:rPr lang="en-IN" baseline="0"/>
                      <a:pPr/>
                      <a:t>[Y VALUE]</a:t>
                    </a:fld>
                    <a:r>
                      <a:rPr lang="en-IN" baseline="0"/>
                      <a:t>, </a:t>
                    </a:r>
                    <a:fld id="{01119735-D60C-4067-BCA3-558BDBD8B48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9C72-4927-AE01-5D7A653D1678}"/>
                </c:ext>
              </c:extLst>
            </c:dLbl>
            <c:dLbl>
              <c:idx val="10"/>
              <c:tx>
                <c:rich>
                  <a:bodyPr/>
                  <a:lstStyle/>
                  <a:p>
                    <a:fld id="{7599FD0E-2C39-4190-A54C-F7B0CC0AF0F4}" type="CELLRANGE">
                      <a:rPr lang="en-IN"/>
                      <a:pPr/>
                      <a:t>[CELLRANGE]</a:t>
                    </a:fld>
                    <a:r>
                      <a:rPr lang="en-IN" baseline="0"/>
                      <a:t>, </a:t>
                    </a:r>
                    <a:fld id="{47CF4FB8-4486-4CAB-B686-EDBFCF867537}" type="YVALUE">
                      <a:rPr lang="en-IN" baseline="0"/>
                      <a:pPr/>
                      <a:t>[Y VALUE]</a:t>
                    </a:fld>
                    <a:r>
                      <a:rPr lang="en-IN" baseline="0"/>
                      <a:t>, </a:t>
                    </a:r>
                    <a:fld id="{60F0C167-7FCD-4991-8BCD-E67143EC831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9C72-4927-AE01-5D7A653D1678}"/>
                </c:ext>
              </c:extLst>
            </c:dLbl>
            <c:dLbl>
              <c:idx val="11"/>
              <c:tx>
                <c:rich>
                  <a:bodyPr/>
                  <a:lstStyle/>
                  <a:p>
                    <a:fld id="{D0CD9384-54D7-416F-AEA9-8850AD3A1260}" type="CELLRANGE">
                      <a:rPr lang="en-IN"/>
                      <a:pPr/>
                      <a:t>[CELLRANGE]</a:t>
                    </a:fld>
                    <a:r>
                      <a:rPr lang="en-IN" baseline="0"/>
                      <a:t>, </a:t>
                    </a:r>
                    <a:fld id="{742DB507-342B-41B2-8FDC-D1000CD124B7}" type="YVALUE">
                      <a:rPr lang="en-IN" baseline="0"/>
                      <a:pPr/>
                      <a:t>[Y VALUE]</a:t>
                    </a:fld>
                    <a:r>
                      <a:rPr lang="en-IN" baseline="0"/>
                      <a:t>, </a:t>
                    </a:r>
                    <a:fld id="{7872D0B9-2D43-4FE2-91AF-A62E36E1AD2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9C72-4927-AE01-5D7A653D1678}"/>
                </c:ext>
              </c:extLst>
            </c:dLbl>
            <c:dLbl>
              <c:idx val="12"/>
              <c:layout>
                <c:manualLayout>
                  <c:x val="-1.171784400435647E-2"/>
                  <c:y val="-3.0193236714975844E-2"/>
                </c:manualLayout>
              </c:layout>
              <c:tx>
                <c:rich>
                  <a:bodyPr/>
                  <a:lstStyle/>
                  <a:p>
                    <a:fld id="{B92CEC43-3906-4EE7-B781-8EA1B63AD818}" type="CELLRANGE">
                      <a:rPr lang="en-US" baseline="0"/>
                      <a:pPr/>
                      <a:t>[CELLRANGE]</a:t>
                    </a:fld>
                    <a:r>
                      <a:rPr lang="en-US" baseline="0"/>
                      <a:t>, </a:t>
                    </a:r>
                    <a:fld id="{42E20AAE-8E03-4107-B8B5-BAC6ABDB1580}" type="YVALUE">
                      <a:rPr lang="en-US" baseline="0"/>
                      <a:pPr/>
                      <a:t>[Y VALUE]</a:t>
                    </a:fld>
                    <a:r>
                      <a:rPr lang="en-US" baseline="0"/>
                      <a:t>, </a:t>
                    </a:r>
                    <a:fld id="{572C41E2-6672-4BC2-9595-4BBEF8A9190A}"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9C72-4927-AE01-5D7A653D1678}"/>
                </c:ext>
              </c:extLst>
            </c:dLbl>
            <c:dLbl>
              <c:idx val="13"/>
              <c:tx>
                <c:rich>
                  <a:bodyPr/>
                  <a:lstStyle/>
                  <a:p>
                    <a:fld id="{0918B581-7966-41DE-8A15-B220689E7ABD}" type="CELLRANGE">
                      <a:rPr lang="en-IN"/>
                      <a:pPr/>
                      <a:t>[CELLRANGE]</a:t>
                    </a:fld>
                    <a:r>
                      <a:rPr lang="en-IN" baseline="0"/>
                      <a:t>, </a:t>
                    </a:r>
                    <a:fld id="{6F7F24AA-7A43-4194-9A1A-01C6E210856C}" type="YVALUE">
                      <a:rPr lang="en-IN" baseline="0"/>
                      <a:pPr/>
                      <a:t>[Y VALUE]</a:t>
                    </a:fld>
                    <a:r>
                      <a:rPr lang="en-IN" baseline="0"/>
                      <a:t>, </a:t>
                    </a:r>
                    <a:fld id="{19BC0F9D-FAF3-495B-A7E7-A6F4307A115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9C72-4927-AE01-5D7A653D1678}"/>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9C72-4927-AE01-5D7A653D1678}"/>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9C72-4927-AE01-5D7A653D1678}"/>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9C72-4927-AE01-5D7A653D1678}"/>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9C72-4927-AE01-5D7A653D1678}"/>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9C72-4927-AE01-5D7A653D1678}"/>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9C72-4927-AE01-5D7A653D1678}"/>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9C72-4927-AE01-5D7A653D1678}"/>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9C72-4927-AE01-5D7A653D1678}"/>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0422-45FB-8F37-D53605EC14E1}"/>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 sourceLinked="0"/>
        <c:majorTickMark val="none"/>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8.5343721643355453E-3"/>
          <c:w val="0.99881923409947182"/>
          <c:h val="0.90054444757345364"/>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Sheet1!$B$2:$B$16</c:f>
              <c:numCache>
                <c:formatCode>0.0</c:formatCode>
                <c:ptCount val="15"/>
                <c:pt idx="0">
                  <c:v>0.24</c:v>
                </c:pt>
                <c:pt idx="1">
                  <c:v>0.23</c:v>
                </c:pt>
                <c:pt idx="2">
                  <c:v>0.22</c:v>
                </c:pt>
                <c:pt idx="3">
                  <c:v>0.22</c:v>
                </c:pt>
                <c:pt idx="4">
                  <c:v>0.2</c:v>
                </c:pt>
                <c:pt idx="5">
                  <c:v>0.14000000000000001</c:v>
                </c:pt>
                <c:pt idx="6">
                  <c:v>0.23</c:v>
                </c:pt>
                <c:pt idx="7">
                  <c:v>0.2</c:v>
                </c:pt>
                <c:pt idx="8">
                  <c:v>0.22</c:v>
                </c:pt>
                <c:pt idx="9">
                  <c:v>0.16</c:v>
                </c:pt>
                <c:pt idx="10">
                  <c:v>0.2</c:v>
                </c:pt>
                <c:pt idx="11">
                  <c:v>0.19</c:v>
                </c:pt>
                <c:pt idx="12">
                  <c:v>0.15</c:v>
                </c:pt>
                <c:pt idx="13">
                  <c:v>0.2</c:v>
                </c:pt>
                <c:pt idx="14" formatCode="0%">
                  <c:v>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Sheet1!$C$2:$C$16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Sheet1!$D$2:$D$16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289"/>
        <c:overlap val="-47"/>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13957038943806208"/>
          <c:y val="4.4955168253769585E-2"/>
          <c:w val="0.72442340553755957"/>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Franklin Gothic Book" panose="020B050302010202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1808126633177476E-3"/>
          <c:y val="8.5343721643355453E-3"/>
          <c:w val="0.99881923409947182"/>
          <c:h val="0.90054444757345364"/>
        </c:manualLayout>
      </c:layout>
      <c:barChart>
        <c:barDir val="col"/>
        <c:grouping val="clustered"/>
        <c:varyColors val="0"/>
        <c:ser>
          <c:idx val="0"/>
          <c:order val="0"/>
          <c:tx>
            <c:strRef>
              <c:f>Sheet1!$B$1</c:f>
              <c:strCache>
                <c:ptCount val="1"/>
                <c:pt idx="0">
                  <c:v>Q1-Q3 2019</c:v>
                </c:pt>
              </c:strCache>
            </c:strRef>
          </c:tx>
          <c:spPr>
            <a:solidFill>
              <a:schemeClr val="accent1">
                <a:tint val="65000"/>
              </a:schemeClr>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Sheet1!$B$2:$B$16</c:f>
              <c:numCache>
                <c:formatCode>0.0</c:formatCode>
                <c:ptCount val="15"/>
                <c:pt idx="0">
                  <c:v>0.24</c:v>
                </c:pt>
                <c:pt idx="1">
                  <c:v>0.23</c:v>
                </c:pt>
                <c:pt idx="2">
                  <c:v>0.22</c:v>
                </c:pt>
                <c:pt idx="3">
                  <c:v>0.22</c:v>
                </c:pt>
                <c:pt idx="4">
                  <c:v>0.2</c:v>
                </c:pt>
                <c:pt idx="5">
                  <c:v>0.14000000000000001</c:v>
                </c:pt>
                <c:pt idx="6">
                  <c:v>0.23</c:v>
                </c:pt>
                <c:pt idx="7">
                  <c:v>0.2</c:v>
                </c:pt>
                <c:pt idx="8">
                  <c:v>0.22</c:v>
                </c:pt>
                <c:pt idx="9">
                  <c:v>0.16</c:v>
                </c:pt>
                <c:pt idx="10">
                  <c:v>0.2</c:v>
                </c:pt>
                <c:pt idx="11">
                  <c:v>0.19</c:v>
                </c:pt>
                <c:pt idx="12">
                  <c:v>0.15</c:v>
                </c:pt>
                <c:pt idx="13">
                  <c:v>0.2</c:v>
                </c:pt>
                <c:pt idx="14" formatCode="0%">
                  <c:v>0.2</c:v>
                </c:pt>
              </c:numCache>
            </c:numRef>
          </c:val>
          <c:extLst>
            <c:ext xmlns:c16="http://schemas.microsoft.com/office/drawing/2014/chart" uri="{C3380CC4-5D6E-409C-BE32-E72D297353CC}">
              <c16:uniqueId val="{00000003-9A35-4405-8694-60B979F9FF5B}"/>
            </c:ext>
          </c:extLst>
        </c:ser>
        <c:ser>
          <c:idx val="1"/>
          <c:order val="1"/>
          <c:tx>
            <c:strRef>
              <c:f>Sheet1!$C$1</c:f>
              <c:strCache>
                <c:ptCount val="1"/>
                <c:pt idx="0">
                  <c:v>Q1-Q3 2020</c:v>
                </c:pt>
              </c:strCache>
            </c:strRef>
          </c:tx>
          <c:spPr>
            <a:solidFill>
              <a:schemeClr val="accent1"/>
            </a:solidFill>
            <a:ln>
              <a:noFill/>
            </a:ln>
            <a:effectLst/>
          </c:spPr>
          <c:invertIfNegative val="0"/>
          <c:dLbls>
            <c:delete val="1"/>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Sheet1!$C$2:$C$16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05-9A35-4405-8694-60B979F9FF5B}"/>
            </c:ext>
          </c:extLst>
        </c:ser>
        <c:ser>
          <c:idx val="2"/>
          <c:order val="2"/>
          <c:tx>
            <c:strRef>
              <c:f>Sheet1!$D$1</c:f>
              <c:strCache>
                <c:ptCount val="1"/>
                <c:pt idx="0">
                  <c:v>Q1-Q3 2021</c:v>
                </c:pt>
              </c:strCache>
            </c:strRef>
          </c:tx>
          <c:spPr>
            <a:solidFill>
              <a:schemeClr val="accent1">
                <a:shade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Early Morning Bite</c:v>
                </c:pt>
                <c:pt idx="1">
                  <c:v>Breakfast For One</c:v>
                </c:pt>
                <c:pt idx="2">
                  <c:v>Family Breakfast</c:v>
                </c:pt>
                <c:pt idx="3">
                  <c:v>Breakfast @ Work / School</c:v>
                </c:pt>
                <c:pt idx="4">
                  <c:v>Mid Morning Snack</c:v>
                </c:pt>
                <c:pt idx="5">
                  <c:v>Lunch</c:v>
                </c:pt>
                <c:pt idx="6">
                  <c:v>Lunch Alternative</c:v>
                </c:pt>
                <c:pt idx="7">
                  <c:v>Afternoon Snack</c:v>
                </c:pt>
                <c:pt idx="8">
                  <c:v>After Work / School Bite</c:v>
                </c:pt>
                <c:pt idx="9">
                  <c:v>Dinner</c:v>
                </c:pt>
                <c:pt idx="10">
                  <c:v>Dinner Alternative</c:v>
                </c:pt>
                <c:pt idx="11">
                  <c:v>Evening Me</c:v>
                </c:pt>
                <c:pt idx="12">
                  <c:v>Evening We</c:v>
                </c:pt>
                <c:pt idx="13">
                  <c:v>Bedtime / Late Night Snack</c:v>
                </c:pt>
                <c:pt idx="14">
                  <c:v>Total</c:v>
                </c:pt>
              </c:strCache>
            </c:strRef>
          </c:cat>
          <c:val>
            <c:numRef>
              <c:f>Sheet1!$D$2:$D$16</c:f>
              <c:numCache>
                <c:formatCode>0.0</c:formatCode>
                <c:ptCount val="15"/>
                <c:pt idx="0">
                  <c:v>0.38</c:v>
                </c:pt>
                <c:pt idx="1">
                  <c:v>0.2</c:v>
                </c:pt>
                <c:pt idx="2">
                  <c:v>0.28999999999999998</c:v>
                </c:pt>
                <c:pt idx="3">
                  <c:v>0.21</c:v>
                </c:pt>
                <c:pt idx="4">
                  <c:v>0.35</c:v>
                </c:pt>
                <c:pt idx="5">
                  <c:v>0.25</c:v>
                </c:pt>
                <c:pt idx="6">
                  <c:v>0.28999999999999998</c:v>
                </c:pt>
                <c:pt idx="7">
                  <c:v>0.28999999999999998</c:v>
                </c:pt>
                <c:pt idx="8">
                  <c:v>0.28999999999999998</c:v>
                </c:pt>
                <c:pt idx="9">
                  <c:v>0.23</c:v>
                </c:pt>
                <c:pt idx="10">
                  <c:v>0.35</c:v>
                </c:pt>
                <c:pt idx="11">
                  <c:v>0.26</c:v>
                </c:pt>
                <c:pt idx="12">
                  <c:v>0.35</c:v>
                </c:pt>
                <c:pt idx="13">
                  <c:v>0.39</c:v>
                </c:pt>
                <c:pt idx="14" formatCode="0%">
                  <c:v>0.3</c:v>
                </c:pt>
              </c:numCache>
            </c:numRef>
          </c:val>
          <c:extLst>
            <c:ext xmlns:c16="http://schemas.microsoft.com/office/drawing/2014/chart" uri="{C3380CC4-5D6E-409C-BE32-E72D297353CC}">
              <c16:uniqueId val="{00000013-9A35-4405-8694-60B979F9FF5B}"/>
            </c:ext>
          </c:extLst>
        </c:ser>
        <c:dLbls>
          <c:dLblPos val="outEnd"/>
          <c:showLegendKey val="0"/>
          <c:showVal val="1"/>
          <c:showCatName val="0"/>
          <c:showSerName val="0"/>
          <c:showPercent val="0"/>
          <c:showBubbleSize val="0"/>
        </c:dLbls>
        <c:gapWidth val="289"/>
        <c:overlap val="-47"/>
        <c:axId val="127979727"/>
        <c:axId val="502950559"/>
      </c:barChart>
      <c:catAx>
        <c:axId val="127979727"/>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502950559"/>
        <c:crosses val="autoZero"/>
        <c:auto val="1"/>
        <c:lblAlgn val="ctr"/>
        <c:lblOffset val="100"/>
        <c:noMultiLvlLbl val="0"/>
      </c:catAx>
      <c:valAx>
        <c:axId val="502950559"/>
        <c:scaling>
          <c:orientation val="minMax"/>
        </c:scaling>
        <c:delete val="1"/>
        <c:axPos val="l"/>
        <c:numFmt formatCode="0.0" sourceLinked="1"/>
        <c:majorTickMark val="out"/>
        <c:minorTickMark val="none"/>
        <c:tickLblPos val="nextTo"/>
        <c:crossAx val="127979727"/>
        <c:crosses val="autoZero"/>
        <c:crossBetween val="between"/>
      </c:valAx>
      <c:spPr>
        <a:noFill/>
        <a:ln>
          <a:noFill/>
        </a:ln>
        <a:effectLst/>
      </c:spPr>
    </c:plotArea>
    <c:legend>
      <c:legendPos val="t"/>
      <c:layout>
        <c:manualLayout>
          <c:xMode val="edge"/>
          <c:yMode val="edge"/>
          <c:x val="0.13957038943806208"/>
          <c:y val="4.4955168253769585E-2"/>
          <c:w val="0.71610675695422443"/>
          <c:h val="4.875649504307728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Franklin Gothic Book" panose="020B050302010202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rgbClr val="C00000"/>
              </a:solidFill>
              <a:round/>
            </a:ln>
            <a:effectLst/>
          </c:spPr>
          <c:marker>
            <c:symbol val="circle"/>
            <c:size val="5"/>
            <c:spPr>
              <a:solidFill>
                <a:schemeClr val="bg1"/>
              </a:solidFill>
              <a:ln w="15875">
                <a:solidFill>
                  <a:srgbClr val="C00000"/>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FF6600"/>
              </a:solidFill>
              <a:round/>
            </a:ln>
            <a:effectLst/>
          </c:spPr>
          <c:marker>
            <c:symbol val="circle"/>
            <c:size val="5"/>
            <c:spPr>
              <a:solidFill>
                <a:schemeClr val="bg1"/>
              </a:solidFill>
              <a:ln w="15875">
                <a:solidFill>
                  <a:srgbClr val="FF6600"/>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rgbClr val="FFC024"/>
              </a:solidFill>
              <a:round/>
            </a:ln>
            <a:effectLst/>
          </c:spPr>
          <c:marker>
            <c:symbol val="circle"/>
            <c:size val="5"/>
            <c:spPr>
              <a:solidFill>
                <a:schemeClr val="bg1"/>
              </a:solidFill>
              <a:ln w="15875">
                <a:solidFill>
                  <a:srgbClr val="FFC024"/>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8.0092110298611546E-2"/>
          <c:y val="0.95009183068479386"/>
          <c:w val="0.84985977388951595"/>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BB5A-4AC8-B5C7-81867ACA89F8}"/>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BB5A-4AC8-B5C7-81867ACA89F8}"/>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BB5A-4AC8-B5C7-81867ACA89F8}"/>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4E6C-4D78-B997-7A0D8A9980A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4E6C-4D78-B997-7A0D8A9980AC}"/>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4E6C-4D78-B997-7A0D8A9980A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8C89-44EB-B0FB-19E83606895B}"/>
              </c:ext>
            </c:extLst>
          </c:dPt>
          <c:dPt>
            <c:idx val="1"/>
            <c:invertIfNegative val="0"/>
            <c:bubble3D val="0"/>
            <c:spPr>
              <a:solidFill>
                <a:srgbClr val="E84518"/>
              </a:solidFill>
              <a:ln>
                <a:noFill/>
              </a:ln>
              <a:effectLst/>
            </c:spPr>
            <c:extLst>
              <c:ext xmlns:c16="http://schemas.microsoft.com/office/drawing/2014/chart" uri="{C3380CC4-5D6E-409C-BE32-E72D297353CC}">
                <c16:uniqueId val="{00000003-8C89-44EB-B0FB-19E83606895B}"/>
              </c:ext>
            </c:extLst>
          </c:dPt>
          <c:dPt>
            <c:idx val="2"/>
            <c:invertIfNegative val="0"/>
            <c:bubble3D val="0"/>
            <c:spPr>
              <a:solidFill>
                <a:srgbClr val="FF6600"/>
              </a:solidFill>
              <a:ln>
                <a:noFill/>
              </a:ln>
              <a:effectLst/>
            </c:spPr>
            <c:extLst>
              <c:ext xmlns:c16="http://schemas.microsoft.com/office/drawing/2014/chart" uri="{C3380CC4-5D6E-409C-BE32-E72D297353CC}">
                <c16:uniqueId val="{00000005-8C89-44EB-B0FB-19E83606895B}"/>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8C89-44EB-B0FB-19E83606895B}"/>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8C89-44EB-B0FB-19E83606895B}"/>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8C89-44EB-B0FB-19E83606895B}"/>
              </c:ext>
            </c:extLst>
          </c:dPt>
          <c:dPt>
            <c:idx val="6"/>
            <c:invertIfNegative val="0"/>
            <c:bubble3D val="0"/>
            <c:spPr>
              <a:solidFill>
                <a:srgbClr val="FFCE00"/>
              </a:solidFill>
              <a:ln>
                <a:noFill/>
              </a:ln>
              <a:effectLst/>
            </c:spPr>
            <c:extLst>
              <c:ext xmlns:c16="http://schemas.microsoft.com/office/drawing/2014/chart" uri="{C3380CC4-5D6E-409C-BE32-E72D297353CC}">
                <c16:uniqueId val="{0000000D-8C89-44EB-B0FB-19E83606895B}"/>
              </c:ext>
            </c:extLst>
          </c:dPt>
          <c:dPt>
            <c:idx val="7"/>
            <c:invertIfNegative val="0"/>
            <c:bubble3D val="0"/>
            <c:spPr>
              <a:solidFill>
                <a:srgbClr val="FFF57B"/>
              </a:solidFill>
              <a:ln>
                <a:noFill/>
              </a:ln>
              <a:effectLst/>
            </c:spPr>
            <c:extLst>
              <c:ext xmlns:c16="http://schemas.microsoft.com/office/drawing/2014/chart" uri="{C3380CC4-5D6E-409C-BE32-E72D297353CC}">
                <c16:uniqueId val="{0000000F-8C89-44EB-B0FB-19E83606895B}"/>
              </c:ext>
            </c:extLst>
          </c:dPt>
          <c:dPt>
            <c:idx val="8"/>
            <c:invertIfNegative val="0"/>
            <c:bubble3D val="0"/>
            <c:spPr>
              <a:solidFill>
                <a:srgbClr val="D1D105"/>
              </a:solidFill>
              <a:ln>
                <a:noFill/>
              </a:ln>
              <a:effectLst/>
            </c:spPr>
            <c:extLst>
              <c:ext xmlns:c16="http://schemas.microsoft.com/office/drawing/2014/chart" uri="{C3380CC4-5D6E-409C-BE32-E72D297353CC}">
                <c16:uniqueId val="{00000011-8C89-44EB-B0FB-19E83606895B}"/>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8C89-44EB-B0FB-19E83606895B}"/>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8C89-44EB-B0FB-19E83606895B}"/>
              </c:ext>
            </c:extLst>
          </c:dPt>
          <c:dPt>
            <c:idx val="11"/>
            <c:invertIfNegative val="0"/>
            <c:bubble3D val="0"/>
            <c:spPr>
              <a:solidFill>
                <a:srgbClr val="0ADDCD"/>
              </a:solidFill>
              <a:ln>
                <a:noFill/>
              </a:ln>
              <a:effectLst/>
            </c:spPr>
            <c:extLst>
              <c:ext xmlns:c16="http://schemas.microsoft.com/office/drawing/2014/chart" uri="{C3380CC4-5D6E-409C-BE32-E72D297353CC}">
                <c16:uniqueId val="{00000017-8C89-44EB-B0FB-19E83606895B}"/>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8C89-44EB-B0FB-19E83606895B}"/>
              </c:ext>
            </c:extLst>
          </c:dPt>
          <c:dPt>
            <c:idx val="13"/>
            <c:invertIfNegative val="0"/>
            <c:bubble3D val="0"/>
            <c:spPr>
              <a:solidFill>
                <a:srgbClr val="4D8DD3"/>
              </a:solidFill>
              <a:ln>
                <a:noFill/>
              </a:ln>
              <a:effectLst/>
            </c:spPr>
            <c:extLst>
              <c:ext xmlns:c16="http://schemas.microsoft.com/office/drawing/2014/chart" uri="{C3380CC4-5D6E-409C-BE32-E72D297353CC}">
                <c16:uniqueId val="{0000001B-8C89-44EB-B0FB-19E83606895B}"/>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8C89-44EB-B0FB-19E83606895B}"/>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8C89-44EB-B0FB-19E83606895B}"/>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8C89-44EB-B0FB-19E83606895B}"/>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8C89-44EB-B0FB-19E83606895B}"/>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8C89-44EB-B0FB-19E83606895B}"/>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8C89-44EB-B0FB-19E83606895B}"/>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8C89-44EB-B0FB-19E83606895B}"/>
              </c:ext>
            </c:extLst>
          </c:dPt>
          <c:dLbls>
            <c:dLbl>
              <c:idx val="0"/>
              <c:tx>
                <c:rich>
                  <a:bodyPr/>
                  <a:lstStyle/>
                  <a:p>
                    <a:fld id="{29E5AF71-BC88-43ED-A2BA-B9A9A126F83C}" type="CELLRANGE">
                      <a:rPr lang="en-IN"/>
                      <a:pPr/>
                      <a:t>[CELLRANGE]</a:t>
                    </a:fld>
                    <a:r>
                      <a:rPr lang="en-IN" baseline="0"/>
                      <a:t>, </a:t>
                    </a:r>
                    <a:fld id="{BD172026-BD0F-4ADB-BE23-2C1CBB0F3EE1}" type="YVALUE">
                      <a:rPr lang="en-IN" baseline="0"/>
                      <a:pPr/>
                      <a:t>[Y VALUE]</a:t>
                    </a:fld>
                    <a:r>
                      <a:rPr lang="en-IN" baseline="0"/>
                      <a:t>, </a:t>
                    </a:r>
                    <a:fld id="{8B684716-3B67-4D3C-AA28-54A0A604431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8C89-44EB-B0FB-19E83606895B}"/>
                </c:ext>
              </c:extLst>
            </c:dLbl>
            <c:dLbl>
              <c:idx val="1"/>
              <c:layout>
                <c:manualLayout>
                  <c:x val="-1.1981327112604616E-16"/>
                  <c:y val="-6.1961321036934018E-2"/>
                </c:manualLayout>
              </c:layout>
              <c:tx>
                <c:rich>
                  <a:bodyPr/>
                  <a:lstStyle/>
                  <a:p>
                    <a:fld id="{90D3FF0D-4E2D-432D-A7FF-6EC2FCFD1D55}" type="CELLRANGE">
                      <a:rPr lang="en-US" baseline="0"/>
                      <a:pPr/>
                      <a:t>[CELLRANGE]</a:t>
                    </a:fld>
                    <a:r>
                      <a:rPr lang="en-US" baseline="0"/>
                      <a:t>, </a:t>
                    </a:r>
                    <a:fld id="{143E4295-8E5B-4D47-9654-B4FECEBCE36F}" type="YVALUE">
                      <a:rPr lang="en-US" baseline="0"/>
                      <a:pPr/>
                      <a:t>[Y VALUE]</a:t>
                    </a:fld>
                    <a:r>
                      <a:rPr lang="en-US" baseline="0"/>
                      <a:t>, </a:t>
                    </a:r>
                    <a:fld id="{94F727BD-130E-4725-A30C-070CB14650C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8C89-44EB-B0FB-19E83606895B}"/>
                </c:ext>
              </c:extLst>
            </c:dLbl>
            <c:dLbl>
              <c:idx val="2"/>
              <c:tx>
                <c:rich>
                  <a:bodyPr/>
                  <a:lstStyle/>
                  <a:p>
                    <a:fld id="{13451B6C-3CA3-4D34-848C-4F29AEC7B919}" type="CELLRANGE">
                      <a:rPr lang="en-IN"/>
                      <a:pPr/>
                      <a:t>[CELLRANGE]</a:t>
                    </a:fld>
                    <a:r>
                      <a:rPr lang="en-IN" baseline="0"/>
                      <a:t>, </a:t>
                    </a:r>
                    <a:fld id="{9B5EEA94-0FA2-43E9-A5AB-108E7C3523A2}" type="YVALUE">
                      <a:rPr lang="en-IN" baseline="0"/>
                      <a:pPr/>
                      <a:t>[Y VALUE]</a:t>
                    </a:fld>
                    <a:r>
                      <a:rPr lang="en-IN" baseline="0"/>
                      <a:t>, </a:t>
                    </a:r>
                    <a:fld id="{A17B23B7-9821-407D-BEA4-D46884A89B2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8C89-44EB-B0FB-19E83606895B}"/>
                </c:ext>
              </c:extLst>
            </c:dLbl>
            <c:dLbl>
              <c:idx val="3"/>
              <c:tx>
                <c:rich>
                  <a:bodyPr/>
                  <a:lstStyle/>
                  <a:p>
                    <a:fld id="{5AB8ADA4-49D2-4E23-A357-00FD3E1639E0}" type="CELLRANGE">
                      <a:rPr lang="en-IN"/>
                      <a:pPr/>
                      <a:t>[CELLRANGE]</a:t>
                    </a:fld>
                    <a:r>
                      <a:rPr lang="en-IN" baseline="0"/>
                      <a:t>, </a:t>
                    </a:r>
                    <a:fld id="{A9070991-5995-4B82-BE95-F413F2404C3B}" type="YVALUE">
                      <a:rPr lang="en-IN" baseline="0"/>
                      <a:pPr/>
                      <a:t>[Y VALUE]</a:t>
                    </a:fld>
                    <a:r>
                      <a:rPr lang="en-IN" baseline="0"/>
                      <a:t>, </a:t>
                    </a:r>
                    <a:fld id="{C401E996-5DD5-4A97-9026-3544C2B3567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8C89-44EB-B0FB-19E83606895B}"/>
                </c:ext>
              </c:extLst>
            </c:dLbl>
            <c:dLbl>
              <c:idx val="4"/>
              <c:tx>
                <c:rich>
                  <a:bodyPr/>
                  <a:lstStyle/>
                  <a:p>
                    <a:fld id="{C7D4E443-D95B-48CA-99B9-60E84FB227DD}" type="CELLRANGE">
                      <a:rPr lang="en-IN"/>
                      <a:pPr/>
                      <a:t>[CELLRANGE]</a:t>
                    </a:fld>
                    <a:r>
                      <a:rPr lang="en-IN" baseline="0"/>
                      <a:t>, </a:t>
                    </a:r>
                    <a:fld id="{A303CB73-0F28-4FFB-92F6-4EA584945E29}" type="YVALUE">
                      <a:rPr lang="en-IN" baseline="0"/>
                      <a:pPr/>
                      <a:t>[Y VALUE]</a:t>
                    </a:fld>
                    <a:r>
                      <a:rPr lang="en-IN" baseline="0"/>
                      <a:t>, </a:t>
                    </a:r>
                    <a:fld id="{87F02FE4-8878-4D49-9685-2F01D11CD8E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8C89-44EB-B0FB-19E83606895B}"/>
                </c:ext>
              </c:extLst>
            </c:dLbl>
            <c:dLbl>
              <c:idx val="5"/>
              <c:tx>
                <c:rich>
                  <a:bodyPr/>
                  <a:lstStyle/>
                  <a:p>
                    <a:fld id="{CCE17BBC-7B2A-4EF5-A592-DDBC4617AA34}" type="CELLRANGE">
                      <a:rPr lang="en-IN"/>
                      <a:pPr/>
                      <a:t>[CELLRANGE]</a:t>
                    </a:fld>
                    <a:r>
                      <a:rPr lang="en-IN" baseline="0"/>
                      <a:t>, </a:t>
                    </a:r>
                    <a:fld id="{69BDC27F-8C38-47C4-9A73-147163DE2D72}" type="YVALUE">
                      <a:rPr lang="en-IN" baseline="0"/>
                      <a:pPr/>
                      <a:t>[Y VALUE]</a:t>
                    </a:fld>
                    <a:r>
                      <a:rPr lang="en-IN" baseline="0"/>
                      <a:t>, </a:t>
                    </a:r>
                    <a:fld id="{3D9E95D9-B5F2-4BD8-844E-87E7E85B608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8C89-44EB-B0FB-19E83606895B}"/>
                </c:ext>
              </c:extLst>
            </c:dLbl>
            <c:dLbl>
              <c:idx val="6"/>
              <c:tx>
                <c:rich>
                  <a:bodyPr/>
                  <a:lstStyle/>
                  <a:p>
                    <a:fld id="{17679EBA-9921-47BF-ACFA-4A0975453078}" type="CELLRANGE">
                      <a:rPr lang="en-IN"/>
                      <a:pPr/>
                      <a:t>[CELLRANGE]</a:t>
                    </a:fld>
                    <a:r>
                      <a:rPr lang="en-IN" baseline="0"/>
                      <a:t>, </a:t>
                    </a:r>
                    <a:fld id="{2D474734-C6B7-4379-8D99-0A542EE506CF}" type="YVALUE">
                      <a:rPr lang="en-IN" baseline="0"/>
                      <a:pPr/>
                      <a:t>[Y VALUE]</a:t>
                    </a:fld>
                    <a:r>
                      <a:rPr lang="en-IN" baseline="0"/>
                      <a:t>, </a:t>
                    </a:r>
                    <a:fld id="{E85E9242-5F1D-4A7E-B1A8-3F2BE816F3B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8C89-44EB-B0FB-19E83606895B}"/>
                </c:ext>
              </c:extLst>
            </c:dLbl>
            <c:dLbl>
              <c:idx val="7"/>
              <c:tx>
                <c:rich>
                  <a:bodyPr/>
                  <a:lstStyle/>
                  <a:p>
                    <a:fld id="{7E52D22E-7B42-47AF-8EE5-3EF9BB36D647}" type="CELLRANGE">
                      <a:rPr lang="en-IN"/>
                      <a:pPr/>
                      <a:t>[CELLRANGE]</a:t>
                    </a:fld>
                    <a:r>
                      <a:rPr lang="en-IN" baseline="0"/>
                      <a:t>, </a:t>
                    </a:r>
                    <a:fld id="{164B7D81-468C-454A-83E2-D670D1A9E4B6}" type="YVALUE">
                      <a:rPr lang="en-IN" baseline="0"/>
                      <a:pPr/>
                      <a:t>[Y VALUE]</a:t>
                    </a:fld>
                    <a:r>
                      <a:rPr lang="en-IN" baseline="0"/>
                      <a:t>, </a:t>
                    </a:r>
                    <a:fld id="{C8415FAE-EA3D-49CC-939F-6AB6F7C7B09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8C89-44EB-B0FB-19E83606895B}"/>
                </c:ext>
              </c:extLst>
            </c:dLbl>
            <c:dLbl>
              <c:idx val="8"/>
              <c:tx>
                <c:rich>
                  <a:bodyPr/>
                  <a:lstStyle/>
                  <a:p>
                    <a:fld id="{95F50A0C-2E8C-4183-8BF6-45CFA2D3083B}" type="CELLRANGE">
                      <a:rPr lang="en-IN"/>
                      <a:pPr/>
                      <a:t>[CELLRANGE]</a:t>
                    </a:fld>
                    <a:r>
                      <a:rPr lang="en-IN" baseline="0"/>
                      <a:t>, </a:t>
                    </a:r>
                    <a:fld id="{4B272753-8669-4A0A-B048-CF0D75662E45}" type="YVALUE">
                      <a:rPr lang="en-IN" baseline="0"/>
                      <a:pPr/>
                      <a:t>[Y VALUE]</a:t>
                    </a:fld>
                    <a:r>
                      <a:rPr lang="en-IN" baseline="0"/>
                      <a:t>, </a:t>
                    </a:r>
                    <a:fld id="{2EA697C2-3F34-4F86-A189-99B34623F6E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8C89-44EB-B0FB-19E83606895B}"/>
                </c:ext>
              </c:extLst>
            </c:dLbl>
            <c:dLbl>
              <c:idx val="9"/>
              <c:tx>
                <c:rich>
                  <a:bodyPr/>
                  <a:lstStyle/>
                  <a:p>
                    <a:fld id="{B59C8CE3-5AB7-4C2C-8D58-DD65AB50B534}" type="CELLRANGE">
                      <a:rPr lang="en-IN"/>
                      <a:pPr/>
                      <a:t>[CELLRANGE]</a:t>
                    </a:fld>
                    <a:r>
                      <a:rPr lang="en-IN" baseline="0"/>
                      <a:t>, </a:t>
                    </a:r>
                    <a:fld id="{58A03C55-AAEE-48E0-9349-0DA093CC480F}" type="YVALUE">
                      <a:rPr lang="en-IN" baseline="0"/>
                      <a:pPr/>
                      <a:t>[Y VALUE]</a:t>
                    </a:fld>
                    <a:r>
                      <a:rPr lang="en-IN" baseline="0"/>
                      <a:t>, </a:t>
                    </a:r>
                    <a:fld id="{AF5EB99E-0052-4345-87B0-F1DC50235078}"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8C89-44EB-B0FB-19E83606895B}"/>
                </c:ext>
              </c:extLst>
            </c:dLbl>
            <c:dLbl>
              <c:idx val="10"/>
              <c:tx>
                <c:rich>
                  <a:bodyPr/>
                  <a:lstStyle/>
                  <a:p>
                    <a:fld id="{29EC2425-5DFC-4BDC-AC54-E0E93CAFF999}" type="CELLRANGE">
                      <a:rPr lang="en-IN"/>
                      <a:pPr/>
                      <a:t>[CELLRANGE]</a:t>
                    </a:fld>
                    <a:r>
                      <a:rPr lang="en-IN" baseline="0"/>
                      <a:t>, </a:t>
                    </a:r>
                    <a:fld id="{EEE81055-70CA-416F-8758-EB59C9A52336}" type="YVALUE">
                      <a:rPr lang="en-IN" baseline="0"/>
                      <a:pPr/>
                      <a:t>[Y VALUE]</a:t>
                    </a:fld>
                    <a:r>
                      <a:rPr lang="en-IN" baseline="0"/>
                      <a:t>, </a:t>
                    </a:r>
                    <a:fld id="{1CEB16F6-38BE-433A-9B13-330B9267E3F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8C89-44EB-B0FB-19E83606895B}"/>
                </c:ext>
              </c:extLst>
            </c:dLbl>
            <c:dLbl>
              <c:idx val="11"/>
              <c:tx>
                <c:rich>
                  <a:bodyPr/>
                  <a:lstStyle/>
                  <a:p>
                    <a:fld id="{08FF3B60-73F3-4F0B-A8E7-7BD48C1D8AB6}" type="CELLRANGE">
                      <a:rPr lang="en-IN"/>
                      <a:pPr/>
                      <a:t>[CELLRANGE]</a:t>
                    </a:fld>
                    <a:r>
                      <a:rPr lang="en-IN" baseline="0"/>
                      <a:t>, </a:t>
                    </a:r>
                    <a:fld id="{F5D64732-B609-45F6-8CDB-CEC832242979}" type="YVALUE">
                      <a:rPr lang="en-IN" baseline="0"/>
                      <a:pPr/>
                      <a:t>[Y VALUE]</a:t>
                    </a:fld>
                    <a:r>
                      <a:rPr lang="en-IN" baseline="0"/>
                      <a:t>, </a:t>
                    </a:r>
                    <a:fld id="{0BFEB371-7D11-4BCF-BEE3-894620E5A91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8C89-44EB-B0FB-19E83606895B}"/>
                </c:ext>
              </c:extLst>
            </c:dLbl>
            <c:dLbl>
              <c:idx val="12"/>
              <c:layout>
                <c:manualLayout>
                  <c:x val="-1.171784400435647E-2"/>
                  <c:y val="-3.0193236714975844E-2"/>
                </c:manualLayout>
              </c:layout>
              <c:tx>
                <c:rich>
                  <a:bodyPr/>
                  <a:lstStyle/>
                  <a:p>
                    <a:fld id="{4AE68DA5-85A9-49CA-8D1A-DB07448DE37A}" type="CELLRANGE">
                      <a:rPr lang="en-US" baseline="0"/>
                      <a:pPr/>
                      <a:t>[CELLRANGE]</a:t>
                    </a:fld>
                    <a:r>
                      <a:rPr lang="en-US" baseline="0"/>
                      <a:t>, </a:t>
                    </a:r>
                    <a:fld id="{680491CF-48F6-41B0-A112-C344464797ED}" type="YVALUE">
                      <a:rPr lang="en-US" baseline="0"/>
                      <a:pPr/>
                      <a:t>[Y VALUE]</a:t>
                    </a:fld>
                    <a:r>
                      <a:rPr lang="en-US" baseline="0"/>
                      <a:t>, </a:t>
                    </a:r>
                    <a:fld id="{2AC1D9CC-0EEB-4593-8E32-DBF0CBFD90D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8C89-44EB-B0FB-19E83606895B}"/>
                </c:ext>
              </c:extLst>
            </c:dLbl>
            <c:dLbl>
              <c:idx val="13"/>
              <c:tx>
                <c:rich>
                  <a:bodyPr/>
                  <a:lstStyle/>
                  <a:p>
                    <a:fld id="{E71C31F8-03E7-4B97-8ADB-57F130E823F6}" type="CELLRANGE">
                      <a:rPr lang="en-IN"/>
                      <a:pPr/>
                      <a:t>[CELLRANGE]</a:t>
                    </a:fld>
                    <a:r>
                      <a:rPr lang="en-IN" baseline="0"/>
                      <a:t>, </a:t>
                    </a:r>
                    <a:fld id="{BC15DDD7-DAB0-468D-A299-B57FA68A0DAE}" type="YVALUE">
                      <a:rPr lang="en-IN" baseline="0"/>
                      <a:pPr/>
                      <a:t>[Y VALUE]</a:t>
                    </a:fld>
                    <a:r>
                      <a:rPr lang="en-IN" baseline="0"/>
                      <a:t>, </a:t>
                    </a:r>
                    <a:fld id="{D0C61B0A-1776-4DE9-AFED-B3106BF6595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8C89-44EB-B0FB-19E83606895B}"/>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8C89-44EB-B0FB-19E83606895B}"/>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8C89-44EB-B0FB-19E83606895B}"/>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8C89-44EB-B0FB-19E83606895B}"/>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8C89-44EB-B0FB-19E83606895B}"/>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8C89-44EB-B0FB-19E83606895B}"/>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8C89-44EB-B0FB-19E83606895B}"/>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8C89-44EB-B0FB-19E83606895B}"/>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8C89-44EB-B0FB-19E83606895B}"/>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8C89-44EB-B0FB-19E83606895B}"/>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00" sourceLinked="0"/>
        <c:majorTickMark val="none"/>
        <c:minorTickMark val="none"/>
        <c:tickLblPos val="low"/>
        <c:spPr>
          <a:noFill/>
          <a:ln w="9525" cap="flat" cmpd="sng" algn="ctr">
            <a:solidFill>
              <a:schemeClr val="bg1">
                <a:lumMod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3D0-4B92-8768-BF460D2C5A0E}"/>
              </c:ext>
            </c:extLst>
          </c:dPt>
          <c:dPt>
            <c:idx val="1"/>
            <c:invertIfNegative val="0"/>
            <c:bubble3D val="0"/>
            <c:spPr>
              <a:solidFill>
                <a:srgbClr val="E84518"/>
              </a:solidFill>
              <a:ln>
                <a:noFill/>
              </a:ln>
              <a:effectLst/>
            </c:spPr>
            <c:extLst>
              <c:ext xmlns:c16="http://schemas.microsoft.com/office/drawing/2014/chart" uri="{C3380CC4-5D6E-409C-BE32-E72D297353CC}">
                <c16:uniqueId val="{00000003-73D0-4B92-8768-BF460D2C5A0E}"/>
              </c:ext>
            </c:extLst>
          </c:dPt>
          <c:dPt>
            <c:idx val="2"/>
            <c:invertIfNegative val="0"/>
            <c:bubble3D val="0"/>
            <c:spPr>
              <a:solidFill>
                <a:srgbClr val="FF6600"/>
              </a:solidFill>
              <a:ln>
                <a:noFill/>
              </a:ln>
              <a:effectLst/>
            </c:spPr>
            <c:extLst>
              <c:ext xmlns:c16="http://schemas.microsoft.com/office/drawing/2014/chart" uri="{C3380CC4-5D6E-409C-BE32-E72D297353CC}">
                <c16:uniqueId val="{00000005-73D0-4B92-8768-BF460D2C5A0E}"/>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73D0-4B92-8768-BF460D2C5A0E}"/>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73D0-4B92-8768-BF460D2C5A0E}"/>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73D0-4B92-8768-BF460D2C5A0E}"/>
              </c:ext>
            </c:extLst>
          </c:dPt>
          <c:dPt>
            <c:idx val="6"/>
            <c:invertIfNegative val="0"/>
            <c:bubble3D val="0"/>
            <c:spPr>
              <a:solidFill>
                <a:srgbClr val="FFCE00"/>
              </a:solidFill>
              <a:ln>
                <a:noFill/>
              </a:ln>
              <a:effectLst/>
            </c:spPr>
            <c:extLst>
              <c:ext xmlns:c16="http://schemas.microsoft.com/office/drawing/2014/chart" uri="{C3380CC4-5D6E-409C-BE32-E72D297353CC}">
                <c16:uniqueId val="{0000000D-73D0-4B92-8768-BF460D2C5A0E}"/>
              </c:ext>
            </c:extLst>
          </c:dPt>
          <c:dPt>
            <c:idx val="7"/>
            <c:invertIfNegative val="0"/>
            <c:bubble3D val="0"/>
            <c:spPr>
              <a:solidFill>
                <a:srgbClr val="FFF57B"/>
              </a:solidFill>
              <a:ln>
                <a:noFill/>
              </a:ln>
              <a:effectLst/>
            </c:spPr>
            <c:extLst>
              <c:ext xmlns:c16="http://schemas.microsoft.com/office/drawing/2014/chart" uri="{C3380CC4-5D6E-409C-BE32-E72D297353CC}">
                <c16:uniqueId val="{0000000F-73D0-4B92-8768-BF460D2C5A0E}"/>
              </c:ext>
            </c:extLst>
          </c:dPt>
          <c:dPt>
            <c:idx val="8"/>
            <c:invertIfNegative val="0"/>
            <c:bubble3D val="0"/>
            <c:spPr>
              <a:solidFill>
                <a:srgbClr val="D1D105"/>
              </a:solidFill>
              <a:ln>
                <a:noFill/>
              </a:ln>
              <a:effectLst/>
            </c:spPr>
            <c:extLst>
              <c:ext xmlns:c16="http://schemas.microsoft.com/office/drawing/2014/chart" uri="{C3380CC4-5D6E-409C-BE32-E72D297353CC}">
                <c16:uniqueId val="{00000011-73D0-4B92-8768-BF460D2C5A0E}"/>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73D0-4B92-8768-BF460D2C5A0E}"/>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73D0-4B92-8768-BF460D2C5A0E}"/>
              </c:ext>
            </c:extLst>
          </c:dPt>
          <c:dPt>
            <c:idx val="11"/>
            <c:invertIfNegative val="0"/>
            <c:bubble3D val="0"/>
            <c:spPr>
              <a:solidFill>
                <a:srgbClr val="0ADDCD"/>
              </a:solidFill>
              <a:ln>
                <a:noFill/>
              </a:ln>
              <a:effectLst/>
            </c:spPr>
            <c:extLst>
              <c:ext xmlns:c16="http://schemas.microsoft.com/office/drawing/2014/chart" uri="{C3380CC4-5D6E-409C-BE32-E72D297353CC}">
                <c16:uniqueId val="{00000017-73D0-4B92-8768-BF460D2C5A0E}"/>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73D0-4B92-8768-BF460D2C5A0E}"/>
              </c:ext>
            </c:extLst>
          </c:dPt>
          <c:dPt>
            <c:idx val="13"/>
            <c:invertIfNegative val="0"/>
            <c:bubble3D val="0"/>
            <c:spPr>
              <a:solidFill>
                <a:srgbClr val="4D8DD3"/>
              </a:solidFill>
              <a:ln>
                <a:noFill/>
              </a:ln>
              <a:effectLst/>
            </c:spPr>
            <c:extLst>
              <c:ext xmlns:c16="http://schemas.microsoft.com/office/drawing/2014/chart" uri="{C3380CC4-5D6E-409C-BE32-E72D297353CC}">
                <c16:uniqueId val="{0000001B-73D0-4B92-8768-BF460D2C5A0E}"/>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73D0-4B92-8768-BF460D2C5A0E}"/>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73D0-4B92-8768-BF460D2C5A0E}"/>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73D0-4B92-8768-BF460D2C5A0E}"/>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73D0-4B92-8768-BF460D2C5A0E}"/>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73D0-4B92-8768-BF460D2C5A0E}"/>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73D0-4B92-8768-BF460D2C5A0E}"/>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73D0-4B92-8768-BF460D2C5A0E}"/>
              </c:ext>
            </c:extLst>
          </c:dPt>
          <c:dLbls>
            <c:dLbl>
              <c:idx val="0"/>
              <c:tx>
                <c:rich>
                  <a:bodyPr/>
                  <a:lstStyle/>
                  <a:p>
                    <a:fld id="{D4CB3C81-524A-4B90-A378-6E4E670A7BA1}" type="CELLRANGE">
                      <a:rPr lang="en-IN"/>
                      <a:pPr/>
                      <a:t>[CELLRANGE]</a:t>
                    </a:fld>
                    <a:r>
                      <a:rPr lang="en-IN" baseline="0"/>
                      <a:t>, </a:t>
                    </a:r>
                    <a:fld id="{412EFD7A-68FA-4CB6-BBC3-127790783FB4}" type="YVALUE">
                      <a:rPr lang="en-IN" baseline="0"/>
                      <a:pPr/>
                      <a:t>[Y VALUE]</a:t>
                    </a:fld>
                    <a:r>
                      <a:rPr lang="en-IN" baseline="0"/>
                      <a:t>, </a:t>
                    </a:r>
                    <a:fld id="{2F8C95B8-ED77-4FB3-8CA6-14C6384AB27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3D0-4B92-8768-BF460D2C5A0E}"/>
                </c:ext>
              </c:extLst>
            </c:dLbl>
            <c:dLbl>
              <c:idx val="1"/>
              <c:layout>
                <c:manualLayout>
                  <c:x val="-1.1981327112604616E-16"/>
                  <c:y val="-6.1961321036934018E-2"/>
                </c:manualLayout>
              </c:layout>
              <c:tx>
                <c:rich>
                  <a:bodyPr/>
                  <a:lstStyle/>
                  <a:p>
                    <a:fld id="{A6071DEB-D846-4B59-A168-AE6E5502BBD8}" type="CELLRANGE">
                      <a:rPr lang="en-US" baseline="0"/>
                      <a:pPr/>
                      <a:t>[CELLRANGE]</a:t>
                    </a:fld>
                    <a:r>
                      <a:rPr lang="en-US" baseline="0"/>
                      <a:t>, </a:t>
                    </a:r>
                    <a:fld id="{1859A84A-D7DF-46EB-A909-7A33E139456C}" type="YVALUE">
                      <a:rPr lang="en-US" baseline="0"/>
                      <a:pPr/>
                      <a:t>[Y VALUE]</a:t>
                    </a:fld>
                    <a:r>
                      <a:rPr lang="en-US" baseline="0"/>
                      <a:t>, </a:t>
                    </a:r>
                    <a:fld id="{994D015D-B62A-4498-8DEF-93FF4CC0F6BF}"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73D0-4B92-8768-BF460D2C5A0E}"/>
                </c:ext>
              </c:extLst>
            </c:dLbl>
            <c:dLbl>
              <c:idx val="2"/>
              <c:tx>
                <c:rich>
                  <a:bodyPr/>
                  <a:lstStyle/>
                  <a:p>
                    <a:fld id="{3652E9CD-6690-488B-9317-D466F02AAE89}" type="CELLRANGE">
                      <a:rPr lang="en-IN"/>
                      <a:pPr/>
                      <a:t>[CELLRANGE]</a:t>
                    </a:fld>
                    <a:r>
                      <a:rPr lang="en-IN" baseline="0"/>
                      <a:t>, </a:t>
                    </a:r>
                    <a:fld id="{0A9C2734-01F5-43A8-A372-48B773A01403}" type="YVALUE">
                      <a:rPr lang="en-IN" baseline="0"/>
                      <a:pPr/>
                      <a:t>[Y VALUE]</a:t>
                    </a:fld>
                    <a:r>
                      <a:rPr lang="en-IN" baseline="0"/>
                      <a:t>, </a:t>
                    </a:r>
                    <a:fld id="{8F0A3F2F-1CAB-4F7E-96DA-A3A76D3D5F0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73D0-4B92-8768-BF460D2C5A0E}"/>
                </c:ext>
              </c:extLst>
            </c:dLbl>
            <c:dLbl>
              <c:idx val="3"/>
              <c:tx>
                <c:rich>
                  <a:bodyPr/>
                  <a:lstStyle/>
                  <a:p>
                    <a:fld id="{519AA2F1-031A-4B6B-A817-A28061C38C58}" type="CELLRANGE">
                      <a:rPr lang="en-IN"/>
                      <a:pPr/>
                      <a:t>[CELLRANGE]</a:t>
                    </a:fld>
                    <a:r>
                      <a:rPr lang="en-IN" baseline="0"/>
                      <a:t>, </a:t>
                    </a:r>
                    <a:fld id="{2305A7AA-6D3B-4B02-9729-5BA6840FB6F9}" type="YVALUE">
                      <a:rPr lang="en-IN" baseline="0"/>
                      <a:pPr/>
                      <a:t>[Y VALUE]</a:t>
                    </a:fld>
                    <a:r>
                      <a:rPr lang="en-IN" baseline="0"/>
                      <a:t>, </a:t>
                    </a:r>
                    <a:fld id="{A45390B8-6655-497B-8ACC-BDB942BF49D4}"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73D0-4B92-8768-BF460D2C5A0E}"/>
                </c:ext>
              </c:extLst>
            </c:dLbl>
            <c:dLbl>
              <c:idx val="4"/>
              <c:tx>
                <c:rich>
                  <a:bodyPr/>
                  <a:lstStyle/>
                  <a:p>
                    <a:fld id="{4935B12A-5811-4FD0-A7E8-15EA1232A340}" type="CELLRANGE">
                      <a:rPr lang="en-IN"/>
                      <a:pPr/>
                      <a:t>[CELLRANGE]</a:t>
                    </a:fld>
                    <a:r>
                      <a:rPr lang="en-IN" baseline="0"/>
                      <a:t>, </a:t>
                    </a:r>
                    <a:fld id="{2D3D85F1-8C40-460F-A7D2-13EC596E5F61}" type="YVALUE">
                      <a:rPr lang="en-IN" baseline="0"/>
                      <a:pPr/>
                      <a:t>[Y VALUE]</a:t>
                    </a:fld>
                    <a:r>
                      <a:rPr lang="en-IN" baseline="0"/>
                      <a:t>, </a:t>
                    </a:r>
                    <a:fld id="{8CD8C7E0-960B-4093-B0D4-BC893A98F3A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73D0-4B92-8768-BF460D2C5A0E}"/>
                </c:ext>
              </c:extLst>
            </c:dLbl>
            <c:dLbl>
              <c:idx val="5"/>
              <c:tx>
                <c:rich>
                  <a:bodyPr/>
                  <a:lstStyle/>
                  <a:p>
                    <a:fld id="{CD2C0277-1989-40EC-8155-41986A2EB50F}" type="CELLRANGE">
                      <a:rPr lang="en-IN"/>
                      <a:pPr/>
                      <a:t>[CELLRANGE]</a:t>
                    </a:fld>
                    <a:r>
                      <a:rPr lang="en-IN" baseline="0"/>
                      <a:t>, </a:t>
                    </a:r>
                    <a:fld id="{1347B29F-B665-40BE-9A73-A12661C51B11}" type="YVALUE">
                      <a:rPr lang="en-IN" baseline="0"/>
                      <a:pPr/>
                      <a:t>[Y VALUE]</a:t>
                    </a:fld>
                    <a:r>
                      <a:rPr lang="en-IN" baseline="0"/>
                      <a:t>, </a:t>
                    </a:r>
                    <a:fld id="{CEFAB9C2-BE4A-4DE2-82E3-6419EB7A837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73D0-4B92-8768-BF460D2C5A0E}"/>
                </c:ext>
              </c:extLst>
            </c:dLbl>
            <c:dLbl>
              <c:idx val="6"/>
              <c:tx>
                <c:rich>
                  <a:bodyPr/>
                  <a:lstStyle/>
                  <a:p>
                    <a:fld id="{1EFAD252-9A21-4091-99AE-8B4021057445}" type="CELLRANGE">
                      <a:rPr lang="en-IN"/>
                      <a:pPr/>
                      <a:t>[CELLRANGE]</a:t>
                    </a:fld>
                    <a:r>
                      <a:rPr lang="en-IN" baseline="0"/>
                      <a:t>, </a:t>
                    </a:r>
                    <a:fld id="{7437EDB8-78A6-415F-918C-8B1B3F98B4DD}" type="YVALUE">
                      <a:rPr lang="en-IN" baseline="0"/>
                      <a:pPr/>
                      <a:t>[Y VALUE]</a:t>
                    </a:fld>
                    <a:r>
                      <a:rPr lang="en-IN" baseline="0"/>
                      <a:t>, </a:t>
                    </a:r>
                    <a:fld id="{B939D45A-13B7-4536-8881-EBE772C665B9}"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73D0-4B92-8768-BF460D2C5A0E}"/>
                </c:ext>
              </c:extLst>
            </c:dLbl>
            <c:dLbl>
              <c:idx val="7"/>
              <c:tx>
                <c:rich>
                  <a:bodyPr/>
                  <a:lstStyle/>
                  <a:p>
                    <a:fld id="{56EBC7E7-032F-4F55-9B88-2DC96606ACC4}" type="CELLRANGE">
                      <a:rPr lang="en-IN"/>
                      <a:pPr/>
                      <a:t>[CELLRANGE]</a:t>
                    </a:fld>
                    <a:r>
                      <a:rPr lang="en-IN" baseline="0"/>
                      <a:t>, </a:t>
                    </a:r>
                    <a:fld id="{32039759-B10A-4E4A-81B4-E583DD3A47E1}" type="YVALUE">
                      <a:rPr lang="en-IN" baseline="0"/>
                      <a:pPr/>
                      <a:t>[Y VALUE]</a:t>
                    </a:fld>
                    <a:r>
                      <a:rPr lang="en-IN" baseline="0"/>
                      <a:t>, </a:t>
                    </a:r>
                    <a:fld id="{F8689098-A9A1-461E-B805-76F15E63D0B5}"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73D0-4B92-8768-BF460D2C5A0E}"/>
                </c:ext>
              </c:extLst>
            </c:dLbl>
            <c:dLbl>
              <c:idx val="8"/>
              <c:tx>
                <c:rich>
                  <a:bodyPr/>
                  <a:lstStyle/>
                  <a:p>
                    <a:fld id="{1315AB32-3CE4-4305-A176-8026F9527093}" type="CELLRANGE">
                      <a:rPr lang="en-IN"/>
                      <a:pPr/>
                      <a:t>[CELLRANGE]</a:t>
                    </a:fld>
                    <a:r>
                      <a:rPr lang="en-IN" baseline="0"/>
                      <a:t>, </a:t>
                    </a:r>
                    <a:fld id="{D7F07067-B82A-48D6-BC77-917D736DF2B8}" type="YVALUE">
                      <a:rPr lang="en-IN" baseline="0"/>
                      <a:pPr/>
                      <a:t>[Y VALUE]</a:t>
                    </a:fld>
                    <a:r>
                      <a:rPr lang="en-IN" baseline="0"/>
                      <a:t>, </a:t>
                    </a:r>
                    <a:fld id="{2198686C-B98C-4C17-A13D-07D35745ED00}"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73D0-4B92-8768-BF460D2C5A0E}"/>
                </c:ext>
              </c:extLst>
            </c:dLbl>
            <c:dLbl>
              <c:idx val="9"/>
              <c:tx>
                <c:rich>
                  <a:bodyPr/>
                  <a:lstStyle/>
                  <a:p>
                    <a:fld id="{03C81749-A1C8-4AD6-BD29-A70FCC92EE14}" type="CELLRANGE">
                      <a:rPr lang="en-IN"/>
                      <a:pPr/>
                      <a:t>[CELLRANGE]</a:t>
                    </a:fld>
                    <a:r>
                      <a:rPr lang="en-IN" baseline="0"/>
                      <a:t>, </a:t>
                    </a:r>
                    <a:fld id="{FA6452E3-35C7-489F-8638-41A3BFBFB33D}" type="YVALUE">
                      <a:rPr lang="en-IN" baseline="0"/>
                      <a:pPr/>
                      <a:t>[Y VALUE]</a:t>
                    </a:fld>
                    <a:r>
                      <a:rPr lang="en-IN" baseline="0"/>
                      <a:t>, </a:t>
                    </a:r>
                    <a:fld id="{0C0ACAB1-0743-41D7-8D21-1D8D5192433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73D0-4B92-8768-BF460D2C5A0E}"/>
                </c:ext>
              </c:extLst>
            </c:dLbl>
            <c:dLbl>
              <c:idx val="10"/>
              <c:tx>
                <c:rich>
                  <a:bodyPr/>
                  <a:lstStyle/>
                  <a:p>
                    <a:fld id="{071D6C3F-37EB-4631-B593-4A0FF49EA5FF}" type="CELLRANGE">
                      <a:rPr lang="en-IN"/>
                      <a:pPr/>
                      <a:t>[CELLRANGE]</a:t>
                    </a:fld>
                    <a:r>
                      <a:rPr lang="en-IN" baseline="0"/>
                      <a:t>, </a:t>
                    </a:r>
                    <a:fld id="{6FDF84B6-71E5-4E65-ABD6-96B6007B7349}" type="YVALUE">
                      <a:rPr lang="en-IN" baseline="0"/>
                      <a:pPr/>
                      <a:t>[Y VALUE]</a:t>
                    </a:fld>
                    <a:r>
                      <a:rPr lang="en-IN" baseline="0"/>
                      <a:t>, </a:t>
                    </a:r>
                    <a:fld id="{68DA31EB-C76C-4EB5-9B63-C64C5FC129EE}"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73D0-4B92-8768-BF460D2C5A0E}"/>
                </c:ext>
              </c:extLst>
            </c:dLbl>
            <c:dLbl>
              <c:idx val="11"/>
              <c:tx>
                <c:rich>
                  <a:bodyPr/>
                  <a:lstStyle/>
                  <a:p>
                    <a:fld id="{A51D9CED-4A22-48B1-B06B-368B90CE4DDF}" type="CELLRANGE">
                      <a:rPr lang="en-IN"/>
                      <a:pPr/>
                      <a:t>[CELLRANGE]</a:t>
                    </a:fld>
                    <a:r>
                      <a:rPr lang="en-IN" baseline="0"/>
                      <a:t>, </a:t>
                    </a:r>
                    <a:fld id="{7113173E-B58C-4796-A663-576B2E2F18AC}" type="YVALUE">
                      <a:rPr lang="en-IN" baseline="0"/>
                      <a:pPr/>
                      <a:t>[Y VALUE]</a:t>
                    </a:fld>
                    <a:r>
                      <a:rPr lang="en-IN" baseline="0"/>
                      <a:t>, </a:t>
                    </a:r>
                    <a:fld id="{3393C0CE-3967-4864-9575-51BD3FDE725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73D0-4B92-8768-BF460D2C5A0E}"/>
                </c:ext>
              </c:extLst>
            </c:dLbl>
            <c:dLbl>
              <c:idx val="12"/>
              <c:layout>
                <c:manualLayout>
                  <c:x val="-1.171784400435647E-2"/>
                  <c:y val="-3.0193236714975844E-2"/>
                </c:manualLayout>
              </c:layout>
              <c:tx>
                <c:rich>
                  <a:bodyPr/>
                  <a:lstStyle/>
                  <a:p>
                    <a:fld id="{FD4C707D-98EB-49A0-8055-1A7A4F0F724B}" type="CELLRANGE">
                      <a:rPr lang="en-US" baseline="0"/>
                      <a:pPr/>
                      <a:t>[CELLRANGE]</a:t>
                    </a:fld>
                    <a:r>
                      <a:rPr lang="en-US" baseline="0"/>
                      <a:t>, </a:t>
                    </a:r>
                    <a:fld id="{767BFBA5-102E-43C6-B288-B53B2DF94B8D}" type="YVALUE">
                      <a:rPr lang="en-US" baseline="0"/>
                      <a:pPr/>
                      <a:t>[Y VALUE]</a:t>
                    </a:fld>
                    <a:r>
                      <a:rPr lang="en-US" baseline="0"/>
                      <a:t>, </a:t>
                    </a:r>
                    <a:fld id="{A9A5C28A-3196-474C-B371-46FCFB325DE3}"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73D0-4B92-8768-BF460D2C5A0E}"/>
                </c:ext>
              </c:extLst>
            </c:dLbl>
            <c:dLbl>
              <c:idx val="13"/>
              <c:tx>
                <c:rich>
                  <a:bodyPr/>
                  <a:lstStyle/>
                  <a:p>
                    <a:fld id="{436A01F1-4EE5-42C0-987C-698863CB9F18}" type="CELLRANGE">
                      <a:rPr lang="en-IN"/>
                      <a:pPr/>
                      <a:t>[CELLRANGE]</a:t>
                    </a:fld>
                    <a:r>
                      <a:rPr lang="en-IN" baseline="0"/>
                      <a:t>, </a:t>
                    </a:r>
                    <a:fld id="{09EADA4B-5E74-4B67-8B77-853EBD5A44A3}" type="YVALUE">
                      <a:rPr lang="en-IN" baseline="0"/>
                      <a:pPr/>
                      <a:t>[Y VALUE]</a:t>
                    </a:fld>
                    <a:r>
                      <a:rPr lang="en-IN" baseline="0"/>
                      <a:t>, </a:t>
                    </a:r>
                    <a:fld id="{14E9C71A-C66F-4D5A-AD8D-DA0F82EF9DEA}"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73D0-4B92-8768-BF460D2C5A0E}"/>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73D0-4B92-8768-BF460D2C5A0E}"/>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73D0-4B92-8768-BF460D2C5A0E}"/>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73D0-4B92-8768-BF460D2C5A0E}"/>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73D0-4B92-8768-BF460D2C5A0E}"/>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73D0-4B92-8768-BF460D2C5A0E}"/>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73D0-4B92-8768-BF460D2C5A0E}"/>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73D0-4B92-8768-BF460D2C5A0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73D0-4B92-8768-BF460D2C5A0E}"/>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73D0-4B92-8768-BF460D2C5A0E}"/>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rgbClr val="C01D02"/>
              </a:solidFill>
              <a:round/>
            </a:ln>
            <a:effectLst/>
          </c:spPr>
          <c:marker>
            <c:symbol val="circle"/>
            <c:size val="5"/>
            <c:spPr>
              <a:solidFill>
                <a:schemeClr val="bg1"/>
              </a:solidFill>
              <a:ln w="15875">
                <a:solidFill>
                  <a:srgbClr val="C01D02"/>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FF6600"/>
              </a:solidFill>
              <a:round/>
            </a:ln>
            <a:effectLst/>
          </c:spPr>
          <c:marker>
            <c:symbol val="circle"/>
            <c:size val="5"/>
            <c:spPr>
              <a:solidFill>
                <a:schemeClr val="bg1"/>
              </a:solidFill>
              <a:ln w="15875">
                <a:solidFill>
                  <a:srgbClr val="FF6600"/>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rgbClr val="FFC024"/>
              </a:solidFill>
              <a:round/>
            </a:ln>
            <a:effectLst/>
          </c:spPr>
          <c:marker>
            <c:symbol val="circle"/>
            <c:size val="5"/>
            <c:spPr>
              <a:solidFill>
                <a:schemeClr val="bg1"/>
              </a:solidFill>
              <a:ln w="15875">
                <a:solidFill>
                  <a:srgbClr val="FFC024"/>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8.4556146903711701E-2"/>
          <c:y val="0.95009183068479386"/>
          <c:w val="0.82753959086401518"/>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716866647658996"/>
        </c:manualLayout>
      </c:layout>
      <c:barChart>
        <c:barDir val="bar"/>
        <c:grouping val="clustered"/>
        <c:varyColors val="0"/>
        <c:dLbls>
          <c:showLegendKey val="0"/>
          <c:showVal val="0"/>
          <c:showCatName val="0"/>
          <c:showSerName val="0"/>
          <c:showPercent val="0"/>
          <c:showBubbleSize val="0"/>
        </c:dLbls>
        <c:gapWidth val="436"/>
        <c:axId val="2036204224"/>
        <c:axId val="382893616"/>
      </c:barChart>
      <c:catAx>
        <c:axId val="2036204224"/>
        <c:scaling>
          <c:orientation val="minMax"/>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b"/>
        <c:numFmt formatCode="General"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5311705413895469E-2"/>
          <c:w val="1"/>
          <c:h val="0.91761960908838236"/>
        </c:manualLayout>
      </c:layout>
      <c:lineChart>
        <c:grouping val="standard"/>
        <c:varyColors val="0"/>
        <c:ser>
          <c:idx val="1"/>
          <c:order val="0"/>
          <c:tx>
            <c:strRef>
              <c:f>Sheet1!$B$1</c:f>
              <c:strCache>
                <c:ptCount val="1"/>
                <c:pt idx="0">
                  <c:v>At Home</c:v>
                </c:pt>
              </c:strCache>
            </c:strRef>
          </c:tx>
          <c:spPr>
            <a:ln w="15875" cap="rnd">
              <a:solidFill>
                <a:schemeClr val="bg2">
                  <a:lumMod val="50000"/>
                </a:schemeClr>
              </a:solidFill>
              <a:round/>
            </a:ln>
            <a:effectLst/>
          </c:spPr>
          <c:marker>
            <c:symbol val="circle"/>
            <c:size val="5"/>
            <c:spPr>
              <a:solidFill>
                <a:schemeClr val="bg1"/>
              </a:solidFill>
              <a:ln w="15875">
                <a:solidFill>
                  <a:schemeClr val="bg2">
                    <a:lumMod val="50000"/>
                  </a:scheme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Q1 2019</c:v>
                </c:pt>
                <c:pt idx="1">
                  <c:v>Q2 2019</c:v>
                </c:pt>
                <c:pt idx="2">
                  <c:v>Q3 2019</c:v>
                </c:pt>
                <c:pt idx="3">
                  <c:v>Q4 2019</c:v>
                </c:pt>
                <c:pt idx="4">
                  <c:v>Q1 2020</c:v>
                </c:pt>
                <c:pt idx="5">
                  <c:v>Q2 2020</c:v>
                </c:pt>
                <c:pt idx="6">
                  <c:v>Q3 2020</c:v>
                </c:pt>
                <c:pt idx="7">
                  <c:v>Q4 2020</c:v>
                </c:pt>
                <c:pt idx="8">
                  <c:v>Q1 2021</c:v>
                </c:pt>
                <c:pt idx="9">
                  <c:v>Q2 2021</c:v>
                </c:pt>
              </c:strCache>
            </c:strRef>
          </c:cat>
          <c:val>
            <c:numRef>
              <c:f>Sheet1!$B$2:$B$11</c:f>
              <c:numCache>
                <c:formatCode>0.0</c:formatCode>
                <c:ptCount val="10"/>
                <c:pt idx="0">
                  <c:v>2.4</c:v>
                </c:pt>
                <c:pt idx="1">
                  <c:v>4.4000000000000004</c:v>
                </c:pt>
                <c:pt idx="2">
                  <c:v>1.8</c:v>
                </c:pt>
                <c:pt idx="3">
                  <c:v>3</c:v>
                </c:pt>
                <c:pt idx="4">
                  <c:v>2.4</c:v>
                </c:pt>
                <c:pt idx="5">
                  <c:v>4.4000000000000004</c:v>
                </c:pt>
                <c:pt idx="6">
                  <c:v>1.8</c:v>
                </c:pt>
                <c:pt idx="7">
                  <c:v>2.8</c:v>
                </c:pt>
                <c:pt idx="8">
                  <c:v>3.1</c:v>
                </c:pt>
                <c:pt idx="9">
                  <c:v>4</c:v>
                </c:pt>
              </c:numCache>
            </c:numRef>
          </c:val>
          <c:smooth val="0"/>
          <c:extLst>
            <c:ext xmlns:c16="http://schemas.microsoft.com/office/drawing/2014/chart" uri="{C3380CC4-5D6E-409C-BE32-E72D297353CC}">
              <c16:uniqueId val="{00000000-FD71-4EB8-BA63-60642E8058C6}"/>
            </c:ext>
          </c:extLst>
        </c:ser>
        <c:ser>
          <c:idx val="2"/>
          <c:order val="1"/>
          <c:tx>
            <c:strRef>
              <c:f>Sheet1!$C$1</c:f>
              <c:strCache>
                <c:ptCount val="1"/>
                <c:pt idx="0">
                  <c:v>Away from Home</c:v>
                </c:pt>
              </c:strCache>
            </c:strRef>
          </c:tx>
          <c:spPr>
            <a:ln w="15875" cap="rnd">
              <a:solidFill>
                <a:srgbClr val="DB1348"/>
              </a:solidFill>
              <a:round/>
            </a:ln>
            <a:effectLst/>
          </c:spPr>
          <c:marker>
            <c:symbol val="circle"/>
            <c:size val="5"/>
            <c:spPr>
              <a:solidFill>
                <a:schemeClr val="bg1"/>
              </a:solidFill>
              <a:ln w="15875">
                <a:solidFill>
                  <a:srgbClr val="DB1348"/>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Q1 2019</c:v>
                </c:pt>
                <c:pt idx="1">
                  <c:v>Q2 2019</c:v>
                </c:pt>
                <c:pt idx="2">
                  <c:v>Q3 2019</c:v>
                </c:pt>
                <c:pt idx="3">
                  <c:v>Q4 2019</c:v>
                </c:pt>
                <c:pt idx="4">
                  <c:v>Q1 2020</c:v>
                </c:pt>
                <c:pt idx="5">
                  <c:v>Q2 2020</c:v>
                </c:pt>
                <c:pt idx="6">
                  <c:v>Q3 2020</c:v>
                </c:pt>
                <c:pt idx="7">
                  <c:v>Q4 2020</c:v>
                </c:pt>
                <c:pt idx="8">
                  <c:v>Q1 2021</c:v>
                </c:pt>
                <c:pt idx="9">
                  <c:v>Q2 2021</c:v>
                </c:pt>
              </c:strCache>
            </c:strRef>
          </c:cat>
          <c:val>
            <c:numRef>
              <c:f>Sheet1!$C$2:$C$11</c:f>
              <c:numCache>
                <c:formatCode>0.0</c:formatCode>
                <c:ptCount val="10"/>
                <c:pt idx="0">
                  <c:v>2</c:v>
                </c:pt>
                <c:pt idx="1">
                  <c:v>2</c:v>
                </c:pt>
                <c:pt idx="2">
                  <c:v>3</c:v>
                </c:pt>
                <c:pt idx="3">
                  <c:v>3</c:v>
                </c:pt>
                <c:pt idx="4">
                  <c:v>2</c:v>
                </c:pt>
                <c:pt idx="5">
                  <c:v>2</c:v>
                </c:pt>
                <c:pt idx="6">
                  <c:v>3</c:v>
                </c:pt>
                <c:pt idx="7">
                  <c:v>5</c:v>
                </c:pt>
                <c:pt idx="8">
                  <c:v>6</c:v>
                </c:pt>
                <c:pt idx="9">
                  <c:v>4</c:v>
                </c:pt>
              </c:numCache>
            </c:numRef>
          </c:val>
          <c:smooth val="0"/>
          <c:extLst>
            <c:ext xmlns:c16="http://schemas.microsoft.com/office/drawing/2014/chart" uri="{C3380CC4-5D6E-409C-BE32-E72D297353CC}">
              <c16:uniqueId val="{00000001-FD71-4EB8-BA63-60642E8058C6}"/>
            </c:ext>
          </c:extLst>
        </c:ser>
        <c:dLbls>
          <c:showLegendKey val="0"/>
          <c:showVal val="0"/>
          <c:showCatName val="0"/>
          <c:showSerName val="0"/>
          <c:showPercent val="0"/>
          <c:showBubbleSize val="0"/>
        </c:dLbls>
        <c:marker val="1"/>
        <c:smooth val="0"/>
        <c:axId val="445727712"/>
        <c:axId val="327053648"/>
      </c:lineChart>
      <c:catAx>
        <c:axId val="445727712"/>
        <c:scaling>
          <c:orientation val="minMax"/>
        </c:scaling>
        <c:delete val="0"/>
        <c:axPos val="b"/>
        <c:numFmt formatCode="General" sourceLinked="1"/>
        <c:majorTickMark val="none"/>
        <c:minorTickMark val="none"/>
        <c:tickLblPos val="none"/>
        <c:spPr>
          <a:noFill/>
          <a:ln w="9525" cap="flat" cmpd="sng" algn="ctr">
            <a:solidFill>
              <a:schemeClr val="bg1">
                <a:lumMod val="9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27053648"/>
        <c:crosses val="autoZero"/>
        <c:auto val="1"/>
        <c:lblAlgn val="ctr"/>
        <c:lblOffset val="100"/>
        <c:noMultiLvlLbl val="0"/>
      </c:catAx>
      <c:valAx>
        <c:axId val="327053648"/>
        <c:scaling>
          <c:orientation val="minMax"/>
        </c:scaling>
        <c:delete val="1"/>
        <c:axPos val="l"/>
        <c:numFmt formatCode="0.0" sourceLinked="1"/>
        <c:majorTickMark val="none"/>
        <c:minorTickMark val="none"/>
        <c:tickLblPos val="nextTo"/>
        <c:crossAx val="445727712"/>
        <c:crosses val="autoZero"/>
        <c:crossBetween val="between"/>
      </c:valAx>
      <c:spPr>
        <a:noFill/>
        <a:ln>
          <a:noFill/>
        </a:ln>
        <a:effectLst/>
      </c:spPr>
    </c:plotArea>
    <c:legend>
      <c:legendPos val="b"/>
      <c:layout>
        <c:manualLayout>
          <c:xMode val="edge"/>
          <c:yMode val="edge"/>
          <c:x val="0.39326522923494495"/>
          <c:y val="5.84867719503269E-2"/>
          <c:w val="0.21346954153010994"/>
          <c:h val="4.144110011552920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Franklin Gothic Book" panose="020B0503020102020204" pitchFamily="34" charset="0"/>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27A0-42BC-BD31-29AF49C9917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27A0-42BC-BD31-29AF49C9917B}"/>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27A0-42BC-BD31-29AF49C9917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5A9F-4B5C-9CF9-912DB1B3352B}"/>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5A9F-4B5C-9CF9-912DB1B3352B}"/>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5A9F-4B5C-9CF9-912DB1B3352B}"/>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C3E-49C0-BD45-BBEF0536455E}"/>
              </c:ext>
            </c:extLst>
          </c:dPt>
          <c:dPt>
            <c:idx val="1"/>
            <c:invertIfNegative val="0"/>
            <c:bubble3D val="0"/>
            <c:spPr>
              <a:solidFill>
                <a:srgbClr val="E84418"/>
              </a:solidFill>
              <a:ln>
                <a:noFill/>
              </a:ln>
              <a:effectLst/>
            </c:spPr>
            <c:extLst>
              <c:ext xmlns:c16="http://schemas.microsoft.com/office/drawing/2014/chart" uri="{C3380CC4-5D6E-409C-BE32-E72D297353CC}">
                <c16:uniqueId val="{00000003-7C3E-49C0-BD45-BBEF0536455E}"/>
              </c:ext>
            </c:extLst>
          </c:dPt>
          <c:dPt>
            <c:idx val="2"/>
            <c:invertIfNegative val="0"/>
            <c:bubble3D val="0"/>
            <c:spPr>
              <a:solidFill>
                <a:srgbClr val="FF6E0C"/>
              </a:solidFill>
              <a:ln>
                <a:noFill/>
              </a:ln>
              <a:effectLst/>
            </c:spPr>
            <c:extLst>
              <c:ext xmlns:c16="http://schemas.microsoft.com/office/drawing/2014/chart" uri="{C3380CC4-5D6E-409C-BE32-E72D297353CC}">
                <c16:uniqueId val="{00000005-7C3E-49C0-BD45-BBEF0536455E}"/>
              </c:ext>
            </c:extLst>
          </c:dPt>
          <c:dPt>
            <c:idx val="3"/>
            <c:invertIfNegative val="0"/>
            <c:bubble3D val="0"/>
            <c:spPr>
              <a:solidFill>
                <a:srgbClr val="FFA349"/>
              </a:solidFill>
              <a:ln>
                <a:noFill/>
              </a:ln>
              <a:effectLst/>
            </c:spPr>
            <c:extLst>
              <c:ext xmlns:c16="http://schemas.microsoft.com/office/drawing/2014/chart" uri="{C3380CC4-5D6E-409C-BE32-E72D297353CC}">
                <c16:uniqueId val="{00000007-7C3E-49C0-BD45-BBEF0536455E}"/>
              </c:ext>
            </c:extLst>
          </c:dPt>
          <c:dPt>
            <c:idx val="4"/>
            <c:invertIfNegative val="0"/>
            <c:bubble3D val="0"/>
            <c:spPr>
              <a:solidFill>
                <a:srgbClr val="FFC000"/>
              </a:solidFill>
              <a:ln>
                <a:noFill/>
              </a:ln>
              <a:effectLst/>
            </c:spPr>
            <c:extLst>
              <c:ext xmlns:c16="http://schemas.microsoft.com/office/drawing/2014/chart" uri="{C3380CC4-5D6E-409C-BE32-E72D297353CC}">
                <c16:uniqueId val="{00000009-7C3E-49C0-BD45-BBEF0536455E}"/>
              </c:ext>
            </c:extLst>
          </c:dPt>
          <c:dPt>
            <c:idx val="5"/>
            <c:invertIfNegative val="0"/>
            <c:bubble3D val="0"/>
            <c:spPr>
              <a:solidFill>
                <a:srgbClr val="D4D41D"/>
              </a:solidFill>
              <a:ln>
                <a:noFill/>
              </a:ln>
              <a:effectLst/>
            </c:spPr>
            <c:extLst>
              <c:ext xmlns:c16="http://schemas.microsoft.com/office/drawing/2014/chart" uri="{C3380CC4-5D6E-409C-BE32-E72D297353CC}">
                <c16:uniqueId val="{0000000B-7C3E-49C0-BD45-BBEF0536455E}"/>
              </c:ext>
            </c:extLst>
          </c:dPt>
          <c:cat>
            <c:strRef>
              <c:f>Sheet1!$A$2:$A$7</c:f>
              <c:strCache>
                <c:ptCount val="6"/>
                <c:pt idx="0">
                  <c:v>Is Simple and basic</c:v>
                </c:pt>
                <c:pt idx="1">
                  <c:v>Is good source of protein</c:v>
                </c:pt>
                <c:pt idx="2">
                  <c:v>Is made of whole grains</c:v>
                </c:pt>
                <c:pt idx="3">
                  <c:v>Contains low/no sugar</c:v>
                </c:pt>
                <c:pt idx="4">
                  <c:v>Is higher quality/ premium</c:v>
                </c:pt>
                <c:pt idx="5">
                  <c:v>Has a strong, intense flavor</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7C3E-49C0-BD45-BBEF0536455E}"/>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B4BE-4346-9774-E401F2D7F9E5}"/>
              </c:ext>
            </c:extLst>
          </c:dPt>
          <c:dPt>
            <c:idx val="1"/>
            <c:invertIfNegative val="0"/>
            <c:bubble3D val="0"/>
            <c:spPr>
              <a:solidFill>
                <a:srgbClr val="E84418"/>
              </a:solidFill>
              <a:ln>
                <a:noFill/>
              </a:ln>
              <a:effectLst/>
            </c:spPr>
            <c:extLst>
              <c:ext xmlns:c16="http://schemas.microsoft.com/office/drawing/2014/chart" uri="{C3380CC4-5D6E-409C-BE32-E72D297353CC}">
                <c16:uniqueId val="{00000003-B4BE-4346-9774-E401F2D7F9E5}"/>
              </c:ext>
            </c:extLst>
          </c:dPt>
          <c:dPt>
            <c:idx val="2"/>
            <c:invertIfNegative val="0"/>
            <c:bubble3D val="0"/>
            <c:spPr>
              <a:solidFill>
                <a:srgbClr val="FF6E0C"/>
              </a:solidFill>
              <a:ln>
                <a:noFill/>
              </a:ln>
              <a:effectLst/>
            </c:spPr>
            <c:extLst>
              <c:ext xmlns:c16="http://schemas.microsoft.com/office/drawing/2014/chart" uri="{C3380CC4-5D6E-409C-BE32-E72D297353CC}">
                <c16:uniqueId val="{00000005-B4BE-4346-9774-E401F2D7F9E5}"/>
              </c:ext>
            </c:extLst>
          </c:dPt>
          <c:dPt>
            <c:idx val="3"/>
            <c:invertIfNegative val="0"/>
            <c:bubble3D val="0"/>
            <c:spPr>
              <a:solidFill>
                <a:srgbClr val="FFA349"/>
              </a:solidFill>
              <a:ln>
                <a:noFill/>
              </a:ln>
              <a:effectLst/>
            </c:spPr>
            <c:extLst>
              <c:ext xmlns:c16="http://schemas.microsoft.com/office/drawing/2014/chart" uri="{C3380CC4-5D6E-409C-BE32-E72D297353CC}">
                <c16:uniqueId val="{00000007-B4BE-4346-9774-E401F2D7F9E5}"/>
              </c:ext>
            </c:extLst>
          </c:dPt>
          <c:dPt>
            <c:idx val="4"/>
            <c:invertIfNegative val="0"/>
            <c:bubble3D val="0"/>
            <c:spPr>
              <a:solidFill>
                <a:srgbClr val="FFC000"/>
              </a:solidFill>
              <a:ln>
                <a:noFill/>
              </a:ln>
              <a:effectLst/>
            </c:spPr>
            <c:extLst>
              <c:ext xmlns:c16="http://schemas.microsoft.com/office/drawing/2014/chart" uri="{C3380CC4-5D6E-409C-BE32-E72D297353CC}">
                <c16:uniqueId val="{00000009-B4BE-4346-9774-E401F2D7F9E5}"/>
              </c:ext>
            </c:extLst>
          </c:dPt>
          <c:dPt>
            <c:idx val="5"/>
            <c:invertIfNegative val="0"/>
            <c:bubble3D val="0"/>
            <c:spPr>
              <a:solidFill>
                <a:srgbClr val="D4D41D"/>
              </a:solidFill>
              <a:ln>
                <a:noFill/>
              </a:ln>
              <a:effectLst/>
            </c:spPr>
            <c:extLst>
              <c:ext xmlns:c16="http://schemas.microsoft.com/office/drawing/2014/chart" uri="{C3380CC4-5D6E-409C-BE32-E72D297353CC}">
                <c16:uniqueId val="{0000000B-B4BE-4346-9774-E401F2D7F9E5}"/>
              </c:ext>
            </c:extLst>
          </c:dPt>
          <c:cat>
            <c:strRef>
              <c:f>Sheet1!$A$2:$A$7</c:f>
              <c:strCache>
                <c:ptCount val="6"/>
                <c:pt idx="0">
                  <c:v>Had a craving</c:v>
                </c:pt>
                <c:pt idx="1">
                  <c:v>Wanted something I could eat quickly</c:v>
                </c:pt>
                <c:pt idx="2">
                  <c:v>Had a craving</c:v>
                </c:pt>
                <c:pt idx="3">
                  <c:v>Wanted something I could eat quickly</c:v>
                </c:pt>
                <c:pt idx="4">
                  <c:v>Had a craving</c:v>
                </c:pt>
                <c:pt idx="5">
                  <c:v>Wanted something I could eat quickly</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B4BE-4346-9774-E401F2D7F9E5}"/>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EC2B-420A-BC91-406F24637F0D}"/>
              </c:ext>
            </c:extLst>
          </c:dPt>
          <c:dPt>
            <c:idx val="1"/>
            <c:invertIfNegative val="0"/>
            <c:bubble3D val="0"/>
            <c:spPr>
              <a:solidFill>
                <a:srgbClr val="E84418"/>
              </a:solidFill>
              <a:ln>
                <a:noFill/>
              </a:ln>
              <a:effectLst/>
            </c:spPr>
            <c:extLst>
              <c:ext xmlns:c16="http://schemas.microsoft.com/office/drawing/2014/chart" uri="{C3380CC4-5D6E-409C-BE32-E72D297353CC}">
                <c16:uniqueId val="{00000003-EC2B-420A-BC91-406F24637F0D}"/>
              </c:ext>
            </c:extLst>
          </c:dPt>
          <c:dPt>
            <c:idx val="2"/>
            <c:invertIfNegative val="0"/>
            <c:bubble3D val="0"/>
            <c:spPr>
              <a:solidFill>
                <a:srgbClr val="FF6E0C"/>
              </a:solidFill>
              <a:ln>
                <a:noFill/>
              </a:ln>
              <a:effectLst/>
            </c:spPr>
            <c:extLst>
              <c:ext xmlns:c16="http://schemas.microsoft.com/office/drawing/2014/chart" uri="{C3380CC4-5D6E-409C-BE32-E72D297353CC}">
                <c16:uniqueId val="{00000005-EC2B-420A-BC91-406F24637F0D}"/>
              </c:ext>
            </c:extLst>
          </c:dPt>
          <c:dPt>
            <c:idx val="3"/>
            <c:invertIfNegative val="0"/>
            <c:bubble3D val="0"/>
            <c:spPr>
              <a:solidFill>
                <a:srgbClr val="FFA349"/>
              </a:solidFill>
              <a:ln>
                <a:noFill/>
              </a:ln>
              <a:effectLst/>
            </c:spPr>
            <c:extLst>
              <c:ext xmlns:c16="http://schemas.microsoft.com/office/drawing/2014/chart" uri="{C3380CC4-5D6E-409C-BE32-E72D297353CC}">
                <c16:uniqueId val="{00000007-EC2B-420A-BC91-406F24637F0D}"/>
              </c:ext>
            </c:extLst>
          </c:dPt>
          <c:dPt>
            <c:idx val="4"/>
            <c:invertIfNegative val="0"/>
            <c:bubble3D val="0"/>
            <c:spPr>
              <a:solidFill>
                <a:srgbClr val="FFC000"/>
              </a:solidFill>
              <a:ln>
                <a:noFill/>
              </a:ln>
              <a:effectLst/>
            </c:spPr>
            <c:extLst>
              <c:ext xmlns:c16="http://schemas.microsoft.com/office/drawing/2014/chart" uri="{C3380CC4-5D6E-409C-BE32-E72D297353CC}">
                <c16:uniqueId val="{00000009-EC2B-420A-BC91-406F24637F0D}"/>
              </c:ext>
            </c:extLst>
          </c:dPt>
          <c:dPt>
            <c:idx val="5"/>
            <c:invertIfNegative val="0"/>
            <c:bubble3D val="0"/>
            <c:spPr>
              <a:solidFill>
                <a:srgbClr val="D4D41D"/>
              </a:solidFill>
              <a:ln>
                <a:noFill/>
              </a:ln>
              <a:effectLst/>
            </c:spPr>
            <c:extLst>
              <c:ext xmlns:c16="http://schemas.microsoft.com/office/drawing/2014/chart" uri="{C3380CC4-5D6E-409C-BE32-E72D297353CC}">
                <c16:uniqueId val="{0000000B-EC2B-420A-BC91-406F24637F0D}"/>
              </c:ext>
            </c:extLst>
          </c:dPt>
          <c:cat>
            <c:strRef>
              <c:f>Sheet1!$A$2:$A$7</c:f>
              <c:strCache>
                <c:ptCount val="6"/>
                <c:pt idx="0">
                  <c:v>Is Simple and basic</c:v>
                </c:pt>
                <c:pt idx="1">
                  <c:v>Is good source of protein</c:v>
                </c:pt>
                <c:pt idx="2">
                  <c:v>Is made of whole grains</c:v>
                </c:pt>
                <c:pt idx="3">
                  <c:v>Contains low/no sugar</c:v>
                </c:pt>
                <c:pt idx="4">
                  <c:v>Is higher quality/ premium</c:v>
                </c:pt>
                <c:pt idx="5">
                  <c:v>Has a strong, intense flavor</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EC2B-420A-BC91-406F24637F0D}"/>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2066957950592"/>
          <c:y val="0"/>
          <c:w val="0.53337329626083374"/>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174B-4570-B5BE-5525AA85CF47}"/>
              </c:ext>
            </c:extLst>
          </c:dPt>
          <c:dPt>
            <c:idx val="1"/>
            <c:invertIfNegative val="0"/>
            <c:bubble3D val="0"/>
            <c:spPr>
              <a:solidFill>
                <a:srgbClr val="E84418"/>
              </a:solidFill>
              <a:ln>
                <a:noFill/>
              </a:ln>
              <a:effectLst/>
            </c:spPr>
            <c:extLst>
              <c:ext xmlns:c16="http://schemas.microsoft.com/office/drawing/2014/chart" uri="{C3380CC4-5D6E-409C-BE32-E72D297353CC}">
                <c16:uniqueId val="{00000003-174B-4570-B5BE-5525AA85CF47}"/>
              </c:ext>
            </c:extLst>
          </c:dPt>
          <c:dPt>
            <c:idx val="2"/>
            <c:invertIfNegative val="0"/>
            <c:bubble3D val="0"/>
            <c:spPr>
              <a:solidFill>
                <a:srgbClr val="FF6E0C"/>
              </a:solidFill>
              <a:ln>
                <a:noFill/>
              </a:ln>
              <a:effectLst/>
            </c:spPr>
            <c:extLst>
              <c:ext xmlns:c16="http://schemas.microsoft.com/office/drawing/2014/chart" uri="{C3380CC4-5D6E-409C-BE32-E72D297353CC}">
                <c16:uniqueId val="{00000005-174B-4570-B5BE-5525AA85CF47}"/>
              </c:ext>
            </c:extLst>
          </c:dPt>
          <c:dPt>
            <c:idx val="3"/>
            <c:invertIfNegative val="0"/>
            <c:bubble3D val="0"/>
            <c:spPr>
              <a:solidFill>
                <a:srgbClr val="FFA349"/>
              </a:solidFill>
              <a:ln>
                <a:noFill/>
              </a:ln>
              <a:effectLst/>
            </c:spPr>
            <c:extLst>
              <c:ext xmlns:c16="http://schemas.microsoft.com/office/drawing/2014/chart" uri="{C3380CC4-5D6E-409C-BE32-E72D297353CC}">
                <c16:uniqueId val="{00000007-174B-4570-B5BE-5525AA85CF47}"/>
              </c:ext>
            </c:extLst>
          </c:dPt>
          <c:dPt>
            <c:idx val="4"/>
            <c:invertIfNegative val="0"/>
            <c:bubble3D val="0"/>
            <c:spPr>
              <a:solidFill>
                <a:srgbClr val="FFC000"/>
              </a:solidFill>
              <a:ln>
                <a:noFill/>
              </a:ln>
              <a:effectLst/>
            </c:spPr>
            <c:extLst>
              <c:ext xmlns:c16="http://schemas.microsoft.com/office/drawing/2014/chart" uri="{C3380CC4-5D6E-409C-BE32-E72D297353CC}">
                <c16:uniqueId val="{00000009-174B-4570-B5BE-5525AA85CF47}"/>
              </c:ext>
            </c:extLst>
          </c:dPt>
          <c:dPt>
            <c:idx val="5"/>
            <c:invertIfNegative val="0"/>
            <c:bubble3D val="0"/>
            <c:spPr>
              <a:solidFill>
                <a:srgbClr val="D4D41D"/>
              </a:solidFill>
              <a:ln>
                <a:noFill/>
              </a:ln>
              <a:effectLst/>
            </c:spPr>
            <c:extLst>
              <c:ext xmlns:c16="http://schemas.microsoft.com/office/drawing/2014/chart" uri="{C3380CC4-5D6E-409C-BE32-E72D297353CC}">
                <c16:uniqueId val="{0000000B-174B-4570-B5BE-5525AA85CF47}"/>
              </c:ext>
            </c:extLst>
          </c:dPt>
          <c:cat>
            <c:strRef>
              <c:f>Sheet1!$A$2:$A$7</c:f>
              <c:strCache>
                <c:ptCount val="6"/>
                <c:pt idx="0">
                  <c:v>Had a craving</c:v>
                </c:pt>
                <c:pt idx="1">
                  <c:v>Wanted something I could eat quickly</c:v>
                </c:pt>
                <c:pt idx="2">
                  <c:v>Had a craving</c:v>
                </c:pt>
                <c:pt idx="3">
                  <c:v>Wanted something I could eat quickly</c:v>
                </c:pt>
                <c:pt idx="4">
                  <c:v>Had a craving</c:v>
                </c:pt>
                <c:pt idx="5">
                  <c:v>Wanted something I could eat quickly</c:v>
                </c:pt>
              </c:strCache>
            </c:strRef>
          </c:cat>
          <c:val>
            <c:numRef>
              <c:f>Sheet1!$B$2:$B$7</c:f>
              <c:numCache>
                <c:formatCode>0%</c:formatCode>
                <c:ptCount val="6"/>
                <c:pt idx="0">
                  <c:v>0.18</c:v>
                </c:pt>
                <c:pt idx="1">
                  <c:v>0.17</c:v>
                </c:pt>
                <c:pt idx="2">
                  <c:v>0.09</c:v>
                </c:pt>
                <c:pt idx="3">
                  <c:v>0.08</c:v>
                </c:pt>
                <c:pt idx="4">
                  <c:v>0.08</c:v>
                </c:pt>
                <c:pt idx="5">
                  <c:v>7.0000000000000007E-2</c:v>
                </c:pt>
              </c:numCache>
            </c:numRef>
          </c:val>
          <c:extLst>
            <c:ext xmlns:c16="http://schemas.microsoft.com/office/drawing/2014/chart" uri="{C3380CC4-5D6E-409C-BE32-E72D297353CC}">
              <c16:uniqueId val="{0000000C-174B-4570-B5BE-5525AA85CF47}"/>
            </c:ext>
          </c:extLst>
        </c:ser>
        <c:dLbls>
          <c:showLegendKey val="0"/>
          <c:showVal val="0"/>
          <c:showCatName val="0"/>
          <c:showSerName val="0"/>
          <c:showPercent val="0"/>
          <c:showBubbleSize val="0"/>
        </c:dLbls>
        <c:gapWidth val="182"/>
        <c:axId val="709216783"/>
        <c:axId val="709310991"/>
      </c:barChart>
      <c:catAx>
        <c:axId val="709216783"/>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smtId="4294967295">
                <a:solidFill>
                  <a:schemeClr val="tx1"/>
                </a:solidFill>
                <a:latin typeface="Franklin Gothic Book" panose="020B0503020102020204" pitchFamily="34" charset="0"/>
                <a:ea typeface="+mn-ea"/>
                <a:cs typeface="+mn-cs"/>
              </a:defRPr>
            </a:pPr>
            <a:endParaRPr lang="en-US"/>
          </a:p>
        </c:txPr>
        <c:crossAx val="709310991"/>
        <c:crosses val="autoZero"/>
        <c:auto val="0"/>
        <c:lblAlgn val="ctr"/>
        <c:lblOffset val="100"/>
        <c:noMultiLvlLbl val="0"/>
      </c:catAx>
      <c:valAx>
        <c:axId val="709310991"/>
        <c:scaling>
          <c:orientation val="minMax"/>
        </c:scaling>
        <c:delete val="1"/>
        <c:axPos val="t"/>
        <c:numFmt formatCode="0%" sourceLinked="1"/>
        <c:majorTickMark val="none"/>
        <c:minorTickMark val="none"/>
        <c:tickLblPos val="nextTo"/>
        <c:crossAx val="7092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4689606659499E-2"/>
          <c:y val="4.0877400843420793E-2"/>
          <c:w val="0.97165310393340498"/>
          <c:h val="0.80752854210832115"/>
        </c:manualLayout>
      </c:layout>
      <c:lineChart>
        <c:grouping val="standard"/>
        <c:varyColors val="0"/>
        <c:ser>
          <c:idx val="0"/>
          <c:order val="0"/>
          <c:tx>
            <c:strRef>
              <c:f>Sheet1!$A$2</c:f>
              <c:strCache>
                <c:ptCount val="1"/>
                <c:pt idx="0">
                  <c:v>Q1-Q3 2019</c:v>
                </c:pt>
              </c:strCache>
            </c:strRef>
          </c:tx>
          <c:spPr>
            <a:ln w="15875" cap="rnd">
              <a:solidFill>
                <a:srgbClr val="C01D02"/>
              </a:solidFill>
              <a:round/>
            </a:ln>
            <a:effectLst/>
          </c:spPr>
          <c:marker>
            <c:symbol val="circle"/>
            <c:size val="5"/>
            <c:spPr>
              <a:solidFill>
                <a:schemeClr val="bg1"/>
              </a:solidFill>
              <a:ln w="15875">
                <a:solidFill>
                  <a:srgbClr val="C01D02"/>
                </a:solidFill>
              </a:ln>
              <a:effectLst/>
            </c:spPr>
          </c:marker>
          <c:cat>
            <c:strRef>
              <c:f>Sheet1!$B$1:$F$1</c:f>
              <c:strCache>
                <c:ptCount val="5"/>
                <c:pt idx="0">
                  <c:v>Alpha</c:v>
                </c:pt>
                <c:pt idx="1">
                  <c:v>Gen Z</c:v>
                </c:pt>
                <c:pt idx="2">
                  <c:v>Millennial</c:v>
                </c:pt>
                <c:pt idx="3">
                  <c:v>Gen X</c:v>
                </c:pt>
                <c:pt idx="4">
                  <c:v>Boomers</c:v>
                </c:pt>
              </c:strCache>
            </c:strRef>
          </c:cat>
          <c:val>
            <c:numRef>
              <c:f>Sheet1!$B$2:$F$2</c:f>
              <c:numCache>
                <c:formatCode>0.0</c:formatCode>
                <c:ptCount val="5"/>
                <c:pt idx="0">
                  <c:v>125.3</c:v>
                </c:pt>
                <c:pt idx="1">
                  <c:v>97.8</c:v>
                </c:pt>
                <c:pt idx="2">
                  <c:v>87.4</c:v>
                </c:pt>
                <c:pt idx="3">
                  <c:v>82.6</c:v>
                </c:pt>
                <c:pt idx="4">
                  <c:v>67.5</c:v>
                </c:pt>
              </c:numCache>
            </c:numRef>
          </c:val>
          <c:smooth val="0"/>
          <c:extLst>
            <c:ext xmlns:c16="http://schemas.microsoft.com/office/drawing/2014/chart" uri="{C3380CC4-5D6E-409C-BE32-E72D297353CC}">
              <c16:uniqueId val="{00000000-A3EC-4C75-85FC-662E46E62EEA}"/>
            </c:ext>
          </c:extLst>
        </c:ser>
        <c:ser>
          <c:idx val="1"/>
          <c:order val="1"/>
          <c:tx>
            <c:strRef>
              <c:f>Sheet1!$A$3</c:f>
              <c:strCache>
                <c:ptCount val="1"/>
                <c:pt idx="0">
                  <c:v>Q1-Q3 2020</c:v>
                </c:pt>
              </c:strCache>
            </c:strRef>
          </c:tx>
          <c:spPr>
            <a:ln w="15875" cap="rnd">
              <a:solidFill>
                <a:srgbClr val="FF6600"/>
              </a:solidFill>
              <a:round/>
            </a:ln>
            <a:effectLst/>
          </c:spPr>
          <c:marker>
            <c:symbol val="circle"/>
            <c:size val="5"/>
            <c:spPr>
              <a:solidFill>
                <a:schemeClr val="bg1"/>
              </a:solidFill>
              <a:ln w="15875">
                <a:solidFill>
                  <a:srgbClr val="FF6600"/>
                </a:solidFill>
              </a:ln>
              <a:effectLst/>
            </c:spPr>
          </c:marker>
          <c:cat>
            <c:strRef>
              <c:f>Sheet1!$B$1:$F$1</c:f>
              <c:strCache>
                <c:ptCount val="5"/>
                <c:pt idx="0">
                  <c:v>Alpha</c:v>
                </c:pt>
                <c:pt idx="1">
                  <c:v>Gen Z</c:v>
                </c:pt>
                <c:pt idx="2">
                  <c:v>Millennial</c:v>
                </c:pt>
                <c:pt idx="3">
                  <c:v>Gen X</c:v>
                </c:pt>
                <c:pt idx="4">
                  <c:v>Boomers</c:v>
                </c:pt>
              </c:strCache>
            </c:strRef>
          </c:cat>
          <c:val>
            <c:numRef>
              <c:f>Sheet1!$B$3:$F$3</c:f>
              <c:numCache>
                <c:formatCode>0.0</c:formatCode>
                <c:ptCount val="5"/>
                <c:pt idx="0">
                  <c:v>117.6</c:v>
                </c:pt>
                <c:pt idx="1">
                  <c:v>90.1</c:v>
                </c:pt>
                <c:pt idx="2">
                  <c:v>61.9</c:v>
                </c:pt>
                <c:pt idx="3">
                  <c:v>61.4</c:v>
                </c:pt>
                <c:pt idx="4">
                  <c:v>56.6</c:v>
                </c:pt>
              </c:numCache>
            </c:numRef>
          </c:val>
          <c:smooth val="0"/>
          <c:extLst>
            <c:ext xmlns:c16="http://schemas.microsoft.com/office/drawing/2014/chart" uri="{C3380CC4-5D6E-409C-BE32-E72D297353CC}">
              <c16:uniqueId val="{00000001-A3EC-4C75-85FC-662E46E62EEA}"/>
            </c:ext>
          </c:extLst>
        </c:ser>
        <c:ser>
          <c:idx val="2"/>
          <c:order val="2"/>
          <c:tx>
            <c:strRef>
              <c:f>Sheet1!$A$4</c:f>
              <c:strCache>
                <c:ptCount val="1"/>
                <c:pt idx="0">
                  <c:v>Q1-Q3 2021</c:v>
                </c:pt>
              </c:strCache>
            </c:strRef>
          </c:tx>
          <c:spPr>
            <a:ln w="15875" cap="rnd">
              <a:solidFill>
                <a:srgbClr val="FFC024"/>
              </a:solidFill>
              <a:round/>
            </a:ln>
            <a:effectLst/>
          </c:spPr>
          <c:marker>
            <c:symbol val="circle"/>
            <c:size val="5"/>
            <c:spPr>
              <a:solidFill>
                <a:schemeClr val="bg1"/>
              </a:solidFill>
              <a:ln w="15875">
                <a:solidFill>
                  <a:srgbClr val="FFC024"/>
                </a:solidFill>
              </a:ln>
              <a:effectLst/>
            </c:spPr>
          </c:marker>
          <c:cat>
            <c:strRef>
              <c:f>Sheet1!$B$1:$F$1</c:f>
              <c:strCache>
                <c:ptCount val="5"/>
                <c:pt idx="0">
                  <c:v>Alpha</c:v>
                </c:pt>
                <c:pt idx="1">
                  <c:v>Gen Z</c:v>
                </c:pt>
                <c:pt idx="2">
                  <c:v>Millennial</c:v>
                </c:pt>
                <c:pt idx="3">
                  <c:v>Gen X</c:v>
                </c:pt>
                <c:pt idx="4">
                  <c:v>Boomers</c:v>
                </c:pt>
              </c:strCache>
            </c:strRef>
          </c:cat>
          <c:val>
            <c:numRef>
              <c:f>Sheet1!$B$4:$F$4</c:f>
              <c:numCache>
                <c:formatCode>0.0</c:formatCode>
                <c:ptCount val="5"/>
                <c:pt idx="0">
                  <c:v>125.3</c:v>
                </c:pt>
                <c:pt idx="1">
                  <c:v>97.8</c:v>
                </c:pt>
                <c:pt idx="2">
                  <c:v>87.4</c:v>
                </c:pt>
                <c:pt idx="3">
                  <c:v>82.6</c:v>
                </c:pt>
                <c:pt idx="4">
                  <c:v>56.6</c:v>
                </c:pt>
              </c:numCache>
            </c:numRef>
          </c:val>
          <c:smooth val="0"/>
          <c:extLst>
            <c:ext xmlns:c16="http://schemas.microsoft.com/office/drawing/2014/chart" uri="{C3380CC4-5D6E-409C-BE32-E72D297353CC}">
              <c16:uniqueId val="{00000002-A3EC-4C75-85FC-662E46E62EEA}"/>
            </c:ext>
          </c:extLst>
        </c:ser>
        <c:dLbls>
          <c:showLegendKey val="0"/>
          <c:showVal val="0"/>
          <c:showCatName val="0"/>
          <c:showSerName val="0"/>
          <c:showPercent val="0"/>
          <c:showBubbleSize val="0"/>
        </c:dLbls>
        <c:marker val="1"/>
        <c:smooth val="0"/>
        <c:axId val="1303758896"/>
        <c:axId val="1305867360"/>
      </c:lineChart>
      <c:catAx>
        <c:axId val="13037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Franklin Gothic Book" panose="020B0503020102020204" pitchFamily="34" charset="0"/>
                <a:ea typeface="+mn-ea"/>
                <a:cs typeface="+mn-cs"/>
              </a:defRPr>
            </a:pPr>
            <a:endParaRPr lang="en-US"/>
          </a:p>
        </c:txPr>
        <c:crossAx val="1305867360"/>
        <c:crosses val="autoZero"/>
        <c:auto val="1"/>
        <c:lblAlgn val="ctr"/>
        <c:lblOffset val="100"/>
        <c:noMultiLvlLbl val="0"/>
      </c:catAx>
      <c:valAx>
        <c:axId val="1305867360"/>
        <c:scaling>
          <c:orientation val="minMax"/>
        </c:scaling>
        <c:delete val="0"/>
        <c:axPos val="l"/>
        <c:majorGridlines>
          <c:spPr>
            <a:ln w="6350" cap="flat" cmpd="sng" algn="ctr">
              <a:solidFill>
                <a:schemeClr val="bg2"/>
              </a:solidFill>
              <a:prstDash val="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1303758896"/>
        <c:crosses val="autoZero"/>
        <c:crossBetween val="between"/>
      </c:valAx>
      <c:spPr>
        <a:noFill/>
        <a:ln>
          <a:noFill/>
        </a:ln>
        <a:effectLst/>
      </c:spPr>
    </c:plotArea>
    <c:legend>
      <c:legendPos val="t"/>
      <c:layout>
        <c:manualLayout>
          <c:xMode val="edge"/>
          <c:yMode val="edge"/>
          <c:x val="8.5672156054986751E-2"/>
          <c:y val="0.95009183068479386"/>
          <c:w val="0.85543981964589122"/>
          <c:h val="4.99081693152061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Franklin Gothic Book" panose="020B0503020102020204" pitchFamily="34" charset="0"/>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B-E620-4E52-9785-A75D7C857A72}"/>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A-E620-4E52-9785-A75D7C857A72}"/>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0-E620-4E52-9785-A75D7C857A72}"/>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161907147628586E-2"/>
          <c:y val="0"/>
          <c:w val="0.82767618570474266"/>
          <c:h val="0.99999999999999989"/>
        </c:manualLayout>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12"/>
            <c:invertIfNegative val="0"/>
            <c:bubble3D val="0"/>
            <c:spPr>
              <a:solidFill>
                <a:schemeClr val="accent1"/>
              </a:solidFill>
              <a:ln>
                <a:noFill/>
              </a:ln>
              <a:effectLst/>
            </c:spPr>
            <c:extLst>
              <c:ext xmlns:c16="http://schemas.microsoft.com/office/drawing/2014/chart" uri="{C3380CC4-5D6E-409C-BE32-E72D297353CC}">
                <c16:uniqueId val="{00000001-85D3-4EDE-8A00-7A7E2DEDFE0C}"/>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03-85D3-4EDE-8A00-7A7E2DEDFE0C}"/>
              </c:ext>
            </c:extLst>
          </c:dPt>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Total</c:v>
                </c:pt>
                <c:pt idx="1">
                  <c:v>Early Morning Bite</c:v>
                </c:pt>
                <c:pt idx="2">
                  <c:v>Breakfast for One</c:v>
                </c:pt>
                <c:pt idx="3">
                  <c:v>Family Breakfast</c:v>
                </c:pt>
                <c:pt idx="4">
                  <c:v>Breakfast Work/School</c:v>
                </c:pt>
                <c:pt idx="5">
                  <c:v>Mid Morning Snack</c:v>
                </c:pt>
                <c:pt idx="6">
                  <c:v>Lunch</c:v>
                </c:pt>
                <c:pt idx="7">
                  <c:v>Lunch Alternative</c:v>
                </c:pt>
                <c:pt idx="8">
                  <c:v>Afternoon Snack</c:v>
                </c:pt>
                <c:pt idx="9">
                  <c:v>After Work/School Bite</c:v>
                </c:pt>
                <c:pt idx="10">
                  <c:v>Evening Me</c:v>
                </c:pt>
                <c:pt idx="11">
                  <c:v>Evening We</c:v>
                </c:pt>
                <c:pt idx="12">
                  <c:v>Bedtime Late Night</c:v>
                </c:pt>
                <c:pt idx="13">
                  <c:v>Bedtime Late Night</c:v>
                </c:pt>
                <c:pt idx="14">
                  <c:v>Bedtime Late Night</c:v>
                </c:pt>
              </c:strCache>
            </c:strRef>
          </c:cat>
          <c:val>
            <c:numRef>
              <c:f>Sheet1!$B$2:$B$16</c:f>
              <c:numCache>
                <c:formatCode>0%</c:formatCode>
                <c:ptCount val="15"/>
                <c:pt idx="0">
                  <c:v>-2.5</c:v>
                </c:pt>
                <c:pt idx="1">
                  <c:v>4.3</c:v>
                </c:pt>
                <c:pt idx="2">
                  <c:v>2.5</c:v>
                </c:pt>
                <c:pt idx="3">
                  <c:v>3.5</c:v>
                </c:pt>
                <c:pt idx="4">
                  <c:v>4.5</c:v>
                </c:pt>
                <c:pt idx="5">
                  <c:v>6</c:v>
                </c:pt>
                <c:pt idx="6">
                  <c:v>5</c:v>
                </c:pt>
                <c:pt idx="7">
                  <c:v>4</c:v>
                </c:pt>
                <c:pt idx="8">
                  <c:v>8</c:v>
                </c:pt>
                <c:pt idx="9">
                  <c:v>9</c:v>
                </c:pt>
                <c:pt idx="10">
                  <c:v>7</c:v>
                </c:pt>
                <c:pt idx="11">
                  <c:v>6</c:v>
                </c:pt>
                <c:pt idx="12">
                  <c:v>2</c:v>
                </c:pt>
                <c:pt idx="13">
                  <c:v>2</c:v>
                </c:pt>
                <c:pt idx="14">
                  <c:v>2</c:v>
                </c:pt>
              </c:numCache>
            </c:numRef>
          </c:val>
          <c:extLst>
            <c:ext xmlns:c16="http://schemas.microsoft.com/office/drawing/2014/chart" uri="{C3380CC4-5D6E-409C-BE32-E72D297353CC}">
              <c16:uniqueId val="{00000004-85D3-4EDE-8A00-7A7E2DEDFE0C}"/>
            </c:ext>
          </c:extLst>
        </c:ser>
        <c:dLbls>
          <c:showLegendKey val="0"/>
          <c:showVal val="0"/>
          <c:showCatName val="0"/>
          <c:showSerName val="0"/>
          <c:showPercent val="0"/>
          <c:showBubbleSize val="0"/>
        </c:dLbls>
        <c:gapWidth val="436"/>
        <c:axId val="2036204224"/>
        <c:axId val="382893616"/>
      </c:barChart>
      <c:catAx>
        <c:axId val="2036204224"/>
        <c:scaling>
          <c:orientation val="maxMin"/>
        </c:scaling>
        <c:delete val="0"/>
        <c:axPos val="l"/>
        <c:numFmt formatCode="General" sourceLinked="1"/>
        <c:majorTickMark val="none"/>
        <c:minorTickMark val="none"/>
        <c:tickLblPos val="none"/>
        <c:spPr>
          <a:noFill/>
          <a:ln w="3175" cap="flat" cmpd="sng" algn="ctr">
            <a:solidFill>
              <a:srgbClr val="C00000"/>
            </a:solidFill>
            <a:round/>
            <a:headEnd type="triangle" w="sm" len="sm"/>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crossAx val="382893616"/>
        <c:crosses val="autoZero"/>
        <c:auto val="1"/>
        <c:lblAlgn val="ctr"/>
        <c:lblOffset val="0"/>
        <c:noMultiLvlLbl val="0"/>
      </c:catAx>
      <c:valAx>
        <c:axId val="382893616"/>
        <c:scaling>
          <c:orientation val="minMax"/>
        </c:scaling>
        <c:delete val="1"/>
        <c:axPos val="t"/>
        <c:numFmt formatCode="0%" sourceLinked="1"/>
        <c:majorTickMark val="out"/>
        <c:minorTickMark val="none"/>
        <c:tickLblPos val="nextTo"/>
        <c:crossAx val="2036204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Franklin Gothic Book" panose="020B0503020102020204" pitchFamily="34" charset="0"/>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50009889668104E-2"/>
          <c:y val="1.4987521185455682E-2"/>
          <c:w val="0.93550165456447276"/>
          <c:h val="0.9328674646345535"/>
        </c:manualLayout>
      </c:layout>
      <c:bubbleChart>
        <c:varyColors val="1"/>
        <c:ser>
          <c:idx val="0"/>
          <c:order val="0"/>
          <c:tx>
            <c:strRef>
              <c:f>Sheet1!$B$1</c:f>
              <c:strCache>
                <c:ptCount val="1"/>
                <c:pt idx="0">
                  <c:v>Category Share</c:v>
                </c:pt>
              </c:strCache>
            </c:strRef>
          </c:tx>
          <c:spPr>
            <a:solidFill>
              <a:schemeClr val="accent1">
                <a:alpha val="75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556F-4272-8243-616B9D7EE9FD}"/>
              </c:ext>
            </c:extLst>
          </c:dPt>
          <c:dPt>
            <c:idx val="1"/>
            <c:invertIfNegative val="0"/>
            <c:bubble3D val="0"/>
            <c:spPr>
              <a:solidFill>
                <a:srgbClr val="E84518"/>
              </a:solidFill>
              <a:ln>
                <a:noFill/>
              </a:ln>
              <a:effectLst/>
            </c:spPr>
            <c:extLst>
              <c:ext xmlns:c16="http://schemas.microsoft.com/office/drawing/2014/chart" uri="{C3380CC4-5D6E-409C-BE32-E72D297353CC}">
                <c16:uniqueId val="{00000003-556F-4272-8243-616B9D7EE9FD}"/>
              </c:ext>
            </c:extLst>
          </c:dPt>
          <c:dPt>
            <c:idx val="2"/>
            <c:invertIfNegative val="0"/>
            <c:bubble3D val="0"/>
            <c:spPr>
              <a:solidFill>
                <a:srgbClr val="FF6600"/>
              </a:solidFill>
              <a:ln>
                <a:noFill/>
              </a:ln>
              <a:effectLst/>
            </c:spPr>
            <c:extLst>
              <c:ext xmlns:c16="http://schemas.microsoft.com/office/drawing/2014/chart" uri="{C3380CC4-5D6E-409C-BE32-E72D297353CC}">
                <c16:uniqueId val="{00000005-556F-4272-8243-616B9D7EE9FD}"/>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556F-4272-8243-616B9D7EE9FD}"/>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9-556F-4272-8243-616B9D7EE9FD}"/>
              </c:ext>
            </c:extLst>
          </c:dPt>
          <c:dPt>
            <c:idx val="5"/>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B-556F-4272-8243-616B9D7EE9FD}"/>
              </c:ext>
            </c:extLst>
          </c:dPt>
          <c:dPt>
            <c:idx val="6"/>
            <c:invertIfNegative val="0"/>
            <c:bubble3D val="0"/>
            <c:spPr>
              <a:solidFill>
                <a:srgbClr val="FFCE00"/>
              </a:solidFill>
              <a:ln>
                <a:noFill/>
              </a:ln>
              <a:effectLst/>
            </c:spPr>
            <c:extLst>
              <c:ext xmlns:c16="http://schemas.microsoft.com/office/drawing/2014/chart" uri="{C3380CC4-5D6E-409C-BE32-E72D297353CC}">
                <c16:uniqueId val="{0000000D-556F-4272-8243-616B9D7EE9FD}"/>
              </c:ext>
            </c:extLst>
          </c:dPt>
          <c:dPt>
            <c:idx val="7"/>
            <c:invertIfNegative val="0"/>
            <c:bubble3D val="0"/>
            <c:spPr>
              <a:solidFill>
                <a:srgbClr val="FFF57B"/>
              </a:solidFill>
              <a:ln>
                <a:noFill/>
              </a:ln>
              <a:effectLst/>
            </c:spPr>
            <c:extLst>
              <c:ext xmlns:c16="http://schemas.microsoft.com/office/drawing/2014/chart" uri="{C3380CC4-5D6E-409C-BE32-E72D297353CC}">
                <c16:uniqueId val="{0000000F-556F-4272-8243-616B9D7EE9FD}"/>
              </c:ext>
            </c:extLst>
          </c:dPt>
          <c:dPt>
            <c:idx val="8"/>
            <c:invertIfNegative val="0"/>
            <c:bubble3D val="0"/>
            <c:spPr>
              <a:solidFill>
                <a:srgbClr val="D1D105"/>
              </a:solidFill>
              <a:ln>
                <a:noFill/>
              </a:ln>
              <a:effectLst/>
            </c:spPr>
            <c:extLst>
              <c:ext xmlns:c16="http://schemas.microsoft.com/office/drawing/2014/chart" uri="{C3380CC4-5D6E-409C-BE32-E72D297353CC}">
                <c16:uniqueId val="{00000011-556F-4272-8243-616B9D7EE9FD}"/>
              </c:ext>
            </c:extLst>
          </c:dPt>
          <c:dPt>
            <c:idx val="9"/>
            <c:invertIfNegative val="0"/>
            <c:bubble3D val="0"/>
            <c:spPr>
              <a:solidFill>
                <a:srgbClr val="BCB311"/>
              </a:solidFill>
              <a:ln w="38100">
                <a:noFill/>
              </a:ln>
              <a:effectLst/>
            </c:spPr>
            <c:extLst>
              <c:ext xmlns:c16="http://schemas.microsoft.com/office/drawing/2014/chart" uri="{C3380CC4-5D6E-409C-BE32-E72D297353CC}">
                <c16:uniqueId val="{00000013-556F-4272-8243-616B9D7EE9FD}"/>
              </c:ext>
            </c:extLst>
          </c:dPt>
          <c:dPt>
            <c:idx val="10"/>
            <c:invertIfNegative val="0"/>
            <c:bubble3D val="0"/>
            <c:spPr>
              <a:solidFill>
                <a:srgbClr val="A4F6FF"/>
              </a:solidFill>
              <a:ln w="38100">
                <a:noFill/>
              </a:ln>
              <a:effectLst/>
            </c:spPr>
            <c:extLst>
              <c:ext xmlns:c16="http://schemas.microsoft.com/office/drawing/2014/chart" uri="{C3380CC4-5D6E-409C-BE32-E72D297353CC}">
                <c16:uniqueId val="{00000015-556F-4272-8243-616B9D7EE9FD}"/>
              </c:ext>
            </c:extLst>
          </c:dPt>
          <c:dPt>
            <c:idx val="11"/>
            <c:invertIfNegative val="0"/>
            <c:bubble3D val="0"/>
            <c:spPr>
              <a:solidFill>
                <a:srgbClr val="0ADDCD"/>
              </a:solidFill>
              <a:ln>
                <a:noFill/>
              </a:ln>
              <a:effectLst/>
            </c:spPr>
            <c:extLst>
              <c:ext xmlns:c16="http://schemas.microsoft.com/office/drawing/2014/chart" uri="{C3380CC4-5D6E-409C-BE32-E72D297353CC}">
                <c16:uniqueId val="{00000017-556F-4272-8243-616B9D7EE9FD}"/>
              </c:ext>
            </c:extLst>
          </c:dPt>
          <c:dPt>
            <c:idx val="12"/>
            <c:invertIfNegative val="0"/>
            <c:bubble3D val="0"/>
            <c:spPr>
              <a:solidFill>
                <a:schemeClr val="accent3">
                  <a:lumMod val="90000"/>
                  <a:lumOff val="10000"/>
                </a:schemeClr>
              </a:solidFill>
              <a:ln w="38100">
                <a:noFill/>
              </a:ln>
              <a:effectLst/>
            </c:spPr>
            <c:extLst>
              <c:ext xmlns:c16="http://schemas.microsoft.com/office/drawing/2014/chart" uri="{C3380CC4-5D6E-409C-BE32-E72D297353CC}">
                <c16:uniqueId val="{00000019-556F-4272-8243-616B9D7EE9FD}"/>
              </c:ext>
            </c:extLst>
          </c:dPt>
          <c:dPt>
            <c:idx val="13"/>
            <c:invertIfNegative val="0"/>
            <c:bubble3D val="0"/>
            <c:spPr>
              <a:solidFill>
                <a:srgbClr val="4D8DD3"/>
              </a:solidFill>
              <a:ln>
                <a:noFill/>
              </a:ln>
              <a:effectLst/>
            </c:spPr>
            <c:extLst>
              <c:ext xmlns:c16="http://schemas.microsoft.com/office/drawing/2014/chart" uri="{C3380CC4-5D6E-409C-BE32-E72D297353CC}">
                <c16:uniqueId val="{0000001B-556F-4272-8243-616B9D7EE9FD}"/>
              </c:ext>
            </c:extLst>
          </c:dPt>
          <c:dPt>
            <c:idx val="14"/>
            <c:invertIfNegative val="0"/>
            <c:bubble3D val="0"/>
            <c:spPr>
              <a:solidFill>
                <a:srgbClr val="3558EB">
                  <a:alpha val="75000"/>
                </a:srgbClr>
              </a:solidFill>
              <a:ln>
                <a:noFill/>
              </a:ln>
              <a:effectLst/>
            </c:spPr>
            <c:extLst>
              <c:ext xmlns:c16="http://schemas.microsoft.com/office/drawing/2014/chart" uri="{C3380CC4-5D6E-409C-BE32-E72D297353CC}">
                <c16:uniqueId val="{0000001D-556F-4272-8243-616B9D7EE9FD}"/>
              </c:ext>
            </c:extLst>
          </c:dPt>
          <c:dPt>
            <c:idx val="15"/>
            <c:invertIfNegative val="0"/>
            <c:bubble3D val="0"/>
            <c:spPr>
              <a:solidFill>
                <a:srgbClr val="005086">
                  <a:alpha val="75000"/>
                </a:srgbClr>
              </a:solidFill>
              <a:ln>
                <a:noFill/>
              </a:ln>
              <a:effectLst/>
            </c:spPr>
            <c:extLst>
              <c:ext xmlns:c16="http://schemas.microsoft.com/office/drawing/2014/chart" uri="{C3380CC4-5D6E-409C-BE32-E72D297353CC}">
                <c16:uniqueId val="{0000001F-556F-4272-8243-616B9D7EE9FD}"/>
              </c:ext>
            </c:extLst>
          </c:dPt>
          <c:dPt>
            <c:idx val="16"/>
            <c:invertIfNegative val="0"/>
            <c:bubble3D val="0"/>
            <c:spPr>
              <a:solidFill>
                <a:srgbClr val="002D4C">
                  <a:alpha val="75000"/>
                </a:srgbClr>
              </a:solidFill>
              <a:ln>
                <a:noFill/>
              </a:ln>
              <a:effectLst/>
            </c:spPr>
            <c:extLst>
              <c:ext xmlns:c16="http://schemas.microsoft.com/office/drawing/2014/chart" uri="{C3380CC4-5D6E-409C-BE32-E72D297353CC}">
                <c16:uniqueId val="{00000021-556F-4272-8243-616B9D7EE9FD}"/>
              </c:ext>
            </c:extLst>
          </c:dPt>
          <c:dPt>
            <c:idx val="17"/>
            <c:invertIfNegative val="0"/>
            <c:bubble3D val="0"/>
            <c:spPr>
              <a:solidFill>
                <a:srgbClr val="404040">
                  <a:alpha val="75000"/>
                </a:srgbClr>
              </a:solidFill>
              <a:ln>
                <a:noFill/>
              </a:ln>
              <a:effectLst/>
            </c:spPr>
            <c:extLst>
              <c:ext xmlns:c16="http://schemas.microsoft.com/office/drawing/2014/chart" uri="{C3380CC4-5D6E-409C-BE32-E72D297353CC}">
                <c16:uniqueId val="{00000023-556F-4272-8243-616B9D7EE9FD}"/>
              </c:ext>
            </c:extLst>
          </c:dPt>
          <c:dPt>
            <c:idx val="18"/>
            <c:invertIfNegative val="0"/>
            <c:bubble3D val="0"/>
            <c:spPr>
              <a:solidFill>
                <a:srgbClr val="7F7F7F">
                  <a:alpha val="75000"/>
                </a:srgbClr>
              </a:solidFill>
              <a:ln>
                <a:noFill/>
              </a:ln>
              <a:effectLst/>
            </c:spPr>
            <c:extLst>
              <c:ext xmlns:c16="http://schemas.microsoft.com/office/drawing/2014/chart" uri="{C3380CC4-5D6E-409C-BE32-E72D297353CC}">
                <c16:uniqueId val="{00000025-556F-4272-8243-616B9D7EE9FD}"/>
              </c:ext>
            </c:extLst>
          </c:dPt>
          <c:dPt>
            <c:idx val="19"/>
            <c:invertIfNegative val="0"/>
            <c:bubble3D val="0"/>
            <c:spPr>
              <a:solidFill>
                <a:srgbClr val="BFBFBF">
                  <a:alpha val="75000"/>
                </a:srgbClr>
              </a:solidFill>
              <a:ln>
                <a:noFill/>
              </a:ln>
              <a:effectLst/>
            </c:spPr>
            <c:extLst>
              <c:ext xmlns:c16="http://schemas.microsoft.com/office/drawing/2014/chart" uri="{C3380CC4-5D6E-409C-BE32-E72D297353CC}">
                <c16:uniqueId val="{00000027-556F-4272-8243-616B9D7EE9FD}"/>
              </c:ext>
            </c:extLst>
          </c:dPt>
          <c:dPt>
            <c:idx val="20"/>
            <c:invertIfNegative val="0"/>
            <c:bubble3D val="0"/>
            <c:spPr>
              <a:solidFill>
                <a:srgbClr val="E8E8E8">
                  <a:alpha val="75000"/>
                </a:srgbClr>
              </a:solidFill>
              <a:ln>
                <a:noFill/>
              </a:ln>
              <a:effectLst/>
            </c:spPr>
            <c:extLst>
              <c:ext xmlns:c16="http://schemas.microsoft.com/office/drawing/2014/chart" uri="{C3380CC4-5D6E-409C-BE32-E72D297353CC}">
                <c16:uniqueId val="{00000029-556F-4272-8243-616B9D7EE9FD}"/>
              </c:ext>
            </c:extLst>
          </c:dPt>
          <c:dLbls>
            <c:dLbl>
              <c:idx val="0"/>
              <c:tx>
                <c:rich>
                  <a:bodyPr/>
                  <a:lstStyle/>
                  <a:p>
                    <a:fld id="{B2C82B0D-D3AA-4C44-A61B-E2A033A616E9}" type="CELLRANGE">
                      <a:rPr lang="en-IN"/>
                      <a:pPr/>
                      <a:t>[CELLRANGE]</a:t>
                    </a:fld>
                    <a:r>
                      <a:rPr lang="en-IN" baseline="0"/>
                      <a:t>, </a:t>
                    </a:r>
                    <a:fld id="{7DA7AD9A-2021-4C70-AA88-5DF6CF6FCCD4}" type="YVALUE">
                      <a:rPr lang="en-IN" baseline="0"/>
                      <a:pPr/>
                      <a:t>[Y VALUE]</a:t>
                    </a:fld>
                    <a:r>
                      <a:rPr lang="en-IN" baseline="0"/>
                      <a:t>, </a:t>
                    </a:r>
                    <a:fld id="{B9975E88-B20A-4B9B-842D-38BCFE8B1D8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556F-4272-8243-616B9D7EE9FD}"/>
                </c:ext>
              </c:extLst>
            </c:dLbl>
            <c:dLbl>
              <c:idx val="1"/>
              <c:layout>
                <c:manualLayout>
                  <c:x val="-1.1981327112604616E-16"/>
                  <c:y val="-6.1961321036934018E-2"/>
                </c:manualLayout>
              </c:layout>
              <c:tx>
                <c:rich>
                  <a:bodyPr/>
                  <a:lstStyle/>
                  <a:p>
                    <a:fld id="{5F450353-F3CA-4095-A5B7-DEC58C971D61}" type="CELLRANGE">
                      <a:rPr lang="en-US" baseline="0"/>
                      <a:pPr/>
                      <a:t>[CELLRANGE]</a:t>
                    </a:fld>
                    <a:r>
                      <a:rPr lang="en-US" baseline="0"/>
                      <a:t>, </a:t>
                    </a:r>
                    <a:fld id="{65EAA701-3A9F-4A0E-AC5D-4D88B112CA90}" type="YVALUE">
                      <a:rPr lang="en-US" baseline="0"/>
                      <a:pPr/>
                      <a:t>[Y VALUE]</a:t>
                    </a:fld>
                    <a:r>
                      <a:rPr lang="en-US" baseline="0"/>
                      <a:t>, </a:t>
                    </a:r>
                    <a:fld id="{3C760CA5-38FB-433B-AFB9-495A30A93C04}"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03-556F-4272-8243-616B9D7EE9FD}"/>
                </c:ext>
              </c:extLst>
            </c:dLbl>
            <c:dLbl>
              <c:idx val="2"/>
              <c:tx>
                <c:rich>
                  <a:bodyPr/>
                  <a:lstStyle/>
                  <a:p>
                    <a:fld id="{A5508B10-16B6-46A6-ADF0-0BD2F27205E3}" type="CELLRANGE">
                      <a:rPr lang="en-IN"/>
                      <a:pPr/>
                      <a:t>[CELLRANGE]</a:t>
                    </a:fld>
                    <a:r>
                      <a:rPr lang="en-IN" baseline="0"/>
                      <a:t>, </a:t>
                    </a:r>
                    <a:fld id="{76856F59-7F81-4309-BA9A-B34D816CF3B4}" type="YVALUE">
                      <a:rPr lang="en-IN" baseline="0"/>
                      <a:pPr/>
                      <a:t>[Y VALUE]</a:t>
                    </a:fld>
                    <a:r>
                      <a:rPr lang="en-IN" baseline="0"/>
                      <a:t>, </a:t>
                    </a:r>
                    <a:fld id="{2D6FDDBA-0588-4D3D-A7E5-86F0958CC261}"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556F-4272-8243-616B9D7EE9FD}"/>
                </c:ext>
              </c:extLst>
            </c:dLbl>
            <c:dLbl>
              <c:idx val="3"/>
              <c:tx>
                <c:rich>
                  <a:bodyPr/>
                  <a:lstStyle/>
                  <a:p>
                    <a:fld id="{4784DCAB-E538-48D2-8326-CBDF7CD570A7}" type="CELLRANGE">
                      <a:rPr lang="en-IN"/>
                      <a:pPr/>
                      <a:t>[CELLRANGE]</a:t>
                    </a:fld>
                    <a:r>
                      <a:rPr lang="en-IN" baseline="0"/>
                      <a:t>, </a:t>
                    </a:r>
                    <a:fld id="{22FD1219-3BFC-400D-A36D-968009B0E51E}" type="YVALUE">
                      <a:rPr lang="en-IN" baseline="0"/>
                      <a:pPr/>
                      <a:t>[Y VALUE]</a:t>
                    </a:fld>
                    <a:r>
                      <a:rPr lang="en-IN" baseline="0"/>
                      <a:t>, </a:t>
                    </a:r>
                    <a:fld id="{35B2EA56-1380-4FC9-836E-5ADBAE48C143}"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556F-4272-8243-616B9D7EE9FD}"/>
                </c:ext>
              </c:extLst>
            </c:dLbl>
            <c:dLbl>
              <c:idx val="4"/>
              <c:tx>
                <c:rich>
                  <a:bodyPr/>
                  <a:lstStyle/>
                  <a:p>
                    <a:fld id="{83430C5C-7C7F-40E7-A858-3CA094321420}" type="CELLRANGE">
                      <a:rPr lang="en-IN"/>
                      <a:pPr/>
                      <a:t>[CELLRANGE]</a:t>
                    </a:fld>
                    <a:r>
                      <a:rPr lang="en-IN" baseline="0"/>
                      <a:t>, </a:t>
                    </a:r>
                    <a:fld id="{D955255D-3F15-4DB9-A6CA-31E30A47D1CC}" type="YVALUE">
                      <a:rPr lang="en-IN" baseline="0"/>
                      <a:pPr/>
                      <a:t>[Y VALUE]</a:t>
                    </a:fld>
                    <a:r>
                      <a:rPr lang="en-IN" baseline="0"/>
                      <a:t>, </a:t>
                    </a:r>
                    <a:fld id="{C8B63DE2-9E22-4270-8640-C79ED3E58846}"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556F-4272-8243-616B9D7EE9FD}"/>
                </c:ext>
              </c:extLst>
            </c:dLbl>
            <c:dLbl>
              <c:idx val="5"/>
              <c:tx>
                <c:rich>
                  <a:bodyPr/>
                  <a:lstStyle/>
                  <a:p>
                    <a:fld id="{B6D63A38-F49E-480A-B7AB-2C9EE2859492}" type="CELLRANGE">
                      <a:rPr lang="en-IN"/>
                      <a:pPr/>
                      <a:t>[CELLRANGE]</a:t>
                    </a:fld>
                    <a:r>
                      <a:rPr lang="en-IN" baseline="0"/>
                      <a:t>, </a:t>
                    </a:r>
                    <a:fld id="{667F517C-B452-4BA8-AEF7-8FF45D56B4DD}" type="YVALUE">
                      <a:rPr lang="en-IN" baseline="0"/>
                      <a:pPr/>
                      <a:t>[Y VALUE]</a:t>
                    </a:fld>
                    <a:r>
                      <a:rPr lang="en-IN" baseline="0"/>
                      <a:t>, </a:t>
                    </a:r>
                    <a:fld id="{322E5875-EF02-450C-9291-07E7390A97F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556F-4272-8243-616B9D7EE9FD}"/>
                </c:ext>
              </c:extLst>
            </c:dLbl>
            <c:dLbl>
              <c:idx val="6"/>
              <c:tx>
                <c:rich>
                  <a:bodyPr/>
                  <a:lstStyle/>
                  <a:p>
                    <a:fld id="{9A84D2E7-685D-4F58-85D2-B81D71D238D7}" type="CELLRANGE">
                      <a:rPr lang="en-IN"/>
                      <a:pPr/>
                      <a:t>[CELLRANGE]</a:t>
                    </a:fld>
                    <a:r>
                      <a:rPr lang="en-IN" baseline="0"/>
                      <a:t>, </a:t>
                    </a:r>
                    <a:fld id="{EB6A6D3D-A0A3-406B-AC4E-A48FB683A5E1}" type="YVALUE">
                      <a:rPr lang="en-IN" baseline="0"/>
                      <a:pPr/>
                      <a:t>[Y VALUE]</a:t>
                    </a:fld>
                    <a:r>
                      <a:rPr lang="en-IN" baseline="0"/>
                      <a:t>, </a:t>
                    </a:r>
                    <a:fld id="{6213DC88-1651-4127-8300-42418E78A2F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556F-4272-8243-616B9D7EE9FD}"/>
                </c:ext>
              </c:extLst>
            </c:dLbl>
            <c:dLbl>
              <c:idx val="7"/>
              <c:tx>
                <c:rich>
                  <a:bodyPr/>
                  <a:lstStyle/>
                  <a:p>
                    <a:fld id="{37CD1E0F-1319-47AF-9651-96EA3B3E9C6E}" type="CELLRANGE">
                      <a:rPr lang="en-IN"/>
                      <a:pPr/>
                      <a:t>[CELLRANGE]</a:t>
                    </a:fld>
                    <a:r>
                      <a:rPr lang="en-IN" baseline="0"/>
                      <a:t>, </a:t>
                    </a:r>
                    <a:fld id="{0DDF1268-AD5A-4C8E-9875-21D1C3FBD102}" type="YVALUE">
                      <a:rPr lang="en-IN" baseline="0"/>
                      <a:pPr/>
                      <a:t>[Y VALUE]</a:t>
                    </a:fld>
                    <a:r>
                      <a:rPr lang="en-IN" baseline="0"/>
                      <a:t>, </a:t>
                    </a:r>
                    <a:fld id="{B149A195-CCA4-4D54-9A20-1FC4C88A7DCC}"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556F-4272-8243-616B9D7EE9FD}"/>
                </c:ext>
              </c:extLst>
            </c:dLbl>
            <c:dLbl>
              <c:idx val="8"/>
              <c:tx>
                <c:rich>
                  <a:bodyPr/>
                  <a:lstStyle/>
                  <a:p>
                    <a:fld id="{FC242073-9037-4ED8-8A6A-272868D48054}" type="CELLRANGE">
                      <a:rPr lang="en-IN"/>
                      <a:pPr/>
                      <a:t>[CELLRANGE]</a:t>
                    </a:fld>
                    <a:r>
                      <a:rPr lang="en-IN" baseline="0"/>
                      <a:t>, </a:t>
                    </a:r>
                    <a:fld id="{16B2FB25-58B3-421F-B239-8D019341FF88}" type="YVALUE">
                      <a:rPr lang="en-IN" baseline="0"/>
                      <a:pPr/>
                      <a:t>[Y VALUE]</a:t>
                    </a:fld>
                    <a:r>
                      <a:rPr lang="en-IN" baseline="0"/>
                      <a:t>, </a:t>
                    </a:r>
                    <a:fld id="{4597EE83-697E-4964-81C2-5951EF142C5F}"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556F-4272-8243-616B9D7EE9FD}"/>
                </c:ext>
              </c:extLst>
            </c:dLbl>
            <c:dLbl>
              <c:idx val="9"/>
              <c:tx>
                <c:rich>
                  <a:bodyPr/>
                  <a:lstStyle/>
                  <a:p>
                    <a:fld id="{D29301D7-25B0-45F8-8163-CA18361B5631}" type="CELLRANGE">
                      <a:rPr lang="en-IN"/>
                      <a:pPr/>
                      <a:t>[CELLRANGE]</a:t>
                    </a:fld>
                    <a:r>
                      <a:rPr lang="en-IN" baseline="0"/>
                      <a:t>, </a:t>
                    </a:r>
                    <a:fld id="{A5DBD461-0A94-45EA-B94A-E62AEB714061}" type="YVALUE">
                      <a:rPr lang="en-IN" baseline="0"/>
                      <a:pPr/>
                      <a:t>[Y VALUE]</a:t>
                    </a:fld>
                    <a:r>
                      <a:rPr lang="en-IN" baseline="0"/>
                      <a:t>, </a:t>
                    </a:r>
                    <a:fld id="{F866F365-650C-477C-893D-19ADFCFDD84D}"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556F-4272-8243-616B9D7EE9FD}"/>
                </c:ext>
              </c:extLst>
            </c:dLbl>
            <c:dLbl>
              <c:idx val="10"/>
              <c:tx>
                <c:rich>
                  <a:bodyPr/>
                  <a:lstStyle/>
                  <a:p>
                    <a:fld id="{56FE4A8E-8C14-4056-8177-95BBC1E657C1}" type="CELLRANGE">
                      <a:rPr lang="en-IN"/>
                      <a:pPr/>
                      <a:t>[CELLRANGE]</a:t>
                    </a:fld>
                    <a:r>
                      <a:rPr lang="en-IN" baseline="0"/>
                      <a:t>, </a:t>
                    </a:r>
                    <a:fld id="{CE7B4E9C-93CB-4C05-915F-CD745DB4D149}" type="YVALUE">
                      <a:rPr lang="en-IN" baseline="0"/>
                      <a:pPr/>
                      <a:t>[Y VALUE]</a:t>
                    </a:fld>
                    <a:r>
                      <a:rPr lang="en-IN" baseline="0"/>
                      <a:t>, </a:t>
                    </a:r>
                    <a:fld id="{60A52F09-1DFD-46F6-958E-B684B5F722C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556F-4272-8243-616B9D7EE9FD}"/>
                </c:ext>
              </c:extLst>
            </c:dLbl>
            <c:dLbl>
              <c:idx val="11"/>
              <c:tx>
                <c:rich>
                  <a:bodyPr/>
                  <a:lstStyle/>
                  <a:p>
                    <a:fld id="{3958E66B-08E0-4BC3-A97C-51973962AA63}" type="CELLRANGE">
                      <a:rPr lang="en-IN"/>
                      <a:pPr/>
                      <a:t>[CELLRANGE]</a:t>
                    </a:fld>
                    <a:r>
                      <a:rPr lang="en-IN" baseline="0"/>
                      <a:t>, </a:t>
                    </a:r>
                    <a:fld id="{84620817-2D58-4830-9BE6-13058D3B9619}" type="YVALUE">
                      <a:rPr lang="en-IN" baseline="0"/>
                      <a:pPr/>
                      <a:t>[Y VALUE]</a:t>
                    </a:fld>
                    <a:r>
                      <a:rPr lang="en-IN" baseline="0"/>
                      <a:t>, </a:t>
                    </a:r>
                    <a:fld id="{C88F8D58-96A7-4B78-AF30-8E8FE3BDFF17}"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556F-4272-8243-616B9D7EE9FD}"/>
                </c:ext>
              </c:extLst>
            </c:dLbl>
            <c:dLbl>
              <c:idx val="12"/>
              <c:layout>
                <c:manualLayout>
                  <c:x val="-1.171784400435647E-2"/>
                  <c:y val="-3.0193236714975844E-2"/>
                </c:manualLayout>
              </c:layout>
              <c:tx>
                <c:rich>
                  <a:bodyPr/>
                  <a:lstStyle/>
                  <a:p>
                    <a:fld id="{3157F768-4FFE-4D48-AD74-A879E95D3677}" type="CELLRANGE">
                      <a:rPr lang="en-US" baseline="0"/>
                      <a:pPr/>
                      <a:t>[CELLRANGE]</a:t>
                    </a:fld>
                    <a:r>
                      <a:rPr lang="en-US" baseline="0"/>
                      <a:t>, </a:t>
                    </a:r>
                    <a:fld id="{937E516A-0267-4FAE-9960-03A50C00769A}" type="YVALUE">
                      <a:rPr lang="en-US" baseline="0"/>
                      <a:pPr/>
                      <a:t>[Y VALUE]</a:t>
                    </a:fld>
                    <a:r>
                      <a:rPr lang="en-US" baseline="0"/>
                      <a:t>, </a:t>
                    </a:r>
                    <a:fld id="{5812F6A4-3713-416A-AAF7-E4F1D778DE27}" type="BUBBLESIZE">
                      <a:rPr lang="en-US" baseline="0"/>
                      <a:pPr/>
                      <a:t>[BUBBLE SIZE]</a:t>
                    </a:fld>
                    <a:endParaRPr lang="en-US" baseline="0"/>
                  </a:p>
                </c:rich>
              </c:tx>
              <c:showLegendKey val="0"/>
              <c:showVal val="1"/>
              <c:showCatName val="0"/>
              <c:showSerName val="0"/>
              <c:showPercent val="0"/>
              <c:showBubbleSize val="1"/>
              <c:extLst>
                <c:ext xmlns:c15="http://schemas.microsoft.com/office/drawing/2012/chart" uri="{CE6537A1-D6FC-4f65-9D91-7224C49458BB}">
                  <c15:dlblFieldTable/>
                  <c15:showDataLabelsRange val="1"/>
                </c:ext>
                <c:ext xmlns:c16="http://schemas.microsoft.com/office/drawing/2014/chart" uri="{C3380CC4-5D6E-409C-BE32-E72D297353CC}">
                  <c16:uniqueId val="{00000019-556F-4272-8243-616B9D7EE9FD}"/>
                </c:ext>
              </c:extLst>
            </c:dLbl>
            <c:dLbl>
              <c:idx val="13"/>
              <c:tx>
                <c:rich>
                  <a:bodyPr/>
                  <a:lstStyle/>
                  <a:p>
                    <a:fld id="{A66D5C18-B1AE-412B-8E06-F32E9A19727D}" type="CELLRANGE">
                      <a:rPr lang="en-IN"/>
                      <a:pPr/>
                      <a:t>[CELLRANGE]</a:t>
                    </a:fld>
                    <a:r>
                      <a:rPr lang="en-IN" baseline="0"/>
                      <a:t>, </a:t>
                    </a:r>
                    <a:fld id="{5C4B045E-0A97-4175-B3F4-3A4E5EF70AD2}" type="YVALUE">
                      <a:rPr lang="en-IN" baseline="0"/>
                      <a:pPr/>
                      <a:t>[Y VALUE]</a:t>
                    </a:fld>
                    <a:r>
                      <a:rPr lang="en-IN" baseline="0"/>
                      <a:t>, </a:t>
                    </a:r>
                    <a:fld id="{0A9A9E66-EEAA-49BB-8284-806217D3106B}" type="BUBBLESIZE">
                      <a:rPr lang="en-IN" baseline="0"/>
                      <a:pPr/>
                      <a:t>[BUBBLE SIZE]</a:t>
                    </a:fld>
                    <a:endParaRPr lang="en-IN" baseline="0"/>
                  </a:p>
                </c:rich>
              </c:tx>
              <c:showLegendKey val="0"/>
              <c:showVal val="1"/>
              <c:showCatName val="0"/>
              <c:showSerName val="0"/>
              <c:showPercent val="0"/>
              <c:showBubbleSize val="1"/>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556F-4272-8243-616B9D7EE9FD}"/>
                </c:ext>
              </c:extLst>
            </c:dLbl>
            <c:dLbl>
              <c:idx val="14"/>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556F-4272-8243-616B9D7EE9FD}"/>
                </c:ext>
              </c:extLst>
            </c:dLbl>
            <c:dLbl>
              <c:idx val="15"/>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F-556F-4272-8243-616B9D7EE9FD}"/>
                </c:ext>
              </c:extLst>
            </c:dLbl>
            <c:dLbl>
              <c:idx val="16"/>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1-556F-4272-8243-616B9D7EE9FD}"/>
                </c:ext>
              </c:extLst>
            </c:dLbl>
            <c:dLbl>
              <c:idx val="17"/>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3-556F-4272-8243-616B9D7EE9FD}"/>
                </c:ext>
              </c:extLst>
            </c:dLbl>
            <c:dLbl>
              <c:idx val="18"/>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5-556F-4272-8243-616B9D7EE9FD}"/>
                </c:ext>
              </c:extLst>
            </c:dLbl>
            <c:dLbl>
              <c:idx val="19"/>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7-556F-4272-8243-616B9D7EE9FD}"/>
                </c:ext>
              </c:extLst>
            </c:dLbl>
            <c:dLbl>
              <c:idx val="20"/>
              <c:tx>
                <c:rich>
                  <a:bodyPr/>
                  <a:lstStyle/>
                  <a:p>
                    <a:endParaRPr lang="en-IN"/>
                  </a:p>
                </c:rich>
              </c:tx>
              <c:showLegendKey val="0"/>
              <c:showVal val="1"/>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29-556F-4272-8243-616B9D7EE9FD}"/>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1"/>
            <c:showLeaderLines val="0"/>
            <c:extLst>
              <c:ext xmlns:c15="http://schemas.microsoft.com/office/drawing/2012/chart" uri="{CE6537A1-D6FC-4f65-9D91-7224C49458BB}">
                <c15:showDataLabelsRange val="1"/>
                <c15:showLeaderLines val="0"/>
              </c:ext>
            </c:extLst>
          </c:dLbls>
          <c:xVal>
            <c:numRef>
              <c:f>Sheet1!$A$2:$A$22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xVal>
          <c:yVal>
            <c:numRef>
              <c:f>Sheet1!$B$2:$B$22</c:f>
              <c:numCache>
                <c:formatCode>0.00%</c:formatCode>
                <c:ptCount val="21"/>
                <c:pt idx="0">
                  <c:v>3.3000000000000002E-2</c:v>
                </c:pt>
                <c:pt idx="1">
                  <c:v>1.6E-2</c:v>
                </c:pt>
                <c:pt idx="2">
                  <c:v>5.0000000000000001E-3</c:v>
                </c:pt>
                <c:pt idx="3">
                  <c:v>1.4E-2</c:v>
                </c:pt>
                <c:pt idx="4">
                  <c:v>2.3E-2</c:v>
                </c:pt>
                <c:pt idx="5">
                  <c:v>1.7999999999999999E-2</c:v>
                </c:pt>
                <c:pt idx="6">
                  <c:v>2.7E-2</c:v>
                </c:pt>
                <c:pt idx="7">
                  <c:v>2.5000000000000001E-2</c:v>
                </c:pt>
                <c:pt idx="8">
                  <c:v>8.0000000000000002E-3</c:v>
                </c:pt>
                <c:pt idx="9">
                  <c:v>1.6E-2</c:v>
                </c:pt>
                <c:pt idx="10">
                  <c:v>1.9E-2</c:v>
                </c:pt>
                <c:pt idx="11">
                  <c:v>1.0999999999999999E-2</c:v>
                </c:pt>
                <c:pt idx="12">
                  <c:v>2.5000000000000001E-2</c:v>
                </c:pt>
                <c:pt idx="13">
                  <c:v>7.0000000000000001E-3</c:v>
                </c:pt>
              </c:numCache>
            </c:numRef>
          </c:yVal>
          <c:bubbleSize>
            <c:numRef>
              <c:f>Sheet1!$C$2:$C$22</c:f>
              <c:numCache>
                <c:formatCode>"$"#,##0_);[Red]\("$"#,##0\)</c:formatCode>
                <c:ptCount val="21"/>
                <c:pt idx="0">
                  <c:v>2216</c:v>
                </c:pt>
                <c:pt idx="1">
                  <c:v>2737</c:v>
                </c:pt>
                <c:pt idx="2">
                  <c:v>4171</c:v>
                </c:pt>
                <c:pt idx="3">
                  <c:v>4171</c:v>
                </c:pt>
                <c:pt idx="4">
                  <c:v>4431</c:v>
                </c:pt>
                <c:pt idx="5">
                  <c:v>5344</c:v>
                </c:pt>
                <c:pt idx="6">
                  <c:v>5344</c:v>
                </c:pt>
                <c:pt idx="7">
                  <c:v>5605</c:v>
                </c:pt>
                <c:pt idx="8">
                  <c:v>5916</c:v>
                </c:pt>
                <c:pt idx="9">
                  <c:v>7690</c:v>
                </c:pt>
                <c:pt idx="10">
                  <c:v>7690</c:v>
                </c:pt>
                <c:pt idx="11">
                  <c:v>9775</c:v>
                </c:pt>
                <c:pt idx="12">
                  <c:v>12906</c:v>
                </c:pt>
                <c:pt idx="13">
                  <c:v>10818</c:v>
                </c:pt>
              </c:numCache>
            </c:numRef>
          </c:bubbleSize>
          <c:bubble3D val="0"/>
          <c:extLst>
            <c:ext xmlns:c15="http://schemas.microsoft.com/office/drawing/2012/chart" uri="{02D57815-91ED-43cb-92C2-25804820EDAC}">
              <c15:datalabelsRange>
                <c15:f>Sheet1!$F$2:$F$22</c15:f>
                <c15:dlblRangeCache>
                  <c:ptCount val="21"/>
                  <c:pt idx="0">
                    <c:v>Breakfast @ Work / School</c:v>
                  </c:pt>
                  <c:pt idx="1">
                    <c:v>Evening Me</c:v>
                  </c:pt>
                  <c:pt idx="2">
                    <c:v>Family Breakfast</c:v>
                  </c:pt>
                  <c:pt idx="3">
                    <c:v>Mid Morning Snack</c:v>
                  </c:pt>
                  <c:pt idx="4">
                    <c:v>Evening We</c:v>
                  </c:pt>
                  <c:pt idx="5">
                    <c:v>Early Morning Bite</c:v>
                  </c:pt>
                  <c:pt idx="6">
                    <c:v>After Work / School Bite</c:v>
                  </c:pt>
                  <c:pt idx="7">
                    <c:v>Dinner Alternative</c:v>
                  </c:pt>
                  <c:pt idx="8">
                    <c:v>Breakfast For One</c:v>
                  </c:pt>
                  <c:pt idx="9">
                    <c:v>Afternoon Snack</c:v>
                  </c:pt>
                  <c:pt idx="10">
                    <c:v>Bedtime / Late Night Snack</c:v>
                  </c:pt>
                  <c:pt idx="11">
                    <c:v>Lunch</c:v>
                  </c:pt>
                  <c:pt idx="12">
                    <c:v>Lunch Alternative</c:v>
                  </c:pt>
                  <c:pt idx="13">
                    <c:v>Dinner</c:v>
                  </c:pt>
                </c15:dlblRangeCache>
              </c15:datalabelsRange>
            </c:ext>
            <c:ext xmlns:c16="http://schemas.microsoft.com/office/drawing/2014/chart" uri="{C3380CC4-5D6E-409C-BE32-E72D297353CC}">
              <c16:uniqueId val="{0000002A-556F-4272-8243-616B9D7EE9FD}"/>
            </c:ext>
          </c:extLst>
        </c:ser>
        <c:ser>
          <c:idx val="1"/>
          <c:order val="1"/>
          <c:tx>
            <c:strRef>
              <c:f>Sheet1!$J$1</c:f>
              <c:strCache>
                <c:ptCount val="1"/>
              </c:strCache>
            </c:strRef>
          </c:tx>
          <c:spPr>
            <a:solidFill>
              <a:schemeClr val="accent2">
                <a:alpha val="75000"/>
              </a:schemeClr>
            </a:solidFill>
            <a:ln w="25400">
              <a:noFill/>
            </a:ln>
            <a:effectLst/>
          </c:spPr>
          <c:invertIfNegative val="0"/>
          <c:dLbls>
            <c:delete val="1"/>
          </c:dLbls>
          <c:xVal>
            <c:numRef>
              <c:f>Sheet1!$I$2:$I$15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Sheet1!$J$2:$J$15</c:f>
              <c:numCache>
                <c:formatCode>0.00%</c:formatCode>
                <c:ptCount val="14"/>
                <c:pt idx="0">
                  <c:v>1.2999999999999999E-2</c:v>
                </c:pt>
                <c:pt idx="1">
                  <c:v>1.2999999999999999E-2</c:v>
                </c:pt>
                <c:pt idx="2">
                  <c:v>1.2999999999999999E-2</c:v>
                </c:pt>
                <c:pt idx="3">
                  <c:v>1.2999999999999999E-2</c:v>
                </c:pt>
                <c:pt idx="4">
                  <c:v>1.2999999999999999E-2</c:v>
                </c:pt>
                <c:pt idx="5">
                  <c:v>1.2999999999999999E-2</c:v>
                </c:pt>
                <c:pt idx="6">
                  <c:v>1.2999999999999999E-2</c:v>
                </c:pt>
                <c:pt idx="7">
                  <c:v>1.2999999999999999E-2</c:v>
                </c:pt>
                <c:pt idx="8">
                  <c:v>1.2999999999999999E-2</c:v>
                </c:pt>
                <c:pt idx="9">
                  <c:v>1.2999999999999999E-2</c:v>
                </c:pt>
                <c:pt idx="10">
                  <c:v>1.2999999999999999E-2</c:v>
                </c:pt>
                <c:pt idx="11">
                  <c:v>1.2999999999999999E-2</c:v>
                </c:pt>
                <c:pt idx="12">
                  <c:v>1.2999999999999999E-2</c:v>
                </c:pt>
                <c:pt idx="13">
                  <c:v>1.2999999999999999E-2</c:v>
                </c:pt>
              </c:numCache>
            </c:numRef>
          </c:yVal>
          <c:bubbleSize>
            <c:numLit>
              <c:formatCode>General</c:formatCode>
              <c:ptCount val="1"/>
              <c:pt idx="0">
                <c:v>1</c:v>
              </c:pt>
            </c:numLit>
          </c:bubbleSize>
          <c:bubble3D val="0"/>
          <c:extLst>
            <c:ext xmlns:c16="http://schemas.microsoft.com/office/drawing/2014/chart" uri="{C3380CC4-5D6E-409C-BE32-E72D297353CC}">
              <c16:uniqueId val="{0000002B-556F-4272-8243-616B9D7EE9FD}"/>
            </c:ext>
          </c:extLst>
        </c:ser>
        <c:dLbls>
          <c:showLegendKey val="0"/>
          <c:showVal val="1"/>
          <c:showCatName val="0"/>
          <c:showSerName val="0"/>
          <c:showPercent val="0"/>
          <c:showBubbleSize val="0"/>
        </c:dLbls>
        <c:bubbleScale val="90"/>
        <c:showNegBubbles val="0"/>
        <c:axId val="224019551"/>
        <c:axId val="472522783"/>
      </c:bubbleChart>
      <c:valAx>
        <c:axId val="224019551"/>
        <c:scaling>
          <c:orientation val="minMax"/>
          <c:min val="0"/>
        </c:scaling>
        <c:delete val="0"/>
        <c:axPos val="b"/>
        <c:majorGridlines>
          <c:spPr>
            <a:ln w="9525" cap="flat" cmpd="sng" algn="ctr">
              <a:solidFill>
                <a:schemeClr val="tx1">
                  <a:lumMod val="15000"/>
                  <a:lumOff val="85000"/>
                </a:schemeClr>
              </a:solidFill>
              <a:prstDash val="dash"/>
              <a:round/>
            </a:ln>
            <a:effectLst/>
          </c:spPr>
        </c:majorGridlines>
        <c:numFmt formatCode="&quot;$&quot;#,##0.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solidFill>
                  <a:schemeClr val="tx1">
                    <a:lumMod val="95000"/>
                    <a:lumOff val="5000"/>
                  </a:schemeClr>
                </a:solidFill>
                <a:latin typeface="+mn-lt"/>
                <a:ea typeface="+mn-ea"/>
                <a:cs typeface="+mn-cs"/>
              </a:defRPr>
            </a:pPr>
            <a:endParaRPr lang="en-US"/>
          </a:p>
        </c:txPr>
        <c:crossAx val="472522783"/>
        <c:crosses val="autoZero"/>
        <c:crossBetween val="midCat"/>
      </c:valAx>
      <c:valAx>
        <c:axId val="472522783"/>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0%" sourceLinked="0"/>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n-US"/>
          </a:p>
        </c:txPr>
        <c:crossAx val="224019551"/>
        <c:crosses val="autoZero"/>
        <c:crossBetween val="midCat"/>
      </c:valAx>
      <c:spPr>
        <a:noFill/>
        <a:ln w="9525">
          <a:solidFill>
            <a:schemeClr val="bg1">
              <a:lumMod val="75000"/>
            </a:schemeClr>
          </a:solidFill>
          <a:prstDash val="dash"/>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Q1-Q3 2021</c:v>
                </c:pt>
              </c:strCache>
            </c:strRef>
          </c:tx>
          <c:spPr>
            <a:solidFill>
              <a:srgbClr val="C00000"/>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37F8-467F-9B9B-335334483ABC}"/>
              </c:ext>
            </c:extLst>
          </c:dPt>
          <c:dPt>
            <c:idx val="3"/>
            <c:invertIfNegative val="0"/>
            <c:bubble3D val="0"/>
            <c:spPr>
              <a:solidFill>
                <a:srgbClr val="C00000"/>
              </a:solidFill>
              <a:ln>
                <a:noFill/>
              </a:ln>
              <a:effectLst/>
            </c:spPr>
            <c:extLst>
              <c:ext xmlns:c16="http://schemas.microsoft.com/office/drawing/2014/chart" uri="{C3380CC4-5D6E-409C-BE32-E72D297353CC}">
                <c16:uniqueId val="{00000003-37F8-467F-9B9B-335334483ABC}"/>
              </c:ext>
            </c:extLst>
          </c:dPt>
          <c:dPt>
            <c:idx val="4"/>
            <c:invertIfNegative val="0"/>
            <c:bubble3D val="0"/>
            <c:spPr>
              <a:solidFill>
                <a:srgbClr val="C00000"/>
              </a:solidFill>
              <a:ln>
                <a:noFill/>
              </a:ln>
              <a:effectLst/>
            </c:spPr>
            <c:extLst>
              <c:ext xmlns:c16="http://schemas.microsoft.com/office/drawing/2014/chart" uri="{C3380CC4-5D6E-409C-BE32-E72D297353CC}">
                <c16:uniqueId val="{00000005-37F8-467F-9B9B-335334483ABC}"/>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Sheet1!$B$2</c:f>
              <c:numCache>
                <c:formatCode>0.0</c:formatCode>
                <c:ptCount val="1"/>
                <c:pt idx="0">
                  <c:v>55</c:v>
                </c:pt>
              </c:numCache>
            </c:numRef>
          </c:val>
          <c:extLst>
            <c:ext xmlns:c16="http://schemas.microsoft.com/office/drawing/2014/chart" uri="{C3380CC4-5D6E-409C-BE32-E72D297353CC}">
              <c16:uniqueId val="{00000006-37F8-467F-9B9B-335334483ABC}"/>
            </c:ext>
          </c:extLst>
        </c:ser>
        <c:ser>
          <c:idx val="1"/>
          <c:order val="1"/>
          <c:tx>
            <c:strRef>
              <c:f>Sheet1!$C$1</c:f>
              <c:strCache>
                <c:ptCount val="1"/>
                <c:pt idx="0">
                  <c:v>Q1-Q3 2020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Sheet1!$C$2</c:f>
              <c:numCache>
                <c:formatCode>0.0</c:formatCode>
                <c:ptCount val="1"/>
                <c:pt idx="0">
                  <c:v>65</c:v>
                </c:pt>
              </c:numCache>
            </c:numRef>
          </c:val>
          <c:extLst>
            <c:ext xmlns:c16="http://schemas.microsoft.com/office/drawing/2014/chart" uri="{C3380CC4-5D6E-409C-BE32-E72D297353CC}">
              <c16:uniqueId val="{00000007-37F8-467F-9B9B-335334483ABC}"/>
            </c:ext>
          </c:extLst>
        </c:ser>
        <c:ser>
          <c:idx val="2"/>
          <c:order val="2"/>
          <c:tx>
            <c:strRef>
              <c:f>Sheet1!$D$1</c:f>
              <c:strCache>
                <c:ptCount val="1"/>
                <c:pt idx="0">
                  <c:v>Q1-Q3 2019</c:v>
                </c:pt>
              </c:strCache>
            </c:strRef>
          </c:tx>
          <c:spPr>
            <a:solidFill>
              <a:schemeClr val="accent5">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Total</c:v>
                </c:pt>
              </c:strCache>
            </c:strRef>
          </c:cat>
          <c:val>
            <c:numRef>
              <c:f>Sheet1!$D$2</c:f>
              <c:numCache>
                <c:formatCode>0.0</c:formatCode>
                <c:ptCount val="1"/>
                <c:pt idx="0">
                  <c:v>75</c:v>
                </c:pt>
              </c:numCache>
            </c:numRef>
          </c:val>
          <c:extLst>
            <c:ext xmlns:c16="http://schemas.microsoft.com/office/drawing/2014/chart" uri="{C3380CC4-5D6E-409C-BE32-E72D297353CC}">
              <c16:uniqueId val="{00000008-37F8-467F-9B9B-335334483ABC}"/>
            </c:ext>
          </c:extLst>
        </c:ser>
        <c:dLbls>
          <c:dLblPos val="outEnd"/>
          <c:showLegendKey val="0"/>
          <c:showVal val="1"/>
          <c:showCatName val="0"/>
          <c:showSerName val="0"/>
          <c:showPercent val="0"/>
          <c:showBubbleSize val="0"/>
        </c:dLbls>
        <c:gapWidth val="500"/>
        <c:overlap val="-1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0"/>
        <c:noMultiLvlLbl val="0"/>
      </c:catAx>
      <c:valAx>
        <c:axId val="1764561711"/>
        <c:scaling>
          <c:orientation val="minMax"/>
        </c:scaling>
        <c:delete val="1"/>
        <c:axPos val="l"/>
        <c:numFmt formatCode="0.0" sourceLinked="1"/>
        <c:majorTickMark val="none"/>
        <c:minorTickMark val="none"/>
        <c:tickLblPos val="nextTo"/>
        <c:crossAx val="1764542159"/>
        <c:crosses val="autoZero"/>
        <c:crossBetween val="between"/>
      </c:valAx>
      <c:spPr>
        <a:noFill/>
        <a:ln>
          <a:noFill/>
        </a:ln>
        <a:effectLst/>
      </c:spPr>
    </c:plotArea>
    <c:legend>
      <c:legendPos val="r"/>
      <c:layout>
        <c:manualLayout>
          <c:xMode val="edge"/>
          <c:yMode val="edge"/>
          <c:x val="1.2250633077576838E-2"/>
          <c:y val="0.88914199376951553"/>
          <c:w val="0.98651661154498693"/>
          <c:h val="0.1047897664183985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3781368353014855E-3"/>
          <c:y val="0.11342624761637328"/>
          <c:w val="0.97319009030796688"/>
          <c:h val="0.57960059656929674"/>
        </c:manualLayout>
      </c:layout>
      <c:barChart>
        <c:barDir val="col"/>
        <c:grouping val="clustered"/>
        <c:varyColors val="0"/>
        <c:ser>
          <c:idx val="0"/>
          <c:order val="0"/>
          <c:tx>
            <c:strRef>
              <c:f>Sheet1!$B$1</c:f>
              <c:strCache>
                <c:ptCount val="1"/>
                <c:pt idx="0">
                  <c:v>Change YA</c:v>
                </c:pt>
              </c:strCache>
            </c:strRef>
          </c:tx>
          <c:spPr>
            <a:solidFill>
              <a:srgbClr val="84910D"/>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4FEE-4830-9BF0-E1D79C89F35B}"/>
              </c:ext>
            </c:extLst>
          </c:dPt>
          <c:dPt>
            <c:idx val="3"/>
            <c:invertIfNegative val="0"/>
            <c:bubble3D val="0"/>
            <c:spPr>
              <a:solidFill>
                <a:srgbClr val="84910D"/>
              </a:solidFill>
              <a:ln>
                <a:noFill/>
              </a:ln>
              <a:effectLst/>
            </c:spPr>
            <c:extLst>
              <c:ext xmlns:c16="http://schemas.microsoft.com/office/drawing/2014/chart" uri="{C3380CC4-5D6E-409C-BE32-E72D297353CC}">
                <c16:uniqueId val="{00000003-4FEE-4830-9BF0-E1D79C89F35B}"/>
              </c:ext>
            </c:extLst>
          </c:dPt>
          <c:dPt>
            <c:idx val="4"/>
            <c:invertIfNegative val="0"/>
            <c:bubble3D val="0"/>
            <c:spPr>
              <a:solidFill>
                <a:srgbClr val="84910D"/>
              </a:solidFill>
              <a:ln>
                <a:noFill/>
              </a:ln>
              <a:effectLst/>
            </c:spPr>
            <c:extLst>
              <c:ext xmlns:c16="http://schemas.microsoft.com/office/drawing/2014/chart" uri="{C3380CC4-5D6E-409C-BE32-E72D297353CC}">
                <c16:uniqueId val="{00000005-4FEE-4830-9BF0-E1D79C89F35B}"/>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Breakfast for One</c:v>
                </c:pt>
                <c:pt idx="2">
                  <c:v>Family Breakfast</c:v>
                </c:pt>
                <c:pt idx="3">
                  <c:v>Breakfast at Work/School</c:v>
                </c:pt>
                <c:pt idx="4">
                  <c:v>Early morning bite</c:v>
                </c:pt>
              </c:strCache>
            </c:strRef>
          </c:cat>
          <c:val>
            <c:numRef>
              <c:f>Sheet1!$B$2:$B$6</c:f>
              <c:numCache>
                <c:formatCode>General</c:formatCode>
                <c:ptCount val="5"/>
                <c:pt idx="0">
                  <c:v>0.5</c:v>
                </c:pt>
                <c:pt idx="1">
                  <c:v>0.6</c:v>
                </c:pt>
                <c:pt idx="2">
                  <c:v>-0.4</c:v>
                </c:pt>
                <c:pt idx="3">
                  <c:v>0.3</c:v>
                </c:pt>
                <c:pt idx="4">
                  <c:v>-0.1</c:v>
                </c:pt>
              </c:numCache>
            </c:numRef>
          </c:val>
          <c:extLst>
            <c:ext xmlns:c16="http://schemas.microsoft.com/office/drawing/2014/chart" uri="{C3380CC4-5D6E-409C-BE32-E72D297353CC}">
              <c16:uniqueId val="{00000006-4FEE-4830-9BF0-E1D79C89F35B}"/>
            </c:ext>
          </c:extLst>
        </c:ser>
        <c:ser>
          <c:idx val="1"/>
          <c:order val="1"/>
          <c:tx>
            <c:strRef>
              <c:f>Sheet1!$C$1</c:f>
              <c:strCache>
                <c:ptCount val="1"/>
                <c:pt idx="0">
                  <c:v>Change 2YA</c:v>
                </c:pt>
              </c:strCache>
            </c:strRef>
          </c:tx>
          <c:spPr>
            <a:solidFill>
              <a:srgbClr val="D1D10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Franklin Gothic Book" panose="020B05030201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Breakfast for One</c:v>
                </c:pt>
                <c:pt idx="2">
                  <c:v>Family Breakfast</c:v>
                </c:pt>
                <c:pt idx="3">
                  <c:v>Breakfast at Work/School</c:v>
                </c:pt>
                <c:pt idx="4">
                  <c:v>Early morning bite</c:v>
                </c:pt>
              </c:strCache>
            </c:strRef>
          </c:cat>
          <c:val>
            <c:numRef>
              <c:f>Sheet1!$C$2:$C$6</c:f>
              <c:numCache>
                <c:formatCode>General</c:formatCode>
                <c:ptCount val="5"/>
                <c:pt idx="0">
                  <c:v>0.6</c:v>
                </c:pt>
                <c:pt idx="1">
                  <c:v>0.6</c:v>
                </c:pt>
                <c:pt idx="2">
                  <c:v>0.5</c:v>
                </c:pt>
                <c:pt idx="3">
                  <c:v>0.6</c:v>
                </c:pt>
                <c:pt idx="4">
                  <c:v>0.3</c:v>
                </c:pt>
              </c:numCache>
            </c:numRef>
          </c:val>
          <c:extLst>
            <c:ext xmlns:c16="http://schemas.microsoft.com/office/drawing/2014/chart" uri="{C3380CC4-5D6E-409C-BE32-E72D297353CC}">
              <c16:uniqueId val="{00000007-4FEE-4830-9BF0-E1D79C89F35B}"/>
            </c:ext>
          </c:extLst>
        </c:ser>
        <c:dLbls>
          <c:dLblPos val="outEnd"/>
          <c:showLegendKey val="0"/>
          <c:showVal val="1"/>
          <c:showCatName val="0"/>
          <c:showSerName val="0"/>
          <c:showPercent val="0"/>
          <c:showBubbleSize val="0"/>
        </c:dLbls>
        <c:gapWidth val="500"/>
        <c:axId val="1764542159"/>
        <c:axId val="1764561711"/>
      </c:barChart>
      <c:catAx>
        <c:axId val="1764542159"/>
        <c:scaling>
          <c:orientation val="minMax"/>
        </c:scaling>
        <c:delete val="0"/>
        <c:axPos val="b"/>
        <c:numFmt formatCode="General" sourceLinked="1"/>
        <c:majorTickMark val="none"/>
        <c:minorTickMark val="none"/>
        <c:tickLblPos val="low"/>
        <c:spPr>
          <a:noFill/>
          <a:ln w="9525" cap="flat" cmpd="sng" algn="ctr">
            <a:solidFill>
              <a:sysClr val="window" lastClr="FFFFFF">
                <a:lumMod val="85000"/>
              </a:sys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Franklin Gothic Book" panose="020B0503020102020204" pitchFamily="34" charset="0"/>
                <a:ea typeface="+mn-ea"/>
                <a:cs typeface="+mn-cs"/>
              </a:defRPr>
            </a:pPr>
            <a:endParaRPr lang="en-US"/>
          </a:p>
        </c:txPr>
        <c:crossAx val="1764561711"/>
        <c:crosses val="autoZero"/>
        <c:auto val="1"/>
        <c:lblAlgn val="ctr"/>
        <c:lblOffset val="500"/>
        <c:noMultiLvlLbl val="0"/>
      </c:catAx>
      <c:valAx>
        <c:axId val="1764561711"/>
        <c:scaling>
          <c:orientation val="minMax"/>
        </c:scaling>
        <c:delete val="1"/>
        <c:axPos val="l"/>
        <c:numFmt formatCode="General" sourceLinked="1"/>
        <c:majorTickMark val="none"/>
        <c:minorTickMark val="none"/>
        <c:tickLblPos val="nextTo"/>
        <c:crossAx val="1764542159"/>
        <c:crosses val="autoZero"/>
        <c:crossBetween val="between"/>
      </c:valAx>
      <c:spPr>
        <a:noFill/>
        <a:ln>
          <a:noFill/>
        </a:ln>
        <a:effectLst/>
      </c:spPr>
    </c:plotArea>
    <c:plotVisOnly val="1"/>
    <c:dispBlanksAs val="gap"/>
    <c:showDLblsOverMax val="0"/>
  </c:chart>
  <c:spPr>
    <a:noFill/>
    <a:ln>
      <a:noFill/>
    </a:ln>
    <a:effectLst/>
  </c:spPr>
  <c:txPr>
    <a:bodyPr/>
    <a:lstStyle/>
    <a:p>
      <a:pPr>
        <a:defRPr sz="1050">
          <a:solidFill>
            <a:schemeClr val="tx1"/>
          </a:solidFill>
          <a:latin typeface="Franklin Gothic Book" panose="020B05030201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Reversed" id="21">
  <a:schemeClr val="accent1"/>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withinLinearReversed" id="21">
  <a:schemeClr val="accent1"/>
</cs:colorStyle>
</file>

<file path=ppt/charts/colors58.xml><?xml version="1.0" encoding="utf-8"?>
<cs:colorStyle xmlns:cs="http://schemas.microsoft.com/office/drawing/2012/chartStyle" xmlns:a="http://schemas.openxmlformats.org/drawingml/2006/main" meth="withinLinearReversed" id="21">
  <a:schemeClr val="accent1"/>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Reversed" id="21">
  <a:schemeClr val="accent1"/>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D4706-8BC8-4499-9E83-FC6A90169D3B}" type="datetimeFigureOut">
              <a:rPr lang="en-US" smtClean="0"/>
              <a:t>7/11/2022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CE8A8-F181-4771-BB36-BA35D99FEE82}" type="slidenum">
              <a:rPr lang="en-US" smtClean="0"/>
              <a:t>‹#›</a:t>
            </a:fld>
            <a:endParaRPr lang="en-US"/>
          </a:p>
        </p:txBody>
      </p:sp>
    </p:spTree>
    <p:extLst>
      <p:ext uri="{BB962C8B-B14F-4D97-AF65-F5344CB8AC3E}">
        <p14:creationId xmlns:p14="http://schemas.microsoft.com/office/powerpoint/2010/main" val="1808700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690617A6-EA5C-44A5-9F1C-072D49344FF5}" type="slidenum">
              <a:rPr lang="en-US" smtClean="0"/>
              <a:t>1</a:t>
            </a:fld>
            <a:endParaRPr lang="en-US"/>
          </a:p>
        </p:txBody>
      </p:sp>
    </p:spTree>
    <p:extLst>
      <p:ext uri="{BB962C8B-B14F-4D97-AF65-F5344CB8AC3E}">
        <p14:creationId xmlns:p14="http://schemas.microsoft.com/office/powerpoint/2010/main" val="318580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2032D"/>
                </a:solidFill>
                <a:effectLst/>
                <a:uLnTx/>
                <a:uFillTx/>
                <a:latin typeface="Barlow Condensed ExtraBold"/>
                <a:ea typeface="+mn-ea"/>
              </a:rPr>
              <a:t>What motivations are most associated with different categories?</a:t>
            </a:r>
            <a:endParaRPr kumimoji="0" lang="en-US" sz="8000" b="0" i="1" u="none" strike="noStrike" kern="1200" cap="none" spc="0" normalizeH="0" baseline="0" noProof="0" dirty="0">
              <a:ln>
                <a:noFill/>
              </a:ln>
              <a:solidFill>
                <a:srgbClr val="C2032D"/>
              </a:solidFill>
              <a:effectLst/>
              <a:uLnTx/>
              <a:uFillTx/>
              <a:latin typeface="Barlow Condensed ExtraBold"/>
              <a:ea typeface="+mn-ea"/>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DB0DDA-0AEB-42EA-B404-AF97F4D95C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97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at home vs away from home eating shifting as restrictions are lifted from states?   How about away from home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23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Breakfast snapshot- growth/decline in occasion overall + who’s driving it.  How have channel dynamics shifted for Breakfast?   Who’s the most prominent Breakfast consumer and how has this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6885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 in breakfast (occasions + people).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444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642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2111169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3565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596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3950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Breakfast snapshot- growth/decline in occasion overall + who’s driving it.  How have channel dynamics shifted for Breakfast?   Who’s the most prominent Breakfast consumer and how has this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6885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 in breakfast (occasions + people).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444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2032D"/>
                </a:solidFill>
                <a:effectLst/>
                <a:uLnTx/>
                <a:uFillTx/>
                <a:latin typeface="Barlow Condensed ExtraBold"/>
                <a:ea typeface="+mn-ea"/>
              </a:rPr>
              <a:t>What motivations are most associated with different categories?</a:t>
            </a:r>
            <a:endParaRPr kumimoji="0" lang="en-US" sz="8000" b="0" i="1" u="none" strike="noStrike" kern="1200" cap="none" spc="0" normalizeH="0" baseline="0" noProof="0" dirty="0">
              <a:ln>
                <a:noFill/>
              </a:ln>
              <a:solidFill>
                <a:srgbClr val="C2032D"/>
              </a:solidFill>
              <a:effectLst/>
              <a:uLnTx/>
              <a:uFillTx/>
              <a:latin typeface="Barlow Condensed ExtraBold"/>
              <a:ea typeface="+mn-ea"/>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DB0DDA-0AEB-42EA-B404-AF97F4D95C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60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1932589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0457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5273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Breakfast snapshot- growth/decline in occasion overall + who’s driving it.  How have channel dynamics shifted for Breakfast?   Who’s the most prominent Breakfast consumer and how has this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6885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 in breakfast (occasions + people).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1444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Breakfast motivations changed?  What categories are driving growth/decline at breakfast time?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398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5367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1420170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0334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363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881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5310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2242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Occasion Unweighted</a:t>
            </a:r>
            <a:r>
              <a:rPr lang="en-US" b="1" baseline="0" dirty="0"/>
              <a:t> [weighted] </a:t>
            </a:r>
            <a:r>
              <a:rPr lang="en-US" b="1" dirty="0"/>
              <a:t>Base Sizes Listed in Order form Early Morning Bite to Bedtime/Late Night Snack:</a:t>
            </a:r>
          </a:p>
          <a:p>
            <a:r>
              <a:rPr lang="en-US" dirty="0"/>
              <a:t>TOTAL POPULATION OF ADULTS, TEENS AND KIDS</a:t>
            </a:r>
          </a:p>
          <a:p>
            <a:r>
              <a:rPr lang="en-US" sz="1200" b="0" i="0" u="none" strike="noStrike" kern="1200" dirty="0">
                <a:solidFill>
                  <a:schemeClr val="tx1"/>
                </a:solidFill>
                <a:effectLst/>
                <a:latin typeface="+mn-lt"/>
                <a:ea typeface="+mn-ea"/>
                <a:cs typeface="+mn-cs"/>
              </a:rPr>
              <a:t>2179 3854 4328 550 2642 6092 2875 3925 2174 8236 1630 1863 2145 3667</a:t>
            </a:r>
          </a:p>
          <a:p>
            <a:r>
              <a:rPr lang="en-US" b="0" dirty="0"/>
              <a:t>[1843 4340 5050 541 2576 6030 2752 3690 2039 8335 1605 1763 2020 3575]</a:t>
            </a:r>
          </a:p>
          <a:p>
            <a:r>
              <a:rPr lang="en-US" dirty="0"/>
              <a:t>Adults</a:t>
            </a:r>
          </a:p>
          <a:p>
            <a:r>
              <a:rPr lang="en-US" sz="1200" b="0" i="0" u="none" strike="noStrike" kern="1200" dirty="0">
                <a:solidFill>
                  <a:schemeClr val="tx1"/>
                </a:solidFill>
                <a:effectLst/>
                <a:latin typeface="+mn-lt"/>
                <a:ea typeface="+mn-ea"/>
                <a:cs typeface="+mn-cs"/>
              </a:rPr>
              <a:t>1766 3431 2740 450 1904 4625 2295 2882 1440 6478 1323 1603 1557 2857</a:t>
            </a:r>
          </a:p>
          <a:p>
            <a:r>
              <a:rPr lang="en-US" b="0" dirty="0"/>
              <a:t>[1489 3857 3145 454 1872 4593 2202 2723 1354 6569 1298 1521 1471 2797]</a:t>
            </a:r>
          </a:p>
          <a:p>
            <a:r>
              <a:rPr lang="en-US" dirty="0"/>
              <a:t>Teens</a:t>
            </a:r>
          </a:p>
          <a:p>
            <a:r>
              <a:rPr lang="en-US" sz="1200" b="0" i="0" u="none" strike="noStrike" kern="1200" dirty="0">
                <a:solidFill>
                  <a:schemeClr val="tx1"/>
                </a:solidFill>
                <a:effectLst/>
                <a:latin typeface="+mn-lt"/>
                <a:ea typeface="+mn-ea"/>
                <a:cs typeface="+mn-cs"/>
              </a:rPr>
              <a:t>139 264 387 25 178 489 209 328 219 651 106 166 180 379</a:t>
            </a:r>
          </a:p>
          <a:p>
            <a:r>
              <a:rPr lang="en-US" b="0" dirty="0"/>
              <a:t>[113 305 479 21 169 479 199 303 212 661 106 155 167 366]</a:t>
            </a:r>
          </a:p>
          <a:p>
            <a:r>
              <a:rPr lang="en-US" b="0" dirty="0"/>
              <a:t>Kids</a:t>
            </a:r>
          </a:p>
          <a:p>
            <a:r>
              <a:rPr lang="en-US" sz="1200" b="0" i="0" u="none" strike="noStrike" kern="1200" dirty="0">
                <a:solidFill>
                  <a:schemeClr val="tx1"/>
                </a:solidFill>
                <a:effectLst/>
                <a:latin typeface="+mn-lt"/>
                <a:ea typeface="+mn-ea"/>
                <a:cs typeface="+mn-cs"/>
              </a:rPr>
              <a:t>274 159 1201 75 560 978 371 715 515 1107 201 94 408 431</a:t>
            </a:r>
          </a:p>
          <a:p>
            <a:r>
              <a:rPr lang="en-US" b="0" dirty="0"/>
              <a:t>[241 179 1427 66 536 959 351 664 474 1105 201 87 382 413]</a:t>
            </a:r>
          </a:p>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376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784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512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617A6-EA5C-44A5-9F1C-072D49344FF5}"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756270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0274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0794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8365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881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7431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51289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432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smtClean="0">
                <a:ln>
                  <a:noFill/>
                </a:ln>
                <a:solidFill>
                  <a:prstClr val="black"/>
                </a:solidFill>
                <a:effectLst/>
                <a:uLnTx/>
                <a:uFillTx/>
                <a:latin typeface="Calibri"/>
                <a:ea typeface="+mn-ea"/>
                <a:cs typeface="Arial"/>
              </a:rPr>
              <a:pPr marL="0" marR="0" lvl="0" indent="0" algn="r" defTabSz="914400" rtl="0" eaLnBrk="1" fontAlgn="auto"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Arial"/>
            </a:endParaRPr>
          </a:p>
        </p:txBody>
      </p:sp>
    </p:spTree>
    <p:extLst>
      <p:ext uri="{BB962C8B-B14F-4D97-AF65-F5344CB8AC3E}">
        <p14:creationId xmlns:p14="http://schemas.microsoft.com/office/powerpoint/2010/main" val="17061019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850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2823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3030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2823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881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6838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36305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82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40148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3570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categories are growing/declining</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Arial"/>
              </a:rPr>
              <a:pPr marL="0" marR="0" lvl="0" indent="0" algn="r" defTabSz="928299" rtl="0" eaLnBrk="1" fontAlgn="auto"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Arial"/>
            </a:endParaRPr>
          </a:p>
        </p:txBody>
      </p:sp>
    </p:spTree>
    <p:extLst>
      <p:ext uri="{BB962C8B-B14F-4D97-AF65-F5344CB8AC3E}">
        <p14:creationId xmlns:p14="http://schemas.microsoft.com/office/powerpoint/2010/main" val="190885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driving growth/decline across occasions for my category?  Who eats the most occasions for my category and how has that changed? </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83654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tabLst/>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512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8268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and what channel are driving the growth or decline by occasion</a:t>
            </a:r>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ct val="0"/>
              </a:spcBef>
              <a:spcAft>
                <a:spcPct val="0"/>
              </a:spcAft>
              <a:buClrTx/>
              <a:buSzTx/>
              <a:buFontTx/>
              <a:buNone/>
              <a:defRPr/>
            </a:pPr>
            <a:fld id="{05751E77-7B73-4490-B29F-A3FDABDDF33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28299" rtl="0" eaLnBrk="1" fontAlgn="auto" latinLnBrk="0" hangingPunct="1">
                <a:lnSpc>
                  <a:spcPct val="100000"/>
                </a:lnSpc>
                <a:spcBef>
                  <a:spcPct val="0"/>
                </a:spcBef>
                <a:spcAft>
                  <a:spcPct val="0"/>
                </a:spcAft>
                <a:buClrTx/>
                <a:buSzTx/>
                <a:buFontTx/>
                <a:buNone/>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01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92528" cy="6855263"/>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grpSp>
        <p:nvGrpSpPr>
          <p:cNvPr id="4" name="Group 3"/>
          <p:cNvGrpSpPr/>
          <p:nvPr userDrawn="1"/>
        </p:nvGrpSpPr>
        <p:grpSpPr>
          <a:xfrm rot="5400000">
            <a:off x="6812698" y="1018570"/>
            <a:ext cx="6139714" cy="4097218"/>
            <a:chOff x="0" y="6488755"/>
            <a:chExt cx="3604717" cy="369245"/>
          </a:xfrm>
        </p:grpSpPr>
        <p:sp>
          <p:nvSpPr>
            <p:cNvPr id="19" name="Rectangle 18"/>
            <p:cNvSpPr/>
            <p:nvPr userDrawn="1"/>
          </p:nvSpPr>
          <p:spPr>
            <a:xfrm>
              <a:off x="0" y="6488755"/>
              <a:ext cx="3604716" cy="36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3263520" y="6515062"/>
              <a:ext cx="367503" cy="314890"/>
            </a:xfrm>
            <a:prstGeom prst="triangle">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746235" y="2779078"/>
            <a:ext cx="7087711" cy="82296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746235" y="3602038"/>
            <a:ext cx="7087711" cy="822960"/>
          </a:xfrm>
        </p:spPr>
        <p:txBody>
          <a:bodyPr anchor="t"/>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4" descr="Image result for kelloggs logo"/>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8068055" y="188793"/>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bg1"/>
                </a:solidFill>
                <a:latin typeface="+mn-lt"/>
              </a:defRPr>
            </a:lvl1pPr>
          </a:lstStyle>
          <a:p>
            <a:fld id="{A26DCA39-FE7E-4B33-9419-C9BB65BD885E}" type="slidenum">
              <a:rPr lang="en-US" smtClean="0"/>
              <a:t>‹#›</a:t>
            </a:fld>
            <a:endParaRPr lang="en-US"/>
          </a:p>
        </p:txBody>
      </p:sp>
      <p:sp>
        <p:nvSpPr>
          <p:cNvPr id="6" name="Content Placeholder 5"/>
          <p:cNvSpPr>
            <a:spLocks noGrp="1"/>
          </p:cNvSpPr>
          <p:nvPr>
            <p:ph sz="quarter" idx="10"/>
          </p:nvPr>
        </p:nvSpPr>
        <p:spPr>
          <a:xfrm>
            <a:off x="8068055" y="817563"/>
            <a:ext cx="3642617" cy="4413250"/>
          </a:xfrm>
        </p:spPr>
        <p:txBody>
          <a:bodyPr>
            <a:normAutofit/>
          </a:bodyPr>
          <a:lstStyle>
            <a:lvl1pPr marL="0" indent="0">
              <a:buNone/>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14376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12" name="Rectangle 11"/>
          <p:cNvSpPr/>
          <p:nvPr userDrawn="1"/>
        </p:nvSpPr>
        <p:spPr>
          <a:xfrm>
            <a:off x="0" y="0"/>
            <a:ext cx="12192528" cy="6855263"/>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9" name="Rectangle 18"/>
          <p:cNvSpPr/>
          <p:nvPr userDrawn="1"/>
        </p:nvSpPr>
        <p:spPr>
          <a:xfrm>
            <a:off x="0" y="6488755"/>
            <a:ext cx="3604716" cy="36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3315472" y="6567014"/>
            <a:ext cx="365760" cy="212728"/>
          </a:xfrm>
          <a:prstGeom prst="triangle">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6235" y="2779078"/>
            <a:ext cx="9144000" cy="82296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746235" y="3602038"/>
            <a:ext cx="9144000" cy="822960"/>
          </a:xfrm>
        </p:spPr>
        <p:txBody>
          <a:bodyPr anchor="t"/>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4" descr="Image result for kelloggs logo"/>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92655" y="6521707"/>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bg1"/>
                </a:solidFill>
                <a:latin typeface="+mn-lt"/>
              </a:defRPr>
            </a:lvl1pPr>
          </a:lstStyle>
          <a:p>
            <a:fld id="{A26DCA39-FE7E-4B33-9419-C9BB65BD885E}" type="slidenum">
              <a:rPr lang="en-US" smtClean="0"/>
              <a:t>‹#›</a:t>
            </a:fld>
            <a:endParaRPr lang="en-US"/>
          </a:p>
        </p:txBody>
      </p:sp>
      <p:sp>
        <p:nvSpPr>
          <p:cNvPr id="37" name="TextBox 36"/>
          <p:cNvSpPr txBox="1"/>
          <p:nvPr userDrawn="1"/>
        </p:nvSpPr>
        <p:spPr>
          <a:xfrm>
            <a:off x="10318343" y="6531038"/>
            <a:ext cx="1476308" cy="276999"/>
          </a:xfrm>
          <a:prstGeom prst="rect">
            <a:avLst/>
          </a:prstGeom>
          <a:noFill/>
        </p:spPr>
        <p:txBody>
          <a:bodyPr wrap="square" rtlCol="0">
            <a:spAutoFit/>
          </a:bodyPr>
          <a:lstStyle/>
          <a:p>
            <a:r>
              <a:rPr lang="en-US" sz="1200">
                <a:solidFill>
                  <a:schemeClr val="bg1"/>
                </a:solidFill>
                <a:latin typeface="+mj-lt"/>
              </a:rPr>
              <a:t>DEPLOY</a:t>
            </a:r>
            <a:r>
              <a:rPr lang="en-US" sz="1200" baseline="0">
                <a:solidFill>
                  <a:schemeClr val="bg1"/>
                </a:solidFill>
                <a:latin typeface="+mj-lt"/>
              </a:rPr>
              <a:t> FOR GROWTH</a:t>
            </a:r>
            <a:endParaRPr lang="en-US" sz="1200">
              <a:solidFill>
                <a:schemeClr val="bg1"/>
              </a:solidFill>
              <a:latin typeface="+mj-lt"/>
            </a:endParaRPr>
          </a:p>
        </p:txBody>
      </p:sp>
      <p:grpSp>
        <p:nvGrpSpPr>
          <p:cNvPr id="14" name="Group 13"/>
          <p:cNvGrpSpPr/>
          <p:nvPr userDrawn="1"/>
        </p:nvGrpSpPr>
        <p:grpSpPr>
          <a:xfrm>
            <a:off x="9884463" y="6580732"/>
            <a:ext cx="488937" cy="187227"/>
            <a:chOff x="9858336" y="6580732"/>
            <a:chExt cx="488937" cy="187227"/>
          </a:xfrm>
          <a:solidFill>
            <a:schemeClr val="bg1"/>
          </a:solidFill>
        </p:grpSpPr>
        <p:sp>
          <p:nvSpPr>
            <p:cNvPr id="15" name="Isosceles Triangle 14"/>
            <p:cNvSpPr>
              <a:spLocks noChangeAspect="1"/>
            </p:cNvSpPr>
            <p:nvPr userDrawn="1"/>
          </p:nvSpPr>
          <p:spPr>
            <a:xfrm rot="5400000" flipH="1">
              <a:off x="9843721" y="6599694"/>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a:spLocks noChangeAspect="1"/>
            </p:cNvSpPr>
            <p:nvPr userDrawn="1"/>
          </p:nvSpPr>
          <p:spPr>
            <a:xfrm rot="5400000" flipH="1">
              <a:off x="9958188"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a:spLocks noChangeAspect="1"/>
            </p:cNvSpPr>
            <p:nvPr userDrawn="1"/>
          </p:nvSpPr>
          <p:spPr>
            <a:xfrm rot="5400000" flipH="1">
              <a:off x="10072953"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a:spLocks noChangeAspect="1"/>
            </p:cNvSpPr>
            <p:nvPr userDrawn="1"/>
          </p:nvSpPr>
          <p:spPr>
            <a:xfrm rot="5400000" flipH="1">
              <a:off x="10179009" y="6595347"/>
              <a:ext cx="182880" cy="153649"/>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401489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6235" y="2779078"/>
            <a:ext cx="9144000" cy="82296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746235" y="3602038"/>
            <a:ext cx="9144000" cy="822960"/>
          </a:xfrm>
        </p:spPr>
        <p:txBody>
          <a:bodyPr anchor="t"/>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Tree>
    <p:extLst>
      <p:ext uri="{BB962C8B-B14F-4D97-AF65-F5344CB8AC3E}">
        <p14:creationId xmlns:p14="http://schemas.microsoft.com/office/powerpoint/2010/main" val="317526574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Tree>
    <p:extLst>
      <p:ext uri="{BB962C8B-B14F-4D97-AF65-F5344CB8AC3E}">
        <p14:creationId xmlns:p14="http://schemas.microsoft.com/office/powerpoint/2010/main" val="17399073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Tree>
    <p:extLst>
      <p:ext uri="{BB962C8B-B14F-4D97-AF65-F5344CB8AC3E}">
        <p14:creationId xmlns:p14="http://schemas.microsoft.com/office/powerpoint/2010/main" val="102474000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07D9639-2A2B-4803-9EB0-BEC58BCBF2BD}"/>
              </a:ext>
            </a:extLst>
          </p:cNvPr>
          <p:cNvSpPr>
            <a:spLocks noGrp="1"/>
          </p:cNvSpPr>
          <p:nvPr>
            <p:ph type="pic" sz="quarter" idx="11"/>
          </p:nvPr>
        </p:nvSpPr>
        <p:spPr>
          <a:xfrm>
            <a:off x="6564656" y="0"/>
            <a:ext cx="5627344" cy="6858000"/>
          </a:xfrm>
          <a:prstGeom prst="rect">
            <a:avLst/>
          </a:prstGeom>
        </p:spPr>
        <p:txBody>
          <a:bodyPr/>
          <a:lstStyle/>
          <a:p>
            <a:r>
              <a:rPr lang="en-US"/>
              <a:t>Click icon to add picture</a:t>
            </a:r>
          </a:p>
        </p:txBody>
      </p:sp>
      <p:pic>
        <p:nvPicPr>
          <p:cNvPr id="5" name="Picture 4" descr="Break Slide 1 Red Block.png">
            <a:extLst>
              <a:ext uri="{FF2B5EF4-FFF2-40B4-BE49-F238E27FC236}">
                <a16:creationId xmlns:a16="http://schemas.microsoft.com/office/drawing/2014/main" id="{9B4B5A56-F912-4FDB-8F43-E14CBE0BECC5}"/>
              </a:ext>
            </a:extLst>
          </p:cNvPr>
          <p:cNvPicPr>
            <a:picLocks noChangeAspect="1"/>
          </p:cNvPicPr>
          <p:nvPr userDrawn="1"/>
        </p:nvPicPr>
        <p:blipFill>
          <a:blip r:embed="rId2"/>
          <a:stretch>
            <a:fillRect/>
          </a:stretch>
        </p:blipFill>
        <p:spPr>
          <a:xfrm>
            <a:off x="0" y="1431839"/>
            <a:ext cx="6469160" cy="3038475"/>
          </a:xfrm>
          <a:prstGeom prst="rect">
            <a:avLst/>
          </a:prstGeom>
        </p:spPr>
      </p:pic>
      <p:sp>
        <p:nvSpPr>
          <p:cNvPr id="12" name="Text Placeholder 11">
            <a:extLst>
              <a:ext uri="{FF2B5EF4-FFF2-40B4-BE49-F238E27FC236}">
                <a16:creationId xmlns:a16="http://schemas.microsoft.com/office/drawing/2014/main" id="{40687B38-FFAD-48EE-85E7-653DBB62CA7F}"/>
              </a:ext>
            </a:extLst>
          </p:cNvPr>
          <p:cNvSpPr>
            <a:spLocks noGrp="1"/>
          </p:cNvSpPr>
          <p:nvPr>
            <p:ph type="body" sz="quarter" idx="10"/>
          </p:nvPr>
        </p:nvSpPr>
        <p:spPr>
          <a:xfrm>
            <a:off x="357626" y="1966575"/>
            <a:ext cx="6032483" cy="1969001"/>
          </a:xfrm>
          <a:prstGeom prst="rect">
            <a:avLst/>
          </a:prstGeom>
        </p:spPr>
        <p:txBody>
          <a:bodyPr/>
          <a:lstStyle>
            <a:lvl1pPr marL="0" indent="0">
              <a:lnSpc>
                <a:spcPct val="80000"/>
              </a:lnSpc>
              <a:buNone/>
              <a:defRPr sz="8300" cap="all" baseline="0">
                <a:solidFill>
                  <a:schemeClr val="bg1"/>
                </a:solidFill>
                <a:latin typeface="+mj-lt"/>
              </a:defRPr>
            </a:lvl1pPr>
            <a:lvl2pPr marL="457200" indent="0">
              <a:lnSpc>
                <a:spcPct val="80000"/>
              </a:lnSpc>
              <a:buNone/>
              <a:defRPr sz="8300" cap="all" baseline="0">
                <a:solidFill>
                  <a:schemeClr val="bg1"/>
                </a:solidFill>
                <a:latin typeface="+mj-lt"/>
              </a:defRPr>
            </a:lvl2pPr>
            <a:lvl3pPr marL="914400" indent="0">
              <a:lnSpc>
                <a:spcPct val="80000"/>
              </a:lnSpc>
              <a:buNone/>
              <a:defRPr sz="8300" cap="all" baseline="0">
                <a:solidFill>
                  <a:schemeClr val="bg1"/>
                </a:solidFill>
                <a:latin typeface="+mj-lt"/>
              </a:defRPr>
            </a:lvl3pPr>
            <a:lvl4pPr marL="1371600" indent="0">
              <a:lnSpc>
                <a:spcPct val="80000"/>
              </a:lnSpc>
              <a:buNone/>
              <a:defRPr sz="8300" cap="all" baseline="0">
                <a:solidFill>
                  <a:schemeClr val="bg1"/>
                </a:solidFill>
                <a:latin typeface="+mj-lt"/>
              </a:defRPr>
            </a:lvl4pPr>
            <a:lvl5pPr marL="1828800" indent="0">
              <a:lnSpc>
                <a:spcPct val="80000"/>
              </a:lnSpc>
              <a:buNone/>
              <a:defRPr sz="8300" cap="all" baseline="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46039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with bracke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3ED544A6-DFBC-48CC-B400-7792DC411B68}"/>
              </a:ext>
            </a:extLst>
          </p:cNvPr>
          <p:cNvSpPr>
            <a:spLocks noGrp="1"/>
          </p:cNvSpPr>
          <p:nvPr>
            <p:ph type="title"/>
          </p:nvPr>
        </p:nvSpPr>
        <p:spPr>
          <a:xfrm>
            <a:off x="426720" y="365125"/>
            <a:ext cx="10536700" cy="549275"/>
          </a:xfrm>
          <a:prstGeom prst="rect">
            <a:avLst/>
          </a:prstGeom>
        </p:spPr>
        <p:txBody>
          <a:bodyPr vert="horz" lIns="91440" tIns="45720" rIns="91440" bIns="45720" rtlCol="0" anchor="ctr">
            <a:normAutofit/>
          </a:bodyPr>
          <a:lstStyle/>
          <a:p>
            <a:r>
              <a:rPr lang="en-US"/>
              <a:t>Click to edit Master title style</a:t>
            </a:r>
          </a:p>
        </p:txBody>
      </p:sp>
      <p:sp>
        <p:nvSpPr>
          <p:cNvPr id="10" name="Content Placeholder 2">
            <a:extLst>
              <a:ext uri="{FF2B5EF4-FFF2-40B4-BE49-F238E27FC236}">
                <a16:creationId xmlns:a16="http://schemas.microsoft.com/office/drawing/2014/main" id="{5B9D8EC9-1DC9-45F3-B875-CD90B2A0A03E}"/>
              </a:ext>
            </a:extLst>
          </p:cNvPr>
          <p:cNvSpPr>
            <a:spLocks noGrp="1"/>
          </p:cNvSpPr>
          <p:nvPr>
            <p:ph idx="1"/>
          </p:nvPr>
        </p:nvSpPr>
        <p:spPr>
          <a:xfrm>
            <a:off x="426720" y="1421150"/>
            <a:ext cx="113385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2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with bracke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605993-631E-4386-AB6C-EFC4FEFD7756}"/>
              </a:ext>
            </a:extLst>
          </p:cNvPr>
          <p:cNvSpPr>
            <a:spLocks noGrp="1"/>
          </p:cNvSpPr>
          <p:nvPr>
            <p:ph type="body" sz="quarter" idx="10" hasCustomPrompt="1"/>
          </p:nvPr>
        </p:nvSpPr>
        <p:spPr>
          <a:xfrm>
            <a:off x="274392" y="274321"/>
            <a:ext cx="8050722" cy="954107"/>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US" sz="5600" kern="1200" cap="all" baseline="0" dirty="0" smtClean="0">
                <a:solidFill>
                  <a:srgbClr val="C2032D"/>
                </a:solidFill>
                <a:latin typeface="Barlow Condensed ExtraBold"/>
                <a:ea typeface="+mn-ea"/>
                <a:cs typeface="Barlow Condensed Extra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600" b="0" i="0" u="none" strike="noStrike" kern="1200" cap="all" spc="0" normalizeH="0" baseline="0" noProof="0">
                <a:ln>
                  <a:noFill/>
                </a:ln>
                <a:solidFill>
                  <a:srgbClr val="C2032D"/>
                </a:solidFill>
                <a:effectLst/>
                <a:uLnTx/>
                <a:uFillTx/>
                <a:latin typeface="Barlow Condensed ExtraBold"/>
                <a:ea typeface="+mn-ea"/>
                <a:cs typeface="Barlow Condensed ExtraBold"/>
              </a:rPr>
              <a:t>SLIDE TITLE</a:t>
            </a:r>
          </a:p>
        </p:txBody>
      </p:sp>
      <p:sp>
        <p:nvSpPr>
          <p:cNvPr id="7" name="Text Placeholder 3">
            <a:extLst>
              <a:ext uri="{FF2B5EF4-FFF2-40B4-BE49-F238E27FC236}">
                <a16:creationId xmlns:a16="http://schemas.microsoft.com/office/drawing/2014/main" id="{0FDF9AC5-B483-4285-8E3A-88EAD7F2AB68}"/>
              </a:ext>
            </a:extLst>
          </p:cNvPr>
          <p:cNvSpPr>
            <a:spLocks noGrp="1"/>
          </p:cNvSpPr>
          <p:nvPr>
            <p:ph type="body" sz="quarter" idx="11"/>
          </p:nvPr>
        </p:nvSpPr>
        <p:spPr>
          <a:xfrm>
            <a:off x="497880" y="1473436"/>
            <a:ext cx="10966178" cy="459194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351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07D9639-2A2B-4803-9EB0-BEC58BCBF2BD}"/>
              </a:ext>
            </a:extLst>
          </p:cNvPr>
          <p:cNvSpPr>
            <a:spLocks noGrp="1"/>
          </p:cNvSpPr>
          <p:nvPr>
            <p:ph type="pic" sz="quarter" idx="11"/>
          </p:nvPr>
        </p:nvSpPr>
        <p:spPr>
          <a:xfrm>
            <a:off x="6564656" y="0"/>
            <a:ext cx="5627344" cy="6858000"/>
          </a:xfrm>
          <a:prstGeom prst="rect">
            <a:avLst/>
          </a:prstGeom>
        </p:spPr>
        <p:txBody>
          <a:bodyPr/>
          <a:lstStyle/>
          <a:p>
            <a:r>
              <a:rPr lang="en-US"/>
              <a:t>Click icon to add picture</a:t>
            </a:r>
          </a:p>
        </p:txBody>
      </p:sp>
      <p:pic>
        <p:nvPicPr>
          <p:cNvPr id="5" name="Picture 4" descr="Break Slide 1 Red Block.png">
            <a:extLst>
              <a:ext uri="{FF2B5EF4-FFF2-40B4-BE49-F238E27FC236}">
                <a16:creationId xmlns:a16="http://schemas.microsoft.com/office/drawing/2014/main" id="{9B4B5A56-F912-4FDB-8F43-E14CBE0BECC5}"/>
              </a:ext>
            </a:extLst>
          </p:cNvPr>
          <p:cNvPicPr>
            <a:picLocks noChangeAspect="1"/>
          </p:cNvPicPr>
          <p:nvPr userDrawn="1"/>
        </p:nvPicPr>
        <p:blipFill>
          <a:blip r:embed="rId2"/>
          <a:stretch>
            <a:fillRect/>
          </a:stretch>
        </p:blipFill>
        <p:spPr>
          <a:xfrm>
            <a:off x="0" y="1431839"/>
            <a:ext cx="6469160" cy="3038475"/>
          </a:xfrm>
          <a:prstGeom prst="rect">
            <a:avLst/>
          </a:prstGeom>
        </p:spPr>
      </p:pic>
      <p:sp>
        <p:nvSpPr>
          <p:cNvPr id="12" name="Text Placeholder 11">
            <a:extLst>
              <a:ext uri="{FF2B5EF4-FFF2-40B4-BE49-F238E27FC236}">
                <a16:creationId xmlns:a16="http://schemas.microsoft.com/office/drawing/2014/main" id="{40687B38-FFAD-48EE-85E7-653DBB62CA7F}"/>
              </a:ext>
            </a:extLst>
          </p:cNvPr>
          <p:cNvSpPr>
            <a:spLocks noGrp="1"/>
          </p:cNvSpPr>
          <p:nvPr>
            <p:ph type="body" sz="quarter" idx="10"/>
          </p:nvPr>
        </p:nvSpPr>
        <p:spPr>
          <a:xfrm>
            <a:off x="357626" y="1966575"/>
            <a:ext cx="6032483" cy="1969001"/>
          </a:xfrm>
          <a:prstGeom prst="rect">
            <a:avLst/>
          </a:prstGeom>
        </p:spPr>
        <p:txBody>
          <a:bodyPr/>
          <a:lstStyle>
            <a:lvl1pPr marL="0" indent="0">
              <a:lnSpc>
                <a:spcPct val="80000"/>
              </a:lnSpc>
              <a:buNone/>
              <a:defRPr sz="8300" cap="all" baseline="0">
                <a:solidFill>
                  <a:schemeClr val="bg1"/>
                </a:solidFill>
                <a:latin typeface="+mj-lt"/>
              </a:defRPr>
            </a:lvl1pPr>
            <a:lvl2pPr marL="457200" indent="0">
              <a:lnSpc>
                <a:spcPct val="80000"/>
              </a:lnSpc>
              <a:buNone/>
              <a:defRPr sz="8300" cap="all" baseline="0">
                <a:solidFill>
                  <a:schemeClr val="bg1"/>
                </a:solidFill>
                <a:latin typeface="+mj-lt"/>
              </a:defRPr>
            </a:lvl2pPr>
            <a:lvl3pPr marL="914400" indent="0">
              <a:lnSpc>
                <a:spcPct val="80000"/>
              </a:lnSpc>
              <a:buNone/>
              <a:defRPr sz="8300" cap="all" baseline="0">
                <a:solidFill>
                  <a:schemeClr val="bg1"/>
                </a:solidFill>
                <a:latin typeface="+mj-lt"/>
              </a:defRPr>
            </a:lvl3pPr>
            <a:lvl4pPr marL="1371600" indent="0">
              <a:lnSpc>
                <a:spcPct val="80000"/>
              </a:lnSpc>
              <a:buNone/>
              <a:defRPr sz="8300" cap="all" baseline="0">
                <a:solidFill>
                  <a:schemeClr val="bg1"/>
                </a:solidFill>
                <a:latin typeface="+mj-lt"/>
              </a:defRPr>
            </a:lvl4pPr>
            <a:lvl5pPr marL="1828800" indent="0">
              <a:lnSpc>
                <a:spcPct val="80000"/>
              </a:lnSpc>
              <a:buNone/>
              <a:defRPr sz="8300" cap="all" baseline="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2879622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6488755"/>
            <a:ext cx="3604716" cy="369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720" y="365125"/>
            <a:ext cx="10536700" cy="5492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26720" y="1421150"/>
            <a:ext cx="1133856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4" descr="Image result for kelloggs logo"/>
          <p:cNvPicPr>
            <a:picLocks noChangeAspect="1" noChangeArrowheads="1"/>
          </p:cNvPicPr>
          <p:nvPr userDrawn="1"/>
        </p:nvPicPr>
        <p:blipFill>
          <a:blip r:embed="rId11">
            <a:biLevel thresh="25000"/>
            <a:extLst>
              <a:ext uri="{28A0092B-C50C-407E-A947-70E740481C1C}">
                <a14:useLocalDpi xmlns:a14="http://schemas.microsoft.com/office/drawing/2010/main" val="0"/>
              </a:ext>
            </a:extLst>
          </a:blip>
          <a:stretch>
            <a:fillRect/>
          </a:stretch>
        </p:blipFill>
        <p:spPr bwMode="auto">
          <a:xfrm>
            <a:off x="292655" y="6521707"/>
            <a:ext cx="898988" cy="32004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a:spLocks noGrp="1"/>
          </p:cNvSpPr>
          <p:nvPr>
            <p:ph type="sldNum" sz="quarter" idx="4"/>
          </p:nvPr>
        </p:nvSpPr>
        <p:spPr>
          <a:xfrm>
            <a:off x="11710672" y="6532931"/>
            <a:ext cx="444062" cy="275677"/>
          </a:xfrm>
          <a:prstGeom prst="rect">
            <a:avLst/>
          </a:prstGeom>
        </p:spPr>
        <p:txBody>
          <a:bodyPr anchor="ctr"/>
          <a:lstStyle>
            <a:lvl1pPr algn="ctr">
              <a:defRPr sz="700">
                <a:solidFill>
                  <a:schemeClr val="tx1">
                    <a:lumMod val="50000"/>
                    <a:lumOff val="50000"/>
                  </a:schemeClr>
                </a:solidFill>
                <a:latin typeface="+mn-lt"/>
              </a:defRPr>
            </a:lvl1pPr>
          </a:lstStyle>
          <a:p>
            <a:fld id="{A26DCA39-FE7E-4B33-9419-C9BB65BD885E}" type="slidenum">
              <a:rPr lang="en-US" smtClean="0"/>
              <a:t>‹#›</a:t>
            </a:fld>
            <a:endParaRPr lang="en-US"/>
          </a:p>
        </p:txBody>
      </p:sp>
      <p:sp>
        <p:nvSpPr>
          <p:cNvPr id="7" name="Isosceles Triangle 6"/>
          <p:cNvSpPr/>
          <p:nvPr userDrawn="1"/>
        </p:nvSpPr>
        <p:spPr>
          <a:xfrm rot="16200000">
            <a:off x="3315472" y="6567014"/>
            <a:ext cx="365760" cy="21272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userDrawn="1"/>
        </p:nvGrpSpPr>
        <p:grpSpPr>
          <a:xfrm>
            <a:off x="9884463" y="6580732"/>
            <a:ext cx="488937" cy="187227"/>
            <a:chOff x="9858336" y="6580732"/>
            <a:chExt cx="488937" cy="187227"/>
          </a:xfrm>
        </p:grpSpPr>
        <p:sp>
          <p:nvSpPr>
            <p:cNvPr id="14" name="Isosceles Triangle 13"/>
            <p:cNvSpPr>
              <a:spLocks noChangeAspect="1"/>
            </p:cNvSpPr>
            <p:nvPr userDrawn="1"/>
          </p:nvSpPr>
          <p:spPr>
            <a:xfrm rot="5400000" flipH="1">
              <a:off x="9843721" y="6599694"/>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a:spLocks noChangeAspect="1"/>
            </p:cNvSpPr>
            <p:nvPr userDrawn="1"/>
          </p:nvSpPr>
          <p:spPr>
            <a:xfrm rot="5400000" flipH="1">
              <a:off x="9958188"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a:spLocks noChangeAspect="1"/>
            </p:cNvSpPr>
            <p:nvPr userDrawn="1"/>
          </p:nvSpPr>
          <p:spPr>
            <a:xfrm rot="5400000" flipH="1">
              <a:off x="10072953"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a:spLocks noChangeAspect="1"/>
            </p:cNvSpPr>
            <p:nvPr userDrawn="1"/>
          </p:nvSpPr>
          <p:spPr>
            <a:xfrm rot="5400000" flipH="1">
              <a:off x="10179009" y="6595347"/>
              <a:ext cx="182880" cy="153649"/>
            </a:xfrm>
            <a:prstGeom prst="triangle">
              <a:avLst/>
            </a:prstGeom>
            <a:solidFill>
              <a:srgbClr val="DB13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userDrawn="1"/>
        </p:nvSpPr>
        <p:spPr>
          <a:xfrm>
            <a:off x="10318343" y="6531038"/>
            <a:ext cx="1476308" cy="276999"/>
          </a:xfrm>
          <a:prstGeom prst="rect">
            <a:avLst/>
          </a:prstGeom>
          <a:noFill/>
        </p:spPr>
        <p:txBody>
          <a:bodyPr wrap="square" rtlCol="0">
            <a:spAutoFit/>
          </a:bodyPr>
          <a:lstStyle/>
          <a:p>
            <a:r>
              <a:rPr lang="en-US" sz="1200">
                <a:solidFill>
                  <a:srgbClr val="DB1348"/>
                </a:solidFill>
                <a:latin typeface="+mj-lt"/>
              </a:rPr>
              <a:t>DEPLOY</a:t>
            </a:r>
            <a:r>
              <a:rPr lang="en-US" sz="1200" baseline="0">
                <a:solidFill>
                  <a:srgbClr val="DB1348"/>
                </a:solidFill>
                <a:latin typeface="+mj-lt"/>
              </a:rPr>
              <a:t> FOR GROWTH</a:t>
            </a:r>
            <a:endParaRPr lang="en-US" sz="1200">
              <a:solidFill>
                <a:srgbClr val="DB1348"/>
              </a:solidFill>
              <a:latin typeface="+mj-lt"/>
            </a:endParaRPr>
          </a:p>
        </p:txBody>
      </p:sp>
    </p:spTree>
    <p:extLst>
      <p:ext uri="{BB962C8B-B14F-4D97-AF65-F5344CB8AC3E}">
        <p14:creationId xmlns:p14="http://schemas.microsoft.com/office/powerpoint/2010/main" val="2558910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ransition/>
  <p:hf hdr="0" ftr="0" dt="0"/>
  <p:txStyles>
    <p:title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chart" Target="../charts/chart6.xml"/><Relationship Id="rId5" Type="http://schemas.openxmlformats.org/officeDocument/2006/relationships/image" Target="../media/image16.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chart" Target="../charts/chart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chart" Target="../charts/char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15.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chart" Target="../charts/chart25.xml"/><Relationship Id="rId5" Type="http://schemas.openxmlformats.org/officeDocument/2006/relationships/image" Target="../media/image4.png"/><Relationship Id="rId4" Type="http://schemas.openxmlformats.org/officeDocument/2006/relationships/chart" Target="../charts/char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chart" Target="../charts/chart27.xml"/><Relationship Id="rId5" Type="http://schemas.openxmlformats.org/officeDocument/2006/relationships/image" Target="../media/image4.png"/><Relationship Id="rId4" Type="http://schemas.openxmlformats.org/officeDocument/2006/relationships/chart" Target="../charts/chart2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tif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chart" Target="../charts/chart30.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31.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chart" Target="../charts/chart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chart" Target="../charts/chart33.x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chart" Target="../charts/chart41.xml"/><Relationship Id="rId5" Type="http://schemas.openxmlformats.org/officeDocument/2006/relationships/chart" Target="../charts/chart40.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chart" Target="../charts/chart4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tiff"/><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chart" Target="../charts/chart43.xml"/><Relationship Id="rId5" Type="http://schemas.openxmlformats.org/officeDocument/2006/relationships/image" Target="../media/image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chart" Target="../charts/chart44.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chart" Target="../charts/chart46.xml"/><Relationship Id="rId5" Type="http://schemas.openxmlformats.org/officeDocument/2006/relationships/chart" Target="../charts/chart45.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chart" Target="../charts/chart48.xml"/><Relationship Id="rId5" Type="http://schemas.openxmlformats.org/officeDocument/2006/relationships/chart" Target="../charts/chart4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chart" Target="../charts/chart50.xml"/><Relationship Id="rId5" Type="http://schemas.openxmlformats.org/officeDocument/2006/relationships/chart" Target="../charts/chart49.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chart" Target="../charts/chart52.xml"/><Relationship Id="rId5" Type="http://schemas.openxmlformats.org/officeDocument/2006/relationships/chart" Target="../charts/chart5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53.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1.png"/><Relationship Id="rId12" Type="http://schemas.openxmlformats.org/officeDocument/2006/relationships/chart" Target="../charts/chart55.xm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chart" Target="../charts/chart54.xml"/><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chart" Target="../charts/chart57.xml"/><Relationship Id="rId5" Type="http://schemas.openxmlformats.org/officeDocument/2006/relationships/image" Target="../media/image4.png"/><Relationship Id="rId4" Type="http://schemas.openxmlformats.org/officeDocument/2006/relationships/chart" Target="../charts/chart56.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chart" Target="../charts/chart5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chart" Target="../charts/chart59.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chart" Target="../charts/chart60.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63.xml"/><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chart" Target="../charts/chart65.xml"/><Relationship Id="rId5" Type="http://schemas.openxmlformats.org/officeDocument/2006/relationships/chart" Target="../charts/chart64.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chart" Target="../charts/chart66.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chart" Target="../charts/chart67.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68.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hart" Target="../charts/chart71.xml"/><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chart" Target="../charts/chart70.xml"/><Relationship Id="rId5" Type="http://schemas.openxmlformats.org/officeDocument/2006/relationships/image" Target="../media/image4.png"/><Relationship Id="rId4" Type="http://schemas.openxmlformats.org/officeDocument/2006/relationships/chart" Target="../charts/chart6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chart" Target="../charts/chart73.xml"/><Relationship Id="rId4" Type="http://schemas.openxmlformats.org/officeDocument/2006/relationships/image" Target="../media/image13.png"/><Relationship Id="rId9" Type="http://schemas.openxmlformats.org/officeDocument/2006/relationships/chart" Target="../charts/chart72.xml"/><Relationship Id="rId14"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chart" Target="../charts/chart75.xml"/><Relationship Id="rId4" Type="http://schemas.openxmlformats.org/officeDocument/2006/relationships/image" Target="../media/image13.png"/><Relationship Id="rId9" Type="http://schemas.openxmlformats.org/officeDocument/2006/relationships/chart" Target="../charts/chart74.xml"/><Relationship Id="rId14" Type="http://schemas.openxmlformats.org/officeDocument/2006/relationships/image" Target="../media/image26.png"/></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chart" Target="../charts/chart76.xml"/><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chart" Target="../charts/chart78.xml"/><Relationship Id="rId5" Type="http://schemas.openxmlformats.org/officeDocument/2006/relationships/image" Target="../media/image4.png"/><Relationship Id="rId4" Type="http://schemas.openxmlformats.org/officeDocument/2006/relationships/chart" Target="../charts/chart77.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chart" Target="../charts/chart7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6235" y="1705601"/>
            <a:ext cx="9144000" cy="822960"/>
          </a:xfrm>
        </p:spPr>
        <p:txBody>
          <a:bodyPr>
            <a:normAutofit fontScale="90000"/>
          </a:bodyPr>
          <a:lstStyle/>
          <a:p>
            <a:r>
              <a:rPr lang="en-US" dirty="0"/>
              <a:t>Kellogg’s </a:t>
            </a:r>
            <a:br>
              <a:rPr lang="en-US" dirty="0"/>
            </a:br>
            <a:r>
              <a:rPr lang="en-US" dirty="0"/>
              <a:t>Eating Occasions Framework</a:t>
            </a:r>
          </a:p>
        </p:txBody>
      </p:sp>
      <p:sp>
        <p:nvSpPr>
          <p:cNvPr id="12" name="TextBox 11">
            <a:extLst>
              <a:ext uri="{FF2B5EF4-FFF2-40B4-BE49-F238E27FC236}">
                <a16:creationId xmlns:a16="http://schemas.microsoft.com/office/drawing/2014/main" id="{7C327C22-3E3B-40B7-A15C-9459A5CEF66C}"/>
              </a:ext>
            </a:extLst>
          </p:cNvPr>
          <p:cNvSpPr txBox="1"/>
          <p:nvPr/>
        </p:nvSpPr>
        <p:spPr>
          <a:xfrm>
            <a:off x="746235" y="2372089"/>
            <a:ext cx="7061741" cy="769441"/>
          </a:xfrm>
          <a:prstGeom prst="rect">
            <a:avLst/>
          </a:prstGeom>
          <a:noFill/>
        </p:spPr>
        <p:txBody>
          <a:bodyPr wrap="none" rtlCol="0">
            <a:spAutoFit/>
          </a:bodyPr>
          <a:lstStyle/>
          <a:p>
            <a:pPr lvl="0">
              <a:lnSpc>
                <a:spcPct val="100000"/>
              </a:lnSpc>
              <a:spcBef>
                <a:spcPct val="0"/>
              </a:spcBef>
              <a:defRPr/>
            </a:pPr>
            <a:r>
              <a:rPr lang="en-US" sz="4400" dirty="0">
                <a:solidFill>
                  <a:prstClr val="white"/>
                </a:solidFill>
                <a:latin typeface="+mj-lt"/>
              </a:rPr>
              <a:t>Category Business Review Report</a:t>
            </a:r>
          </a:p>
        </p:txBody>
      </p:sp>
      <p:sp>
        <p:nvSpPr>
          <p:cNvPr id="14" name="Slide Number Placeholder 3">
            <a:extLst>
              <a:ext uri="{FF2B5EF4-FFF2-40B4-BE49-F238E27FC236}">
                <a16:creationId xmlns:a16="http://schemas.microsoft.com/office/drawing/2014/main" id="{3BC65AA7-6163-46E9-8EEC-6C42A5E43E3E}"/>
              </a:ext>
            </a:extLst>
          </p:cNvPr>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26DCA39-FE7E-4B33-9419-C9BB65BD885E}" type="slidenum">
              <a:rPr lang="en-US" smtClean="0">
                <a:solidFill>
                  <a:prstClr val="white"/>
                </a:solidFill>
                <a:latin typeface="Arial"/>
              </a:rPr>
              <a:pPr>
                <a:defRPr/>
              </a:pPr>
              <a:t>1</a:t>
            </a:fld>
            <a:endParaRPr lang="en-US">
              <a:solidFill>
                <a:prstClr val="white"/>
              </a:solidFill>
              <a:latin typeface="Arial"/>
            </a:endParaRPr>
          </a:p>
        </p:txBody>
      </p:sp>
      <p:sp>
        <p:nvSpPr>
          <p:cNvPr id="19" name="Time Period">
            <a:extLst>
              <a:ext uri="{FF2B5EF4-FFF2-40B4-BE49-F238E27FC236}">
                <a16:creationId xmlns:a16="http://schemas.microsoft.com/office/drawing/2014/main" id="{8E921594-CF03-47C5-9BBA-EF870C3A35B3}"/>
              </a:ext>
            </a:extLst>
          </p:cNvPr>
          <p:cNvSpPr txBox="1"/>
          <p:nvPr/>
        </p:nvSpPr>
        <p:spPr>
          <a:xfrm>
            <a:off x="746235" y="3158776"/>
            <a:ext cx="4496591" cy="5186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Franklin Gothic Medium Cond"/>
                <a:ea typeface="+mn-ea"/>
                <a:cs typeface="+mn-cs"/>
              </a:rPr>
              <a:t>Time Period : Annual: 2020</a:t>
            </a:r>
          </a:p>
        </p:txBody>
      </p:sp>
      <p:sp>
        <p:nvSpPr>
          <p:cNvPr id="20" name="Countries">
            <a:extLst>
              <a:ext uri="{FF2B5EF4-FFF2-40B4-BE49-F238E27FC236}">
                <a16:creationId xmlns:a16="http://schemas.microsoft.com/office/drawing/2014/main" id="{930AC95C-7D5B-47F7-82D7-0096056E2FA0}"/>
              </a:ext>
            </a:extLst>
          </p:cNvPr>
          <p:cNvSpPr txBox="1"/>
          <p:nvPr/>
        </p:nvSpPr>
        <p:spPr>
          <a:xfrm>
            <a:off x="765816" y="3697976"/>
            <a:ext cx="2166989" cy="45765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Franklin Gothic Medium Cond"/>
                <a:ea typeface="+mn-ea"/>
                <a:cs typeface="+mn-cs"/>
              </a:rPr>
              <a:t>Countries : UK</a:t>
            </a:r>
          </a:p>
        </p:txBody>
      </p:sp>
      <p:sp>
        <p:nvSpPr>
          <p:cNvPr id="21" name="Benchmark">
            <a:extLst>
              <a:ext uri="{FF2B5EF4-FFF2-40B4-BE49-F238E27FC236}">
                <a16:creationId xmlns:a16="http://schemas.microsoft.com/office/drawing/2014/main" id="{1FCE1503-9E47-443E-9028-1CAC11C62308}"/>
              </a:ext>
            </a:extLst>
          </p:cNvPr>
          <p:cNvSpPr txBox="1"/>
          <p:nvPr/>
        </p:nvSpPr>
        <p:spPr>
          <a:xfrm>
            <a:off x="746235" y="5505590"/>
            <a:ext cx="19174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Franklin Gothic Medium Cond"/>
                <a:ea typeface="+mn-ea"/>
                <a:cs typeface="+mn-cs"/>
              </a:rPr>
              <a:t>Retail Sales Value :</a:t>
            </a:r>
          </a:p>
        </p:txBody>
      </p:sp>
      <p:sp>
        <p:nvSpPr>
          <p:cNvPr id="22" name="Date">
            <a:extLst>
              <a:ext uri="{FF2B5EF4-FFF2-40B4-BE49-F238E27FC236}">
                <a16:creationId xmlns:a16="http://schemas.microsoft.com/office/drawing/2014/main" id="{68240369-B3F8-44E9-9C68-69802B56509A}"/>
              </a:ext>
            </a:extLst>
          </p:cNvPr>
          <p:cNvSpPr txBox="1"/>
          <p:nvPr/>
        </p:nvSpPr>
        <p:spPr>
          <a:xfrm>
            <a:off x="769027" y="6137293"/>
            <a:ext cx="1822703" cy="33561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Franklin Gothic Medium Cond"/>
                <a:ea typeface="+mn-ea"/>
                <a:cs typeface="+mn-cs"/>
              </a:rPr>
              <a:t>Date : 15-07-2021</a:t>
            </a:r>
          </a:p>
        </p:txBody>
      </p:sp>
      <p:sp>
        <p:nvSpPr>
          <p:cNvPr id="13" name="Category">
            <a:extLst>
              <a:ext uri="{FF2B5EF4-FFF2-40B4-BE49-F238E27FC236}">
                <a16:creationId xmlns:a16="http://schemas.microsoft.com/office/drawing/2014/main" id="{0B0972A8-68AA-43B3-A94B-470A906C7FB3}"/>
              </a:ext>
            </a:extLst>
          </p:cNvPr>
          <p:cNvSpPr txBox="1"/>
          <p:nvPr/>
        </p:nvSpPr>
        <p:spPr>
          <a:xfrm>
            <a:off x="2932805" y="4154410"/>
            <a:ext cx="9221929" cy="395804"/>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IN" dirty="0">
                <a:solidFill>
                  <a:prstClr val="white"/>
                </a:solidFill>
                <a:latin typeface="Franklin Gothic Medium Cond"/>
              </a:rPr>
              <a:t>Category</a:t>
            </a:r>
            <a:endParaRPr lang="en-US" dirty="0">
              <a:solidFill>
                <a:prstClr val="white"/>
              </a:solidFill>
              <a:latin typeface="Franklin Gothic Medium Cond"/>
            </a:endParaRPr>
          </a:p>
        </p:txBody>
      </p:sp>
      <p:sp>
        <p:nvSpPr>
          <p:cNvPr id="3" name="TextBox 2">
            <a:extLst>
              <a:ext uri="{FF2B5EF4-FFF2-40B4-BE49-F238E27FC236}">
                <a16:creationId xmlns:a16="http://schemas.microsoft.com/office/drawing/2014/main" id="{3303E3FC-0FCB-4AFF-B08D-80CBC1AB6398}"/>
              </a:ext>
            </a:extLst>
          </p:cNvPr>
          <p:cNvSpPr txBox="1"/>
          <p:nvPr/>
        </p:nvSpPr>
        <p:spPr>
          <a:xfrm>
            <a:off x="796295" y="4154410"/>
            <a:ext cx="2166989" cy="369332"/>
          </a:xfrm>
          <a:prstGeom prst="rect">
            <a:avLst/>
          </a:prstGeom>
          <a:noFill/>
        </p:spPr>
        <p:txBody>
          <a:bodyPr wrap="square" rtlCol="0">
            <a:spAutoFit/>
          </a:bodyPr>
          <a:lstStyle/>
          <a:p>
            <a:r>
              <a:rPr lang="en-IN" dirty="0">
                <a:solidFill>
                  <a:prstClr val="white"/>
                </a:solidFill>
                <a:latin typeface="Franklin Gothic Medium Cond"/>
              </a:rPr>
              <a:t>Category/Item/Brand :</a:t>
            </a:r>
          </a:p>
        </p:txBody>
      </p:sp>
      <p:sp>
        <p:nvSpPr>
          <p:cNvPr id="15" name="Retail">
            <a:extLst>
              <a:ext uri="{FF2B5EF4-FFF2-40B4-BE49-F238E27FC236}">
                <a16:creationId xmlns:a16="http://schemas.microsoft.com/office/drawing/2014/main" id="{2C6ECBFA-E93E-45C1-9DA3-AB02BFC48E44}"/>
              </a:ext>
            </a:extLst>
          </p:cNvPr>
          <p:cNvSpPr txBox="1"/>
          <p:nvPr/>
        </p:nvSpPr>
        <p:spPr>
          <a:xfrm>
            <a:off x="2591730" y="5505590"/>
            <a:ext cx="9563004" cy="43435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dirty="0">
                <a:solidFill>
                  <a:prstClr val="white"/>
                </a:solidFill>
                <a:latin typeface="Franklin Gothic Medium Cond"/>
              </a:rPr>
              <a:t>Value</a:t>
            </a:r>
          </a:p>
        </p:txBody>
      </p:sp>
      <p:sp>
        <p:nvSpPr>
          <p:cNvPr id="5" name="Slide Number Placeholder 4">
            <a:extLst>
              <a:ext uri="{FF2B5EF4-FFF2-40B4-BE49-F238E27FC236}">
                <a16:creationId xmlns:a16="http://schemas.microsoft.com/office/drawing/2014/main" id="{BF4243FB-8383-4A7C-BAA8-60CC4FD1EC01}"/>
              </a:ext>
            </a:extLst>
          </p:cNvPr>
          <p:cNvSpPr>
            <a:spLocks noGrp="1"/>
          </p:cNvSpPr>
          <p:nvPr>
            <p:ph type="sldNum" sz="quarter" idx="4"/>
          </p:nvPr>
        </p:nvSpPr>
        <p:spPr/>
        <p:txBody>
          <a:bodyPr/>
          <a:lstStyle/>
          <a:p>
            <a:fld id="{A26DCA39-FE7E-4B33-9419-C9BB65BD885E}" type="slidenum">
              <a:rPr lang="en-US" smtClean="0"/>
              <a:t>1</a:t>
            </a:fld>
            <a:endParaRPr lang="en-US"/>
          </a:p>
        </p:txBody>
      </p:sp>
    </p:spTree>
    <p:extLst>
      <p:ext uri="{BB962C8B-B14F-4D97-AF65-F5344CB8AC3E}">
        <p14:creationId xmlns:p14="http://schemas.microsoft.com/office/powerpoint/2010/main" val="30414617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976548"/>
            <a:ext cx="11534602" cy="426522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1379863547"/>
              </p:ext>
            </p:extLst>
          </p:nvPr>
        </p:nvGraphicFramePr>
        <p:xfrm>
          <a:off x="1331089" y="2445563"/>
          <a:ext cx="10424661" cy="14026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Occasion snapshot</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21" name="Picture 20" descr="A picture containing knife&#10;&#10;Description automatically generated">
            <a:extLst>
              <a:ext uri="{FF2B5EF4-FFF2-40B4-BE49-F238E27FC236}">
                <a16:creationId xmlns:a16="http://schemas.microsoft.com/office/drawing/2014/main" id="{8CFD37A2-3914-4BB7-B6B2-C8C80149B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89" y="1976548"/>
            <a:ext cx="326697" cy="345860"/>
          </a:xfrm>
          <a:prstGeom prst="rect">
            <a:avLst/>
          </a:prstGeom>
        </p:spPr>
      </p:pic>
      <p:sp>
        <p:nvSpPr>
          <p:cNvPr id="22" name="Rectangle 21">
            <a:extLst>
              <a:ext uri="{FF2B5EF4-FFF2-40B4-BE49-F238E27FC236}">
                <a16:creationId xmlns:a16="http://schemas.microsoft.com/office/drawing/2014/main" id="{03151C43-CC73-40E9-9544-50F7E54C9B42}"/>
              </a:ext>
            </a:extLst>
          </p:cNvPr>
          <p:cNvSpPr/>
          <p:nvPr/>
        </p:nvSpPr>
        <p:spPr>
          <a:xfrm>
            <a:off x="915696" y="2044821"/>
            <a:ext cx="2699970" cy="276999"/>
          </a:xfrm>
          <a:prstGeom prst="rect">
            <a:avLst/>
          </a:prstGeom>
        </p:spPr>
        <p:txBody>
          <a:bodyPr wrap="square">
            <a:spAutoFit/>
          </a:bodyPr>
          <a:lstStyle/>
          <a:p>
            <a:pPr fontAlgn="t"/>
            <a:r>
              <a:rPr lang="en-US" sz="1200" b="1" dirty="0">
                <a:latin typeface="Franklin Gothic Book" panose="020B0503020102020204" pitchFamily="34" charset="0"/>
              </a:rPr>
              <a:t>Annual Occasions Per Capita </a:t>
            </a:r>
          </a:p>
        </p:txBody>
      </p:sp>
      <p:pic>
        <p:nvPicPr>
          <p:cNvPr id="23" name="Picture 22">
            <a:extLst>
              <a:ext uri="{FF2B5EF4-FFF2-40B4-BE49-F238E27FC236}">
                <a16:creationId xmlns:a16="http://schemas.microsoft.com/office/drawing/2014/main" id="{B01185CA-6FE8-4371-ACD7-78824065217E}"/>
              </a:ext>
            </a:extLst>
          </p:cNvPr>
          <p:cNvPicPr/>
          <p:nvPr/>
        </p:nvPicPr>
        <p:blipFill>
          <a:blip r:embed="rId4">
            <a:extLst>
              <a:ext uri="{28A0092B-C50C-407E-A947-70E740481C1C}">
                <a14:useLocalDpi xmlns:a14="http://schemas.microsoft.com/office/drawing/2010/main" val="0"/>
              </a:ext>
            </a:extLst>
          </a:blip>
          <a:stretch>
            <a:fillRect/>
          </a:stretch>
        </p:blipFill>
        <p:spPr>
          <a:xfrm>
            <a:off x="346251" y="2344301"/>
            <a:ext cx="11663259" cy="114300"/>
          </a:xfrm>
          <a:prstGeom prst="rect">
            <a:avLst/>
          </a:prstGeom>
        </p:spPr>
      </p:pic>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3829247827"/>
              </p:ext>
            </p:extLst>
          </p:nvPr>
        </p:nvGraphicFramePr>
        <p:xfrm>
          <a:off x="438185" y="3814320"/>
          <a:ext cx="11238312" cy="2445313"/>
        </p:xfrm>
        <a:graphic>
          <a:graphicData uri="http://schemas.openxmlformats.org/drawingml/2006/table">
            <a:tbl>
              <a:tblPr firstRow="1" bandRow="1">
                <a:tableStyleId>{0E3FDE45-AF77-4B5C-9715-49D594BDF05E}</a:tableStyleId>
              </a:tblPr>
              <a:tblGrid>
                <a:gridCol w="916482">
                  <a:extLst>
                    <a:ext uri="{9D8B030D-6E8A-4147-A177-3AD203B41FA5}">
                      <a16:colId xmlns:a16="http://schemas.microsoft.com/office/drawing/2014/main" val="881002053"/>
                    </a:ext>
                  </a:extLst>
                </a:gridCol>
                <a:gridCol w="688122">
                  <a:extLst>
                    <a:ext uri="{9D8B030D-6E8A-4147-A177-3AD203B41FA5}">
                      <a16:colId xmlns:a16="http://schemas.microsoft.com/office/drawing/2014/main" val="1208518369"/>
                    </a:ext>
                  </a:extLst>
                </a:gridCol>
                <a:gridCol w="688122">
                  <a:extLst>
                    <a:ext uri="{9D8B030D-6E8A-4147-A177-3AD203B41FA5}">
                      <a16:colId xmlns:a16="http://schemas.microsoft.com/office/drawing/2014/main" val="3995975062"/>
                    </a:ext>
                  </a:extLst>
                </a:gridCol>
                <a:gridCol w="688122">
                  <a:extLst>
                    <a:ext uri="{9D8B030D-6E8A-4147-A177-3AD203B41FA5}">
                      <a16:colId xmlns:a16="http://schemas.microsoft.com/office/drawing/2014/main" val="1237135255"/>
                    </a:ext>
                  </a:extLst>
                </a:gridCol>
                <a:gridCol w="688122">
                  <a:extLst>
                    <a:ext uri="{9D8B030D-6E8A-4147-A177-3AD203B41FA5}">
                      <a16:colId xmlns:a16="http://schemas.microsoft.com/office/drawing/2014/main" val="1499619777"/>
                    </a:ext>
                  </a:extLst>
                </a:gridCol>
                <a:gridCol w="688122">
                  <a:extLst>
                    <a:ext uri="{9D8B030D-6E8A-4147-A177-3AD203B41FA5}">
                      <a16:colId xmlns:a16="http://schemas.microsoft.com/office/drawing/2014/main" val="3479004267"/>
                    </a:ext>
                  </a:extLst>
                </a:gridCol>
                <a:gridCol w="688122">
                  <a:extLst>
                    <a:ext uri="{9D8B030D-6E8A-4147-A177-3AD203B41FA5}">
                      <a16:colId xmlns:a16="http://schemas.microsoft.com/office/drawing/2014/main" val="2750460429"/>
                    </a:ext>
                  </a:extLst>
                </a:gridCol>
                <a:gridCol w="688122">
                  <a:extLst>
                    <a:ext uri="{9D8B030D-6E8A-4147-A177-3AD203B41FA5}">
                      <a16:colId xmlns:a16="http://schemas.microsoft.com/office/drawing/2014/main" val="794520846"/>
                    </a:ext>
                  </a:extLst>
                </a:gridCol>
                <a:gridCol w="688122">
                  <a:extLst>
                    <a:ext uri="{9D8B030D-6E8A-4147-A177-3AD203B41FA5}">
                      <a16:colId xmlns:a16="http://schemas.microsoft.com/office/drawing/2014/main" val="3968922060"/>
                    </a:ext>
                  </a:extLst>
                </a:gridCol>
                <a:gridCol w="688122">
                  <a:extLst>
                    <a:ext uri="{9D8B030D-6E8A-4147-A177-3AD203B41FA5}">
                      <a16:colId xmlns:a16="http://schemas.microsoft.com/office/drawing/2014/main" val="1478791964"/>
                    </a:ext>
                  </a:extLst>
                </a:gridCol>
                <a:gridCol w="688122">
                  <a:extLst>
                    <a:ext uri="{9D8B030D-6E8A-4147-A177-3AD203B41FA5}">
                      <a16:colId xmlns:a16="http://schemas.microsoft.com/office/drawing/2014/main" val="2966880700"/>
                    </a:ext>
                  </a:extLst>
                </a:gridCol>
                <a:gridCol w="688122">
                  <a:extLst>
                    <a:ext uri="{9D8B030D-6E8A-4147-A177-3AD203B41FA5}">
                      <a16:colId xmlns:a16="http://schemas.microsoft.com/office/drawing/2014/main" val="3518609017"/>
                    </a:ext>
                  </a:extLst>
                </a:gridCol>
                <a:gridCol w="688122">
                  <a:extLst>
                    <a:ext uri="{9D8B030D-6E8A-4147-A177-3AD203B41FA5}">
                      <a16:colId xmlns:a16="http://schemas.microsoft.com/office/drawing/2014/main" val="4246921918"/>
                    </a:ext>
                  </a:extLst>
                </a:gridCol>
                <a:gridCol w="688122">
                  <a:extLst>
                    <a:ext uri="{9D8B030D-6E8A-4147-A177-3AD203B41FA5}">
                      <a16:colId xmlns:a16="http://schemas.microsoft.com/office/drawing/2014/main" val="2984274023"/>
                    </a:ext>
                  </a:extLst>
                </a:gridCol>
                <a:gridCol w="688122">
                  <a:extLst>
                    <a:ext uri="{9D8B030D-6E8A-4147-A177-3AD203B41FA5}">
                      <a16:colId xmlns:a16="http://schemas.microsoft.com/office/drawing/2014/main" val="2594676584"/>
                    </a:ext>
                  </a:extLst>
                </a:gridCol>
                <a:gridCol w="688122">
                  <a:extLst>
                    <a:ext uri="{9D8B030D-6E8A-4147-A177-3AD203B41FA5}">
                      <a16:colId xmlns:a16="http://schemas.microsoft.com/office/drawing/2014/main" val="1375794648"/>
                    </a:ext>
                  </a:extLst>
                </a:gridCol>
              </a:tblGrid>
              <a:tr h="616513">
                <a:tc>
                  <a:txBody>
                    <a:bodyPr/>
                    <a:lstStyle/>
                    <a:p>
                      <a:pPr algn="ctr"/>
                      <a:endParaRPr lang="en-US" sz="800" dirty="0">
                        <a:latin typeface="+mj-lt"/>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1"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5760">
                <a:tc>
                  <a:txBody>
                    <a:bodyPr/>
                    <a:lstStyle/>
                    <a:p>
                      <a:pPr algn="ctr"/>
                      <a:r>
                        <a:rPr lang="en-US" sz="700" dirty="0">
                          <a:latin typeface="Franklin Gothic Book" panose="020B0503020102020204" pitchFamily="34" charset="0"/>
                        </a:rPr>
                        <a:t>Q1-Q3 2021</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579451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2020</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243300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2019</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0599109"/>
                  </a:ext>
                </a:extLst>
              </a:tr>
              <a:tr h="365760">
                <a:tc>
                  <a:txBody>
                    <a:bodyPr/>
                    <a:lstStyle/>
                    <a:p>
                      <a:pPr algn="ctr"/>
                      <a:r>
                        <a:rPr lang="el-GR" sz="900" dirty="0">
                          <a:latin typeface="Franklin Gothic Book" panose="020B0503020102020204" pitchFamily="34" charset="0"/>
                        </a:rPr>
                        <a:t>Δ</a:t>
                      </a:r>
                      <a:r>
                        <a:rPr lang="en-US" sz="900" dirty="0">
                          <a:latin typeface="Franklin Gothic Book" panose="020B0503020102020204" pitchFamily="34" charset="0"/>
                        </a:rPr>
                        <a:t> vs 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00" dirty="0">
                          <a:latin typeface="Franklin Gothic Book" panose="020B0503020102020204" pitchFamily="34" charset="0"/>
                        </a:rPr>
                        <a:t>Δ</a:t>
                      </a:r>
                      <a:r>
                        <a:rPr lang="en-US" sz="900" dirty="0">
                          <a:latin typeface="Franklin Gothic Book" panose="020B0503020102020204" pitchFamily="34" charset="0"/>
                        </a:rPr>
                        <a:t> vs 2YA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bl>
          </a:graphicData>
        </a:graphic>
      </p:graphicFrame>
      <p:pic>
        <p:nvPicPr>
          <p:cNvPr id="31" name="Picture 30">
            <a:extLst>
              <a:ext uri="{FF2B5EF4-FFF2-40B4-BE49-F238E27FC236}">
                <a16:creationId xmlns:a16="http://schemas.microsoft.com/office/drawing/2014/main" id="{C0E8CA9C-5A57-4B0E-AFE7-5D8D2E208522}"/>
              </a:ext>
            </a:extLst>
          </p:cNvPr>
          <p:cNvPicPr>
            <a:picLocks noChangeAspect="1"/>
          </p:cNvPicPr>
          <p:nvPr/>
        </p:nvPicPr>
        <p:blipFill>
          <a:blip r:embed="rId6"/>
          <a:stretch>
            <a:fillRect/>
          </a:stretch>
        </p:blipFill>
        <p:spPr>
          <a:xfrm>
            <a:off x="436249" y="1952147"/>
            <a:ext cx="362896" cy="362027"/>
          </a:xfrm>
          <a:prstGeom prst="rect">
            <a:avLst/>
          </a:prstGeom>
        </p:spPr>
      </p:pic>
      <p:pic>
        <p:nvPicPr>
          <p:cNvPr id="33" name="Picture 32">
            <a:extLst>
              <a:ext uri="{FF2B5EF4-FFF2-40B4-BE49-F238E27FC236}">
                <a16:creationId xmlns:a16="http://schemas.microsoft.com/office/drawing/2014/main" id="{BE39AFE8-1313-4E17-8625-DEDFAB5D51C7}"/>
              </a:ext>
            </a:extLst>
          </p:cNvPr>
          <p:cNvPicPr/>
          <p:nvPr/>
        </p:nvPicPr>
        <p:blipFill>
          <a:blip r:embed="rId7">
            <a:extLst>
              <a:ext uri="{28A0092B-C50C-407E-A947-70E740481C1C}">
                <a14:useLocalDpi xmlns:a14="http://schemas.microsoft.com/office/drawing/2010/main"/>
              </a:ext>
            </a:extLst>
          </a:blip>
          <a:stretch>
            <a:fillRect/>
          </a:stretch>
        </p:blipFill>
        <p:spPr>
          <a:xfrm>
            <a:off x="0" y="4412437"/>
            <a:ext cx="12039600" cy="45719"/>
          </a:xfrm>
          <a:prstGeom prst="rect">
            <a:avLst/>
          </a:prstGeom>
        </p:spPr>
      </p:pic>
      <p:sp>
        <p:nvSpPr>
          <p:cNvPr id="5" name="Rectangle 4">
            <a:extLst>
              <a:ext uri="{FF2B5EF4-FFF2-40B4-BE49-F238E27FC236}">
                <a16:creationId xmlns:a16="http://schemas.microsoft.com/office/drawing/2014/main" id="{731EB028-BA61-4C06-A43D-D79780E065C6}"/>
              </a:ext>
            </a:extLst>
          </p:cNvPr>
          <p:cNvSpPr/>
          <p:nvPr/>
        </p:nvSpPr>
        <p:spPr>
          <a:xfrm>
            <a:off x="402382" y="4617156"/>
            <a:ext cx="79263" cy="45719"/>
          </a:xfrm>
          <a:prstGeom prst="rect">
            <a:avLst/>
          </a:prstGeom>
          <a:solidFill>
            <a:srgbClr val="B50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1C133F-1776-4018-BEB2-B968C8CCED78}"/>
              </a:ext>
            </a:extLst>
          </p:cNvPr>
          <p:cNvSpPr/>
          <p:nvPr/>
        </p:nvSpPr>
        <p:spPr>
          <a:xfrm>
            <a:off x="402382" y="4931074"/>
            <a:ext cx="79263" cy="45719"/>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231481-A5FB-4977-84E9-4DD9F2E1EE55}"/>
              </a:ext>
            </a:extLst>
          </p:cNvPr>
          <p:cNvSpPr/>
          <p:nvPr/>
        </p:nvSpPr>
        <p:spPr>
          <a:xfrm>
            <a:off x="396617" y="5304242"/>
            <a:ext cx="79263" cy="45719"/>
          </a:xfrm>
          <a:prstGeom prst="rect">
            <a:avLst/>
          </a:prstGeom>
          <a:solidFill>
            <a:srgbClr val="E8A1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6146C6-4011-4366-87F7-DFE5D7CD73A1}"/>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6" name="Group 35">
            <a:extLst>
              <a:ext uri="{FF2B5EF4-FFF2-40B4-BE49-F238E27FC236}">
                <a16:creationId xmlns:a16="http://schemas.microsoft.com/office/drawing/2014/main" id="{3FF70B8F-9D99-4468-886D-F378140CA0F5}"/>
              </a:ext>
            </a:extLst>
          </p:cNvPr>
          <p:cNvGrpSpPr/>
          <p:nvPr/>
        </p:nvGrpSpPr>
        <p:grpSpPr>
          <a:xfrm>
            <a:off x="3692976" y="6453235"/>
            <a:ext cx="6309360" cy="369332"/>
            <a:chOff x="3692976" y="6453235"/>
            <a:chExt cx="6309360" cy="369332"/>
          </a:xfrm>
        </p:grpSpPr>
        <p:sp>
          <p:nvSpPr>
            <p:cNvPr id="37" name="TextBox 36">
              <a:extLst>
                <a:ext uri="{FF2B5EF4-FFF2-40B4-BE49-F238E27FC236}">
                  <a16:creationId xmlns:a16="http://schemas.microsoft.com/office/drawing/2014/main" id="{C22903DC-0609-4935-8F2F-572CF0CD3CC2}"/>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8" name="Flowchart: Connector 37">
              <a:extLst>
                <a:ext uri="{FF2B5EF4-FFF2-40B4-BE49-F238E27FC236}">
                  <a16:creationId xmlns:a16="http://schemas.microsoft.com/office/drawing/2014/main" id="{A226C035-147E-4853-94B9-E0CE0A0A40A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lowchart: Connector 38">
              <a:extLst>
                <a:ext uri="{FF2B5EF4-FFF2-40B4-BE49-F238E27FC236}">
                  <a16:creationId xmlns:a16="http://schemas.microsoft.com/office/drawing/2014/main" id="{90D92827-11E1-4421-8113-864466B46AA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28FEA0D2-F88F-49F9-B2DA-0E1D8B474992}"/>
              </a:ext>
            </a:extLst>
          </p:cNvPr>
          <p:cNvSpPr>
            <a:spLocks noGrp="1"/>
          </p:cNvSpPr>
          <p:nvPr>
            <p:ph type="sldNum" sz="quarter" idx="4"/>
          </p:nvPr>
        </p:nvSpPr>
        <p:spPr/>
        <p:txBody>
          <a:bodyPr/>
          <a:lstStyle/>
          <a:p>
            <a:fld id="{A26DCA39-FE7E-4B33-9419-C9BB65BD885E}" type="slidenum">
              <a:rPr lang="en-US" smtClean="0"/>
              <a:t>10</a:t>
            </a:fld>
            <a:endParaRPr lang="en-US"/>
          </a:p>
        </p:txBody>
      </p:sp>
    </p:spTree>
    <p:extLst>
      <p:ext uri="{BB962C8B-B14F-4D97-AF65-F5344CB8AC3E}">
        <p14:creationId xmlns:p14="http://schemas.microsoft.com/office/powerpoint/2010/main" val="42468600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976548"/>
            <a:ext cx="11534602" cy="426522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563250871"/>
              </p:ext>
            </p:extLst>
          </p:nvPr>
        </p:nvGraphicFramePr>
        <p:xfrm>
          <a:off x="1354238" y="2445563"/>
          <a:ext cx="10401512" cy="14026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21" name="Picture 20" descr="A picture containing knife&#10;&#10;Description automatically generated">
            <a:extLst>
              <a:ext uri="{FF2B5EF4-FFF2-40B4-BE49-F238E27FC236}">
                <a16:creationId xmlns:a16="http://schemas.microsoft.com/office/drawing/2014/main" id="{8CFD37A2-3914-4BB7-B6B2-C8C80149B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89" y="1976548"/>
            <a:ext cx="326697" cy="345860"/>
          </a:xfrm>
          <a:prstGeom prst="rect">
            <a:avLst/>
          </a:prstGeom>
        </p:spPr>
      </p:pic>
      <p:sp>
        <p:nvSpPr>
          <p:cNvPr id="22" name="Rectangle 21">
            <a:extLst>
              <a:ext uri="{FF2B5EF4-FFF2-40B4-BE49-F238E27FC236}">
                <a16:creationId xmlns:a16="http://schemas.microsoft.com/office/drawing/2014/main" id="{03151C43-CC73-40E9-9544-50F7E54C9B42}"/>
              </a:ext>
            </a:extLst>
          </p:cNvPr>
          <p:cNvSpPr/>
          <p:nvPr/>
        </p:nvSpPr>
        <p:spPr>
          <a:xfrm>
            <a:off x="915696" y="2044821"/>
            <a:ext cx="2699970" cy="276999"/>
          </a:xfrm>
          <a:prstGeom prst="rect">
            <a:avLst/>
          </a:prstGeom>
        </p:spPr>
        <p:txBody>
          <a:bodyPr wrap="square">
            <a:spAutoFit/>
          </a:bodyPr>
          <a:lstStyle/>
          <a:p>
            <a:pPr fontAlgn="t"/>
            <a:r>
              <a:rPr lang="en-US" sz="1200" b="1" dirty="0">
                <a:latin typeface="Franklin Gothic Book" panose="020B0503020102020204" pitchFamily="34" charset="0"/>
              </a:rPr>
              <a:t>Annual Occasions Per Capita </a:t>
            </a:r>
          </a:p>
        </p:txBody>
      </p:sp>
      <p:pic>
        <p:nvPicPr>
          <p:cNvPr id="23" name="Picture 22">
            <a:extLst>
              <a:ext uri="{FF2B5EF4-FFF2-40B4-BE49-F238E27FC236}">
                <a16:creationId xmlns:a16="http://schemas.microsoft.com/office/drawing/2014/main" id="{B01185CA-6FE8-4371-ACD7-78824065217E}"/>
              </a:ext>
            </a:extLst>
          </p:cNvPr>
          <p:cNvPicPr/>
          <p:nvPr/>
        </p:nvPicPr>
        <p:blipFill>
          <a:blip r:embed="rId4">
            <a:extLst>
              <a:ext uri="{28A0092B-C50C-407E-A947-70E740481C1C}">
                <a14:useLocalDpi xmlns:a14="http://schemas.microsoft.com/office/drawing/2010/main" val="0"/>
              </a:ext>
            </a:extLst>
          </a:blip>
          <a:stretch>
            <a:fillRect/>
          </a:stretch>
        </p:blipFill>
        <p:spPr>
          <a:xfrm>
            <a:off x="346251" y="2344301"/>
            <a:ext cx="11663259" cy="114300"/>
          </a:xfrm>
          <a:prstGeom prst="rect">
            <a:avLst/>
          </a:prstGeom>
        </p:spPr>
      </p:pic>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925243981"/>
              </p:ext>
            </p:extLst>
          </p:nvPr>
        </p:nvGraphicFramePr>
        <p:xfrm>
          <a:off x="438185" y="3814320"/>
          <a:ext cx="11238308" cy="2445313"/>
        </p:xfrm>
        <a:graphic>
          <a:graphicData uri="http://schemas.openxmlformats.org/drawingml/2006/table">
            <a:tbl>
              <a:tblPr firstRow="1" bandRow="1">
                <a:tableStyleId>{0E3FDE45-AF77-4B5C-9715-49D594BDF05E}</a:tableStyleId>
              </a:tblPr>
              <a:tblGrid>
                <a:gridCol w="950348">
                  <a:extLst>
                    <a:ext uri="{9D8B030D-6E8A-4147-A177-3AD203B41FA5}">
                      <a16:colId xmlns:a16="http://schemas.microsoft.com/office/drawing/2014/main" val="881002053"/>
                    </a:ext>
                  </a:extLst>
                </a:gridCol>
                <a:gridCol w="685864">
                  <a:extLst>
                    <a:ext uri="{9D8B030D-6E8A-4147-A177-3AD203B41FA5}">
                      <a16:colId xmlns:a16="http://schemas.microsoft.com/office/drawing/2014/main" val="1208518369"/>
                    </a:ext>
                  </a:extLst>
                </a:gridCol>
                <a:gridCol w="685864">
                  <a:extLst>
                    <a:ext uri="{9D8B030D-6E8A-4147-A177-3AD203B41FA5}">
                      <a16:colId xmlns:a16="http://schemas.microsoft.com/office/drawing/2014/main" val="3995975062"/>
                    </a:ext>
                  </a:extLst>
                </a:gridCol>
                <a:gridCol w="685864">
                  <a:extLst>
                    <a:ext uri="{9D8B030D-6E8A-4147-A177-3AD203B41FA5}">
                      <a16:colId xmlns:a16="http://schemas.microsoft.com/office/drawing/2014/main" val="1237135255"/>
                    </a:ext>
                  </a:extLst>
                </a:gridCol>
                <a:gridCol w="685864">
                  <a:extLst>
                    <a:ext uri="{9D8B030D-6E8A-4147-A177-3AD203B41FA5}">
                      <a16:colId xmlns:a16="http://schemas.microsoft.com/office/drawing/2014/main" val="1499619777"/>
                    </a:ext>
                  </a:extLst>
                </a:gridCol>
                <a:gridCol w="685864">
                  <a:extLst>
                    <a:ext uri="{9D8B030D-6E8A-4147-A177-3AD203B41FA5}">
                      <a16:colId xmlns:a16="http://schemas.microsoft.com/office/drawing/2014/main" val="3479004267"/>
                    </a:ext>
                  </a:extLst>
                </a:gridCol>
                <a:gridCol w="685864">
                  <a:extLst>
                    <a:ext uri="{9D8B030D-6E8A-4147-A177-3AD203B41FA5}">
                      <a16:colId xmlns:a16="http://schemas.microsoft.com/office/drawing/2014/main" val="2750460429"/>
                    </a:ext>
                  </a:extLst>
                </a:gridCol>
                <a:gridCol w="685864">
                  <a:extLst>
                    <a:ext uri="{9D8B030D-6E8A-4147-A177-3AD203B41FA5}">
                      <a16:colId xmlns:a16="http://schemas.microsoft.com/office/drawing/2014/main" val="794520846"/>
                    </a:ext>
                  </a:extLst>
                </a:gridCol>
                <a:gridCol w="685864">
                  <a:extLst>
                    <a:ext uri="{9D8B030D-6E8A-4147-A177-3AD203B41FA5}">
                      <a16:colId xmlns:a16="http://schemas.microsoft.com/office/drawing/2014/main" val="3968922060"/>
                    </a:ext>
                  </a:extLst>
                </a:gridCol>
                <a:gridCol w="685864">
                  <a:extLst>
                    <a:ext uri="{9D8B030D-6E8A-4147-A177-3AD203B41FA5}">
                      <a16:colId xmlns:a16="http://schemas.microsoft.com/office/drawing/2014/main" val="1478791964"/>
                    </a:ext>
                  </a:extLst>
                </a:gridCol>
                <a:gridCol w="685864">
                  <a:extLst>
                    <a:ext uri="{9D8B030D-6E8A-4147-A177-3AD203B41FA5}">
                      <a16:colId xmlns:a16="http://schemas.microsoft.com/office/drawing/2014/main" val="2966880700"/>
                    </a:ext>
                  </a:extLst>
                </a:gridCol>
                <a:gridCol w="685864">
                  <a:extLst>
                    <a:ext uri="{9D8B030D-6E8A-4147-A177-3AD203B41FA5}">
                      <a16:colId xmlns:a16="http://schemas.microsoft.com/office/drawing/2014/main" val="3518609017"/>
                    </a:ext>
                  </a:extLst>
                </a:gridCol>
                <a:gridCol w="685864">
                  <a:extLst>
                    <a:ext uri="{9D8B030D-6E8A-4147-A177-3AD203B41FA5}">
                      <a16:colId xmlns:a16="http://schemas.microsoft.com/office/drawing/2014/main" val="4246921918"/>
                    </a:ext>
                  </a:extLst>
                </a:gridCol>
                <a:gridCol w="685864">
                  <a:extLst>
                    <a:ext uri="{9D8B030D-6E8A-4147-A177-3AD203B41FA5}">
                      <a16:colId xmlns:a16="http://schemas.microsoft.com/office/drawing/2014/main" val="2984274023"/>
                    </a:ext>
                  </a:extLst>
                </a:gridCol>
                <a:gridCol w="685864">
                  <a:extLst>
                    <a:ext uri="{9D8B030D-6E8A-4147-A177-3AD203B41FA5}">
                      <a16:colId xmlns:a16="http://schemas.microsoft.com/office/drawing/2014/main" val="2594676584"/>
                    </a:ext>
                  </a:extLst>
                </a:gridCol>
                <a:gridCol w="685864">
                  <a:extLst>
                    <a:ext uri="{9D8B030D-6E8A-4147-A177-3AD203B41FA5}">
                      <a16:colId xmlns:a16="http://schemas.microsoft.com/office/drawing/2014/main" val="1375794648"/>
                    </a:ext>
                  </a:extLst>
                </a:gridCol>
              </a:tblGrid>
              <a:tr h="616513">
                <a:tc>
                  <a:txBody>
                    <a:bodyPr/>
                    <a:lstStyle/>
                    <a:p>
                      <a:pPr algn="ctr"/>
                      <a:endParaRPr lang="en-US" sz="800" dirty="0">
                        <a:latin typeface="+mj-lt"/>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1"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5760">
                <a:tc>
                  <a:txBody>
                    <a:bodyPr/>
                    <a:lstStyle/>
                    <a:p>
                      <a:pPr algn="ctr"/>
                      <a:r>
                        <a:rPr lang="en-US" sz="700" dirty="0">
                          <a:latin typeface="Franklin Gothic Book" panose="020B0503020102020204" pitchFamily="34" charset="0"/>
                        </a:rPr>
                        <a:t>Q1-Q3 2021</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579451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2020</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243300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Q1-Q3 2019</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110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66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0599109"/>
                  </a:ext>
                </a:extLst>
              </a:tr>
              <a:tr h="365760">
                <a:tc>
                  <a:txBody>
                    <a:bodyPr/>
                    <a:lstStyle/>
                    <a:p>
                      <a:pPr algn="ctr"/>
                      <a:r>
                        <a:rPr lang="el-GR" sz="900" dirty="0">
                          <a:latin typeface="Franklin Gothic Book" panose="020B0503020102020204" pitchFamily="34" charset="0"/>
                        </a:rPr>
                        <a:t>Δ</a:t>
                      </a:r>
                      <a:r>
                        <a:rPr lang="en-US" sz="900" dirty="0">
                          <a:latin typeface="Franklin Gothic Book" panose="020B0503020102020204" pitchFamily="34" charset="0"/>
                        </a:rPr>
                        <a:t> vs 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00" dirty="0">
                          <a:latin typeface="Franklin Gothic Book" panose="020B0503020102020204" pitchFamily="34" charset="0"/>
                        </a:rPr>
                        <a:t>Δ</a:t>
                      </a:r>
                      <a:r>
                        <a:rPr lang="en-US" sz="900" dirty="0">
                          <a:latin typeface="Franklin Gothic Book" panose="020B0503020102020204" pitchFamily="34" charset="0"/>
                        </a:rPr>
                        <a:t> vs 2YA</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dirty="0">
                          <a:solidFill>
                            <a:srgbClr val="000000"/>
                          </a:solidFill>
                          <a:effectLst/>
                          <a:latin typeface="Franklin Gothic Book" panose="020B0503020102020204" pitchFamily="34" charset="0"/>
                        </a:rPr>
                        <a:t>63.9</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5.6</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FF0000"/>
                          </a:solidFill>
                          <a:effectLst/>
                          <a:latin typeface="Franklin Gothic Book" panose="020B0503020102020204" pitchFamily="34" charset="0"/>
                        </a:rPr>
                        <a:t>-1.4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4.7</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6.1</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6.2</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1.3</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9.8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2.8</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2.5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1.0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000000"/>
                          </a:solidFill>
                          <a:effectLst/>
                          <a:latin typeface="Franklin Gothic Book" panose="020B0503020102020204" pitchFamily="34" charset="0"/>
                        </a:rPr>
                        <a:t>3.4</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6350"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bl>
          </a:graphicData>
        </a:graphic>
      </p:graphicFrame>
      <p:pic>
        <p:nvPicPr>
          <p:cNvPr id="31" name="Picture 30">
            <a:extLst>
              <a:ext uri="{FF2B5EF4-FFF2-40B4-BE49-F238E27FC236}">
                <a16:creationId xmlns:a16="http://schemas.microsoft.com/office/drawing/2014/main" id="{C0E8CA9C-5A57-4B0E-AFE7-5D8D2E208522}"/>
              </a:ext>
            </a:extLst>
          </p:cNvPr>
          <p:cNvPicPr>
            <a:picLocks noChangeAspect="1"/>
          </p:cNvPicPr>
          <p:nvPr/>
        </p:nvPicPr>
        <p:blipFill>
          <a:blip r:embed="rId6"/>
          <a:stretch>
            <a:fillRect/>
          </a:stretch>
        </p:blipFill>
        <p:spPr>
          <a:xfrm>
            <a:off x="436249" y="1952147"/>
            <a:ext cx="362896" cy="362027"/>
          </a:xfrm>
          <a:prstGeom prst="rect">
            <a:avLst/>
          </a:prstGeom>
        </p:spPr>
      </p:pic>
      <p:pic>
        <p:nvPicPr>
          <p:cNvPr id="33" name="Picture 32">
            <a:extLst>
              <a:ext uri="{FF2B5EF4-FFF2-40B4-BE49-F238E27FC236}">
                <a16:creationId xmlns:a16="http://schemas.microsoft.com/office/drawing/2014/main" id="{BE39AFE8-1313-4E17-8625-DEDFAB5D51C7}"/>
              </a:ext>
            </a:extLst>
          </p:cNvPr>
          <p:cNvPicPr/>
          <p:nvPr/>
        </p:nvPicPr>
        <p:blipFill>
          <a:blip r:embed="rId7">
            <a:extLst>
              <a:ext uri="{28A0092B-C50C-407E-A947-70E740481C1C}">
                <a14:useLocalDpi xmlns:a14="http://schemas.microsoft.com/office/drawing/2010/main"/>
              </a:ext>
            </a:extLst>
          </a:blip>
          <a:stretch>
            <a:fillRect/>
          </a:stretch>
        </p:blipFill>
        <p:spPr>
          <a:xfrm>
            <a:off x="0" y="4412437"/>
            <a:ext cx="12039600" cy="45719"/>
          </a:xfrm>
          <a:prstGeom prst="rect">
            <a:avLst/>
          </a:prstGeom>
        </p:spPr>
      </p:pic>
      <p:grpSp>
        <p:nvGrpSpPr>
          <p:cNvPr id="29" name="Group 28">
            <a:extLst>
              <a:ext uri="{FF2B5EF4-FFF2-40B4-BE49-F238E27FC236}">
                <a16:creationId xmlns:a16="http://schemas.microsoft.com/office/drawing/2014/main" id="{A0ED7BE1-97A8-4F8D-B5F2-D6E427C667BC}"/>
              </a:ext>
            </a:extLst>
          </p:cNvPr>
          <p:cNvGrpSpPr/>
          <p:nvPr/>
        </p:nvGrpSpPr>
        <p:grpSpPr>
          <a:xfrm>
            <a:off x="3692976" y="6453235"/>
            <a:ext cx="6309360" cy="369332"/>
            <a:chOff x="3692976" y="6453235"/>
            <a:chExt cx="6309360" cy="369332"/>
          </a:xfrm>
        </p:grpSpPr>
        <p:sp>
          <p:nvSpPr>
            <p:cNvPr id="30" name="TextBox 29">
              <a:extLst>
                <a:ext uri="{FF2B5EF4-FFF2-40B4-BE49-F238E27FC236}">
                  <a16:creationId xmlns:a16="http://schemas.microsoft.com/office/drawing/2014/main" id="{4D927607-E3C8-48C1-AA03-1AAA7355E51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5557BE78-6DEC-407B-BAA5-49342D701AA3}"/>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96AACF39-6CC1-4DB4-BE12-34A74D7058B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731EB028-BA61-4C06-A43D-D79780E065C6}"/>
              </a:ext>
            </a:extLst>
          </p:cNvPr>
          <p:cNvSpPr/>
          <p:nvPr/>
        </p:nvSpPr>
        <p:spPr>
          <a:xfrm>
            <a:off x="402382" y="4617156"/>
            <a:ext cx="79263" cy="45719"/>
          </a:xfrm>
          <a:prstGeom prst="rect">
            <a:avLst/>
          </a:prstGeom>
          <a:solidFill>
            <a:srgbClr val="B50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1C133F-1776-4018-BEB2-B968C8CCED78}"/>
              </a:ext>
            </a:extLst>
          </p:cNvPr>
          <p:cNvSpPr/>
          <p:nvPr/>
        </p:nvSpPr>
        <p:spPr>
          <a:xfrm>
            <a:off x="402382" y="4931074"/>
            <a:ext cx="79263" cy="45719"/>
          </a:xfrm>
          <a:prstGeom prst="rect">
            <a:avLst/>
          </a:prstGeom>
          <a:solidFill>
            <a:srgbClr val="DB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231481-A5FB-4977-84E9-4DD9F2E1EE55}"/>
              </a:ext>
            </a:extLst>
          </p:cNvPr>
          <p:cNvSpPr/>
          <p:nvPr/>
        </p:nvSpPr>
        <p:spPr>
          <a:xfrm>
            <a:off x="396617" y="5304242"/>
            <a:ext cx="79263" cy="45719"/>
          </a:xfrm>
          <a:prstGeom prst="rect">
            <a:avLst/>
          </a:prstGeom>
          <a:solidFill>
            <a:srgbClr val="E8A1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64">
            <a:extLst>
              <a:ext uri="{FF2B5EF4-FFF2-40B4-BE49-F238E27FC236}">
                <a16:creationId xmlns:a16="http://schemas.microsoft.com/office/drawing/2014/main" id="{B1ED3958-B15F-463D-968C-11DD3AFEBFF4}"/>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In Home Occasion snapshot</a:t>
            </a:r>
          </a:p>
        </p:txBody>
      </p:sp>
      <p:sp>
        <p:nvSpPr>
          <p:cNvPr id="37" name="Rectangle 36">
            <a:extLst>
              <a:ext uri="{FF2B5EF4-FFF2-40B4-BE49-F238E27FC236}">
                <a16:creationId xmlns:a16="http://schemas.microsoft.com/office/drawing/2014/main" id="{B89CA9F7-373E-472F-8271-F1DB2109BF61}"/>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3" name="Slide Number Placeholder 2">
            <a:extLst>
              <a:ext uri="{FF2B5EF4-FFF2-40B4-BE49-F238E27FC236}">
                <a16:creationId xmlns:a16="http://schemas.microsoft.com/office/drawing/2014/main" id="{C2BD639C-FCB2-4248-B386-27F39F12398A}"/>
              </a:ext>
            </a:extLst>
          </p:cNvPr>
          <p:cNvSpPr>
            <a:spLocks noGrp="1"/>
          </p:cNvSpPr>
          <p:nvPr>
            <p:ph type="sldNum" sz="quarter" idx="4"/>
          </p:nvPr>
        </p:nvSpPr>
        <p:spPr/>
        <p:txBody>
          <a:bodyPr/>
          <a:lstStyle/>
          <a:p>
            <a:fld id="{A26DCA39-FE7E-4B33-9419-C9BB65BD885E}" type="slidenum">
              <a:rPr lang="en-US" smtClean="0"/>
              <a:t>11</a:t>
            </a:fld>
            <a:endParaRPr lang="en-US"/>
          </a:p>
        </p:txBody>
      </p:sp>
    </p:spTree>
    <p:extLst>
      <p:ext uri="{BB962C8B-B14F-4D97-AF65-F5344CB8AC3E}">
        <p14:creationId xmlns:p14="http://schemas.microsoft.com/office/powerpoint/2010/main" val="452899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7847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Snapshot- AOPC</a:t>
            </a:r>
          </a:p>
          <a:p>
            <a:pPr lvl="0">
              <a:spcAft>
                <a:spcPct val="0"/>
              </a:spcAft>
              <a:defRPr/>
            </a:pPr>
            <a:r>
              <a:rPr lang="en-IN" sz="1600" dirty="0"/>
              <a:t>(OVERALL occasion change, who's driving change)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68586548"/>
              </p:ext>
            </p:extLst>
          </p:nvPr>
        </p:nvGraphicFramePr>
        <p:xfrm>
          <a:off x="223680" y="1931799"/>
          <a:ext cx="11709017" cy="4333472"/>
        </p:xfrm>
        <a:graphic>
          <a:graphicData uri="http://schemas.openxmlformats.org/drawingml/2006/table">
            <a:tbl>
              <a:tblPr firstRow="1" bandRow="1">
                <a:tableStyleId>{9D7B26C5-4107-4FEC-AEDC-1716B250A1EF}</a:tableStyleId>
              </a:tblPr>
              <a:tblGrid>
                <a:gridCol w="703972">
                  <a:extLst>
                    <a:ext uri="{9D8B030D-6E8A-4147-A177-3AD203B41FA5}">
                      <a16:colId xmlns:a16="http://schemas.microsoft.com/office/drawing/2014/main" val="4076324199"/>
                    </a:ext>
                  </a:extLst>
                </a:gridCol>
                <a:gridCol w="556591">
                  <a:extLst>
                    <a:ext uri="{9D8B030D-6E8A-4147-A177-3AD203B41FA5}">
                      <a16:colId xmlns:a16="http://schemas.microsoft.com/office/drawing/2014/main" val="3511605551"/>
                    </a:ext>
                  </a:extLst>
                </a:gridCol>
                <a:gridCol w="683868">
                  <a:extLst>
                    <a:ext uri="{9D8B030D-6E8A-4147-A177-3AD203B41FA5}">
                      <a16:colId xmlns:a16="http://schemas.microsoft.com/office/drawing/2014/main" val="2795493340"/>
                    </a:ext>
                  </a:extLst>
                </a:gridCol>
                <a:gridCol w="751122">
                  <a:extLst>
                    <a:ext uri="{9D8B030D-6E8A-4147-A177-3AD203B41FA5}">
                      <a16:colId xmlns:a16="http://schemas.microsoft.com/office/drawing/2014/main" val="3154036636"/>
                    </a:ext>
                  </a:extLst>
                </a:gridCol>
                <a:gridCol w="751122">
                  <a:extLst>
                    <a:ext uri="{9D8B030D-6E8A-4147-A177-3AD203B41FA5}">
                      <a16:colId xmlns:a16="http://schemas.microsoft.com/office/drawing/2014/main" val="3857182859"/>
                    </a:ext>
                  </a:extLst>
                </a:gridCol>
                <a:gridCol w="751122">
                  <a:extLst>
                    <a:ext uri="{9D8B030D-6E8A-4147-A177-3AD203B41FA5}">
                      <a16:colId xmlns:a16="http://schemas.microsoft.com/office/drawing/2014/main" val="148815539"/>
                    </a:ext>
                  </a:extLst>
                </a:gridCol>
                <a:gridCol w="751122">
                  <a:extLst>
                    <a:ext uri="{9D8B030D-6E8A-4147-A177-3AD203B41FA5}">
                      <a16:colId xmlns:a16="http://schemas.microsoft.com/office/drawing/2014/main" val="888160949"/>
                    </a:ext>
                  </a:extLst>
                </a:gridCol>
                <a:gridCol w="751122">
                  <a:extLst>
                    <a:ext uri="{9D8B030D-6E8A-4147-A177-3AD203B41FA5}">
                      <a16:colId xmlns:a16="http://schemas.microsoft.com/office/drawing/2014/main" val="506333412"/>
                    </a:ext>
                  </a:extLst>
                </a:gridCol>
                <a:gridCol w="751122">
                  <a:extLst>
                    <a:ext uri="{9D8B030D-6E8A-4147-A177-3AD203B41FA5}">
                      <a16:colId xmlns:a16="http://schemas.microsoft.com/office/drawing/2014/main" val="1155276217"/>
                    </a:ext>
                  </a:extLst>
                </a:gridCol>
                <a:gridCol w="751122">
                  <a:extLst>
                    <a:ext uri="{9D8B030D-6E8A-4147-A177-3AD203B41FA5}">
                      <a16:colId xmlns:a16="http://schemas.microsoft.com/office/drawing/2014/main" val="2337777857"/>
                    </a:ext>
                  </a:extLst>
                </a:gridCol>
                <a:gridCol w="751122">
                  <a:extLst>
                    <a:ext uri="{9D8B030D-6E8A-4147-A177-3AD203B41FA5}">
                      <a16:colId xmlns:a16="http://schemas.microsoft.com/office/drawing/2014/main" val="3496291335"/>
                    </a:ext>
                  </a:extLst>
                </a:gridCol>
                <a:gridCol w="751122">
                  <a:extLst>
                    <a:ext uri="{9D8B030D-6E8A-4147-A177-3AD203B41FA5}">
                      <a16:colId xmlns:a16="http://schemas.microsoft.com/office/drawing/2014/main" val="1446530676"/>
                    </a:ext>
                  </a:extLst>
                </a:gridCol>
                <a:gridCol w="751122">
                  <a:extLst>
                    <a:ext uri="{9D8B030D-6E8A-4147-A177-3AD203B41FA5}">
                      <a16:colId xmlns:a16="http://schemas.microsoft.com/office/drawing/2014/main" val="1816550095"/>
                    </a:ext>
                  </a:extLst>
                </a:gridCol>
                <a:gridCol w="751122">
                  <a:extLst>
                    <a:ext uri="{9D8B030D-6E8A-4147-A177-3AD203B41FA5}">
                      <a16:colId xmlns:a16="http://schemas.microsoft.com/office/drawing/2014/main" val="2924678775"/>
                    </a:ext>
                  </a:extLst>
                </a:gridCol>
                <a:gridCol w="751122">
                  <a:extLst>
                    <a:ext uri="{9D8B030D-6E8A-4147-A177-3AD203B41FA5}">
                      <a16:colId xmlns:a16="http://schemas.microsoft.com/office/drawing/2014/main" val="1555317484"/>
                    </a:ext>
                  </a:extLst>
                </a:gridCol>
                <a:gridCol w="751122">
                  <a:extLst>
                    <a:ext uri="{9D8B030D-6E8A-4147-A177-3AD203B41FA5}">
                      <a16:colId xmlns:a16="http://schemas.microsoft.com/office/drawing/2014/main" val="3479355505"/>
                    </a:ext>
                  </a:extLst>
                </a:gridCol>
              </a:tblGrid>
              <a:tr h="365688">
                <a:tc>
                  <a:txBody>
                    <a:bodyPr/>
                    <a:lstStyle/>
                    <a:p>
                      <a:pPr algn="ctr"/>
                      <a:r>
                        <a:rPr lang="en-US" sz="800" b="0" dirty="0">
                          <a:latin typeface="+mj-lt"/>
                        </a:rPr>
                        <a:t>AOPC</a:t>
                      </a:r>
                    </a:p>
                    <a:p>
                      <a:pPr algn="ctr"/>
                      <a:r>
                        <a:rPr lang="en-US" sz="800" b="0" dirty="0">
                          <a:latin typeface="+mj-lt"/>
                        </a:rPr>
                        <a:t> </a:t>
                      </a:r>
                      <a:r>
                        <a:rPr lang="en-US" sz="800" b="0" dirty="0" err="1">
                          <a:latin typeface="+mj-lt"/>
                        </a:rPr>
                        <a:t>Chg</a:t>
                      </a:r>
                      <a:r>
                        <a:rPr lang="en-US" sz="8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800" b="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mj-lt"/>
                        </a:rPr>
                        <a:t>Early </a:t>
                      </a:r>
                      <a:br>
                        <a:rPr lang="en-US" sz="800" b="0" dirty="0">
                          <a:latin typeface="+mj-lt"/>
                        </a:rPr>
                      </a:br>
                      <a:r>
                        <a:rPr lang="en-US" sz="800" b="0" dirty="0">
                          <a:latin typeface="+mj-lt"/>
                        </a:rPr>
                        <a:t>Morning </a:t>
                      </a:r>
                      <a:br>
                        <a:rPr lang="en-US" sz="800" b="0" dirty="0">
                          <a:latin typeface="+mj-lt"/>
                        </a:rPr>
                      </a:br>
                      <a:r>
                        <a:rPr lang="en-US" sz="800" b="0" dirty="0">
                          <a:latin typeface="+mj-lt"/>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Breakfast </a:t>
                      </a:r>
                      <a:br>
                        <a:rPr lang="en-US" sz="800" b="0" dirty="0">
                          <a:latin typeface="+mj-lt"/>
                        </a:rPr>
                      </a:br>
                      <a:r>
                        <a:rPr lang="en-US" sz="800" b="0" dirty="0">
                          <a:latin typeface="+mj-lt"/>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Family </a:t>
                      </a:r>
                      <a:br>
                        <a:rPr lang="en-US" sz="800" b="0" dirty="0">
                          <a:latin typeface="+mj-lt"/>
                        </a:rPr>
                      </a:br>
                      <a:r>
                        <a:rPr lang="en-US" sz="800" b="0" dirty="0">
                          <a:latin typeface="+mj-lt"/>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mj-lt"/>
                        </a:rPr>
                        <a:t>Bedtime / </a:t>
                      </a:r>
                      <a:br>
                        <a:rPr lang="en-US" sz="800" b="0" dirty="0">
                          <a:latin typeface="+mj-lt"/>
                        </a:rPr>
                      </a:br>
                      <a:r>
                        <a:rPr lang="en-US" sz="800" b="0" dirty="0">
                          <a:latin typeface="+mj-lt"/>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3408">
                <a:tc>
                  <a:txBody>
                    <a:bodyPr/>
                    <a:lstStyle/>
                    <a:p>
                      <a:r>
                        <a:rPr lang="en-US" sz="800" dirty="0">
                          <a:latin typeface="+mj-lt"/>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83408">
                <a:tc>
                  <a:txBody>
                    <a:bodyPr/>
                    <a:lstStyle/>
                    <a:p>
                      <a:pPr lvl="0">
                        <a:buNone/>
                      </a:pPr>
                      <a:r>
                        <a:rPr lang="en-US" sz="800" b="0" i="0" u="none" strike="noStrike" noProof="0" dirty="0">
                          <a:latin typeface="+mj-lt"/>
                        </a:rPr>
                        <a:t>Adults</a:t>
                      </a:r>
                      <a:endParaRPr lang="en-US" sz="800" dirty="0">
                        <a:latin typeface="+mj-lt"/>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83408">
                <a:tc>
                  <a:txBody>
                    <a:bodyPr/>
                    <a:lstStyle/>
                    <a:p>
                      <a:r>
                        <a:rPr lang="en-US" sz="800" dirty="0">
                          <a:latin typeface="+mj-lt"/>
                        </a:rPr>
                        <a:t>Alpha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83408">
                <a:tc>
                  <a:txBody>
                    <a:bodyPr/>
                    <a:lstStyle/>
                    <a:p>
                      <a:r>
                        <a:rPr lang="en-US" sz="800" dirty="0">
                          <a:latin typeface="+mj-lt"/>
                        </a:rPr>
                        <a:t>Gen Z</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83408">
                <a:tc>
                  <a:txBody>
                    <a:bodyPr/>
                    <a:lstStyle/>
                    <a:p>
                      <a:r>
                        <a:rPr lang="en-US" sz="800" dirty="0">
                          <a:latin typeface="+mj-lt"/>
                        </a:rPr>
                        <a:t>Millennial</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83408">
                <a:tc>
                  <a:txBody>
                    <a:bodyPr/>
                    <a:lstStyle/>
                    <a:p>
                      <a:r>
                        <a:rPr lang="en-US" sz="800" dirty="0">
                          <a:latin typeface="+mj-lt"/>
                        </a:rPr>
                        <a:t>Gen X</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83408">
                <a:tc>
                  <a:txBody>
                    <a:bodyPr/>
                    <a:lstStyle/>
                    <a:p>
                      <a:r>
                        <a:rPr lang="en-US" sz="800" dirty="0">
                          <a:latin typeface="+mj-lt"/>
                        </a:rPr>
                        <a:t>Boomer</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3408">
                <a:tc>
                  <a:txBody>
                    <a:bodyPr/>
                    <a:lstStyle/>
                    <a:p>
                      <a:r>
                        <a:rPr lang="en-US" sz="800" dirty="0">
                          <a:latin typeface="+mj-lt"/>
                        </a:rPr>
                        <a:t>Low Income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822085211"/>
                  </a:ext>
                </a:extLst>
              </a:tr>
              <a:tr h="283408">
                <a:tc>
                  <a:txBody>
                    <a:bodyPr/>
                    <a:lstStyle/>
                    <a:p>
                      <a:r>
                        <a:rPr lang="en-US" sz="800" dirty="0">
                          <a:latin typeface="+mj-lt"/>
                        </a:rPr>
                        <a:t>Mid Income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527214359"/>
                  </a:ext>
                </a:extLst>
              </a:tr>
              <a:tr h="283408">
                <a:tc>
                  <a:txBody>
                    <a:bodyPr/>
                    <a:lstStyle/>
                    <a:p>
                      <a:r>
                        <a:rPr lang="en-US" sz="800" dirty="0">
                          <a:latin typeface="+mj-lt"/>
                        </a:rPr>
                        <a:t>High Income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283408">
                <a:tc>
                  <a:txBody>
                    <a:bodyPr/>
                    <a:lstStyle/>
                    <a:p>
                      <a:r>
                        <a:rPr lang="en-US" sz="800" dirty="0">
                          <a:latin typeface="+mj-lt"/>
                        </a:rPr>
                        <a:t>African American</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83408">
                <a:tc>
                  <a:txBody>
                    <a:bodyPr/>
                    <a:lstStyle/>
                    <a:p>
                      <a:r>
                        <a:rPr lang="en-US" sz="800" dirty="0">
                          <a:latin typeface="+mj-lt"/>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47793593"/>
                  </a:ext>
                </a:extLst>
              </a:tr>
              <a:tr h="283408">
                <a:tc>
                  <a:txBody>
                    <a:bodyPr/>
                    <a:lstStyle/>
                    <a:p>
                      <a:r>
                        <a:rPr lang="en-US" sz="800" dirty="0">
                          <a:latin typeface="+mj-lt"/>
                        </a:rPr>
                        <a:t>White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320248529"/>
                  </a:ext>
                </a:extLst>
              </a:tr>
              <a:tr h="283408">
                <a:tc>
                  <a:txBody>
                    <a:bodyPr/>
                    <a:lstStyle/>
                    <a:p>
                      <a:pPr lvl="0">
                        <a:buNone/>
                      </a:pPr>
                      <a:r>
                        <a:rPr lang="en-US" sz="800" dirty="0">
                          <a:latin typeface="+mj-lt"/>
                        </a:rPr>
                        <a:t>Other</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3/1</a:t>
                      </a: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9</a:t>
                      </a:r>
                    </a:p>
                    <a:p>
                      <a:pPr algn="ctr"/>
                      <a:r>
                        <a:rPr lang="en-US" sz="800" dirty="0">
                          <a:latin typeface="+mj-lt"/>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138</a:t>
                      </a:r>
                    </a:p>
                    <a:p>
                      <a:pPr algn="ctr"/>
                      <a:r>
                        <a:rPr lang="en-US" sz="800" dirty="0">
                          <a:solidFill>
                            <a:srgbClr val="FF0000"/>
                          </a:solidFill>
                          <a:latin typeface="+mj-lt"/>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mj-lt"/>
                        </a:rPr>
                        <a:t>4</a:t>
                      </a:r>
                    </a:p>
                    <a:p>
                      <a:pPr algn="ctr"/>
                      <a:r>
                        <a:rPr lang="en-US" sz="800" dirty="0">
                          <a:latin typeface="+mj-lt"/>
                        </a:rPr>
                        <a:t>3/</a:t>
                      </a:r>
                      <a:r>
                        <a:rPr lang="en-US" sz="800" dirty="0">
                          <a:solidFill>
                            <a:srgbClr val="FF0000"/>
                          </a:solidFill>
                          <a:latin typeface="+mj-lt"/>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9</a:t>
                      </a:r>
                    </a:p>
                    <a:p>
                      <a:pPr algn="ctr"/>
                      <a:r>
                        <a:rPr lang="en-US" sz="800" dirty="0">
                          <a:solidFill>
                            <a:srgbClr val="FF0000"/>
                          </a:solidFill>
                          <a:latin typeface="+mj-lt"/>
                        </a:rPr>
                        <a:t>-2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1"/>
                          </a:solidFill>
                          <a:latin typeface="+mj-lt"/>
                        </a:rPr>
                        <a:t>80</a:t>
                      </a:r>
                    </a:p>
                    <a:p>
                      <a:pPr algn="ctr"/>
                      <a:r>
                        <a:rPr lang="en-US" sz="800" dirty="0">
                          <a:solidFill>
                            <a:srgbClr val="FF0000"/>
                          </a:solidFill>
                          <a:latin typeface="+mj-lt"/>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a:latin typeface="+mj-lt"/>
                        </a:rPr>
                        <a:t>3</a:t>
                      </a:r>
                    </a:p>
                    <a:p>
                      <a:pPr algn="ctr"/>
                      <a:r>
                        <a:rPr lang="en-US" sz="800">
                          <a:latin typeface="+mj-lt"/>
                        </a:rPr>
                        <a:t>3/</a:t>
                      </a:r>
                      <a:r>
                        <a:rPr lang="en-US" sz="800">
                          <a:solidFill>
                            <a:srgbClr val="FF0000"/>
                          </a:solidFill>
                          <a:latin typeface="+mj-lt"/>
                        </a:rPr>
                        <a:t>-2</a:t>
                      </a:r>
                      <a:endParaRPr lang="en-US" sz="800" dirty="0">
                        <a:solidFill>
                          <a:srgbClr val="FF0000"/>
                        </a:solidFill>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solidFill>
                            <a:schemeClr val="tx2"/>
                          </a:solidFill>
                          <a:latin typeface="+mj-lt"/>
                        </a:rPr>
                        <a:t>4</a:t>
                      </a:r>
                    </a:p>
                    <a:p>
                      <a:pPr algn="ctr"/>
                      <a:r>
                        <a:rPr lang="en-US" sz="800" dirty="0">
                          <a:solidFill>
                            <a:srgbClr val="FF0000"/>
                          </a:solidFill>
                          <a:latin typeface="+mj-lt"/>
                        </a:rPr>
                        <a:t>-7 </a:t>
                      </a:r>
                      <a:r>
                        <a:rPr lang="en-US" sz="800" dirty="0">
                          <a:latin typeface="+mj-lt"/>
                        </a:rPr>
                        <a:t>/2</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89440444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932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293244"/>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C97F1092-5C60-448B-B633-CD6E5EF0514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3" name="Group 42">
            <a:extLst>
              <a:ext uri="{FF2B5EF4-FFF2-40B4-BE49-F238E27FC236}">
                <a16:creationId xmlns:a16="http://schemas.microsoft.com/office/drawing/2014/main" id="{0185A1B0-A8FE-4A50-8359-9C3DA3943BE6}"/>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928A6ADC-9CC4-4906-83D4-B2922EB4B678}"/>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09312AC7-BB6A-4340-994C-F6EBEF84D06E}"/>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31745A74-C972-4746-9BD0-6B96F6FD0668}"/>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59FB5EC5-CB7C-444E-B095-36BFEF00EFBD}"/>
              </a:ext>
            </a:extLst>
          </p:cNvPr>
          <p:cNvSpPr>
            <a:spLocks noGrp="1"/>
          </p:cNvSpPr>
          <p:nvPr>
            <p:ph type="sldNum" sz="quarter" idx="4"/>
          </p:nvPr>
        </p:nvSpPr>
        <p:spPr/>
        <p:txBody>
          <a:bodyPr/>
          <a:lstStyle/>
          <a:p>
            <a:fld id="{A26DCA39-FE7E-4B33-9419-C9BB65BD885E}" type="slidenum">
              <a:rPr lang="en-US" smtClean="0"/>
              <a:t>12</a:t>
            </a:fld>
            <a:endParaRPr lang="en-US"/>
          </a:p>
        </p:txBody>
      </p:sp>
    </p:spTree>
    <p:extLst>
      <p:ext uri="{BB962C8B-B14F-4D97-AF65-F5344CB8AC3E}">
        <p14:creationId xmlns:p14="http://schemas.microsoft.com/office/powerpoint/2010/main" val="17395026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Table1">
            <a:extLst>
              <a:ext uri="{FF2B5EF4-FFF2-40B4-BE49-F238E27FC236}">
                <a16:creationId xmlns:a16="http://schemas.microsoft.com/office/drawing/2014/main" id="{B57035A2-B9B1-4F39-9783-11EEB3D20392}"/>
              </a:ext>
            </a:extLst>
          </p:cNvPr>
          <p:cNvGraphicFramePr>
            <a:graphicFrameLocks noGrp="1"/>
          </p:cNvGraphicFramePr>
          <p:nvPr>
            <p:extLst>
              <p:ext uri="{D42A27DB-BD31-4B8C-83A1-F6EECF244321}">
                <p14:modId xmlns:p14="http://schemas.microsoft.com/office/powerpoint/2010/main" val="2310061226"/>
              </p:ext>
            </p:extLst>
          </p:nvPr>
        </p:nvGraphicFramePr>
        <p:xfrm>
          <a:off x="377684" y="1747270"/>
          <a:ext cx="11555016" cy="4713957"/>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6277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2559">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2559">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2559">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2559">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2559">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2559">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2559">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2559">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2559">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2559">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2559">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2559">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2559">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2559">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2559">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2559">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2559">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2559">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2559">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2559">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Category trend</a:t>
            </a:r>
          </a:p>
        </p:txBody>
      </p:sp>
      <p:sp>
        <p:nvSpPr>
          <p:cNvPr id="34" name="Rectangle 33">
            <a:extLst>
              <a:ext uri="{FF2B5EF4-FFF2-40B4-BE49-F238E27FC236}">
                <a16:creationId xmlns:a16="http://schemas.microsoft.com/office/drawing/2014/main" id="{31292A85-A2EF-488B-AB5A-DBB287E21B51}"/>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FCD131C0-E167-47F4-BBBC-CCA2CA1BE07A}"/>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2B5B63F0-282E-4922-8687-F7DB4512345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CE3C526E-CB0A-4340-851A-80C9CBAFAEB5}"/>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650341E7-9EF0-4E89-996B-8F7859F751A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hart1">
            <a:extLst>
              <a:ext uri="{FF2B5EF4-FFF2-40B4-BE49-F238E27FC236}">
                <a16:creationId xmlns:a16="http://schemas.microsoft.com/office/drawing/2014/main" id="{B75DFB87-C12D-44A1-8D5E-45CC73C90744}"/>
              </a:ext>
            </a:extLst>
          </p:cNvPr>
          <p:cNvGraphicFramePr/>
          <p:nvPr>
            <p:extLst>
              <p:ext uri="{D42A27DB-BD31-4B8C-83A1-F6EECF244321}">
                <p14:modId xmlns:p14="http://schemas.microsoft.com/office/powerpoint/2010/main" val="1525333902"/>
              </p:ext>
            </p:extLst>
          </p:nvPr>
        </p:nvGraphicFramePr>
        <p:xfrm>
          <a:off x="8160334" y="2231680"/>
          <a:ext cx="1741964" cy="4112830"/>
        </p:xfrm>
        <a:graphic>
          <a:graphicData uri="http://schemas.openxmlformats.org/drawingml/2006/chart">
            <c:chart xmlns:c="http://schemas.openxmlformats.org/drawingml/2006/chart" xmlns:r="http://schemas.openxmlformats.org/officeDocument/2006/relationships" r:id="rId4"/>
          </a:graphicData>
        </a:graphic>
      </p:graphicFrame>
      <p:cxnSp>
        <p:nvCxnSpPr>
          <p:cNvPr id="39" name="Straight Connector 38">
            <a:extLst>
              <a:ext uri="{FF2B5EF4-FFF2-40B4-BE49-F238E27FC236}">
                <a16:creationId xmlns:a16="http://schemas.microsoft.com/office/drawing/2014/main" id="{2E3553EA-7AF3-4EF1-9966-BDDC62B10771}"/>
              </a:ext>
            </a:extLst>
          </p:cNvPr>
          <p:cNvCxnSpPr/>
          <p:nvPr/>
        </p:nvCxnSpPr>
        <p:spPr>
          <a:xfrm>
            <a:off x="8931053" y="221369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90CC1A-F123-4DDD-A643-CEC7ED2C00C8}"/>
              </a:ext>
            </a:extLst>
          </p:cNvPr>
          <p:cNvCxnSpPr/>
          <p:nvPr/>
        </p:nvCxnSpPr>
        <p:spPr>
          <a:xfrm>
            <a:off x="10860785" y="2225728"/>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D040326-142F-43BB-AED7-29C8F7BD82DD}"/>
              </a:ext>
            </a:extLst>
          </p:cNvPr>
          <p:cNvGrpSpPr/>
          <p:nvPr/>
        </p:nvGrpSpPr>
        <p:grpSpPr>
          <a:xfrm>
            <a:off x="2482950" y="2204462"/>
            <a:ext cx="5096482" cy="0"/>
            <a:chOff x="2482950" y="2329903"/>
            <a:chExt cx="5096482" cy="0"/>
          </a:xfrm>
        </p:grpSpPr>
        <p:cxnSp>
          <p:nvCxnSpPr>
            <p:cNvPr id="42" name="Straight Connector 41">
              <a:extLst>
                <a:ext uri="{FF2B5EF4-FFF2-40B4-BE49-F238E27FC236}">
                  <a16:creationId xmlns:a16="http://schemas.microsoft.com/office/drawing/2014/main" id="{FEC6357C-F3FB-4F74-B3EA-82CFB222BF33}"/>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8EF3102-350A-4452-B7A2-25CED1DCD323}"/>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89CEB8-EE09-4A50-B621-D6D618DCD116}"/>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BE58A9A-DB19-44D0-BE31-0C3270AFAFC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9DEF28-7564-4EA7-A1CD-76BB83F885AB}"/>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7" name="Chart2">
            <a:extLst>
              <a:ext uri="{FF2B5EF4-FFF2-40B4-BE49-F238E27FC236}">
                <a16:creationId xmlns:a16="http://schemas.microsoft.com/office/drawing/2014/main" id="{651D4207-5575-4AD7-BA07-24B4C75B0043}"/>
              </a:ext>
            </a:extLst>
          </p:cNvPr>
          <p:cNvGraphicFramePr/>
          <p:nvPr>
            <p:extLst>
              <p:ext uri="{D42A27DB-BD31-4B8C-83A1-F6EECF244321}">
                <p14:modId xmlns:p14="http://schemas.microsoft.com/office/powerpoint/2010/main" val="3287034367"/>
              </p:ext>
            </p:extLst>
          </p:nvPr>
        </p:nvGraphicFramePr>
        <p:xfrm>
          <a:off x="10046517" y="2236589"/>
          <a:ext cx="1741964" cy="4112830"/>
        </p:xfrm>
        <a:graphic>
          <a:graphicData uri="http://schemas.openxmlformats.org/drawingml/2006/chart">
            <c:chart xmlns:c="http://schemas.openxmlformats.org/drawingml/2006/chart" xmlns:r="http://schemas.openxmlformats.org/officeDocument/2006/relationships" r:id="rId5"/>
          </a:graphicData>
        </a:graphic>
      </p:graphicFrame>
      <p:pic>
        <p:nvPicPr>
          <p:cNvPr id="28" name="Picture 27">
            <a:extLst>
              <a:ext uri="{FF2B5EF4-FFF2-40B4-BE49-F238E27FC236}">
                <a16:creationId xmlns:a16="http://schemas.microsoft.com/office/drawing/2014/main" id="{D1A5FD90-1EBD-4ABD-8B13-FD24CF099AD5}"/>
              </a:ext>
            </a:extLst>
          </p:cNvPr>
          <p:cNvPicPr/>
          <p:nvPr/>
        </p:nvPicPr>
        <p:blipFill>
          <a:blip r:embed="rId6">
            <a:extLst>
              <a:ext uri="{28A0092B-C50C-407E-A947-70E740481C1C}">
                <a14:useLocalDpi xmlns:a14="http://schemas.microsoft.com/office/drawing/2010/main"/>
              </a:ext>
            </a:extLst>
          </a:blip>
          <a:stretch>
            <a:fillRect/>
          </a:stretch>
        </p:blipFill>
        <p:spPr>
          <a:xfrm>
            <a:off x="0" y="2201739"/>
            <a:ext cx="12039600" cy="45719"/>
          </a:xfrm>
          <a:prstGeom prst="rect">
            <a:avLst/>
          </a:prstGeom>
        </p:spPr>
      </p:pic>
      <p:sp>
        <p:nvSpPr>
          <p:cNvPr id="4" name="Slide Number Placeholder 3">
            <a:extLst>
              <a:ext uri="{FF2B5EF4-FFF2-40B4-BE49-F238E27FC236}">
                <a16:creationId xmlns:a16="http://schemas.microsoft.com/office/drawing/2014/main" id="{ABCEE234-B491-4278-9FF7-EA79CC9E37FB}"/>
              </a:ext>
            </a:extLst>
          </p:cNvPr>
          <p:cNvSpPr>
            <a:spLocks noGrp="1"/>
          </p:cNvSpPr>
          <p:nvPr>
            <p:ph type="sldNum" sz="quarter" idx="4"/>
          </p:nvPr>
        </p:nvSpPr>
        <p:spPr/>
        <p:txBody>
          <a:bodyPr/>
          <a:lstStyle/>
          <a:p>
            <a:fld id="{A26DCA39-FE7E-4B33-9419-C9BB65BD885E}" type="slidenum">
              <a:rPr lang="en-US" smtClean="0"/>
              <a:t>13</a:t>
            </a:fld>
            <a:endParaRPr lang="en-US"/>
          </a:p>
        </p:txBody>
      </p:sp>
    </p:spTree>
    <p:extLst>
      <p:ext uri="{BB962C8B-B14F-4D97-AF65-F5344CB8AC3E}">
        <p14:creationId xmlns:p14="http://schemas.microsoft.com/office/powerpoint/2010/main" val="23635931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Motivation</a:t>
            </a:r>
          </a:p>
          <a:p>
            <a:pPr lvl="0">
              <a:spcAft>
                <a:spcPct val="0"/>
              </a:spcAft>
              <a:defRPr/>
            </a:pPr>
            <a:r>
              <a:rPr lang="en-US" sz="1600" dirty="0"/>
              <a:t>(HOW CONSUMERS MOTIVATIONS HAVE CHANGED)</a:t>
            </a:r>
          </a:p>
          <a:p>
            <a:pPr lvl="0">
              <a:spcAft>
                <a:spcPct val="0"/>
              </a:spcAft>
              <a:defRPr/>
            </a:pPr>
            <a:r>
              <a:rPr lang="en-US" sz="900" dirty="0"/>
              <a:t>Please note that To have a meal is removed</a:t>
            </a:r>
            <a:endParaRPr lang="en-US" sz="14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36703"/>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2399967560"/>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281538235"/>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EACD64CB-7F09-439B-9212-3509D3400C99}"/>
              </a:ext>
            </a:extLst>
          </p:cNvPr>
          <p:cNvSpPr>
            <a:spLocks noGrp="1"/>
          </p:cNvSpPr>
          <p:nvPr>
            <p:ph type="sldNum" sz="quarter" idx="4"/>
          </p:nvPr>
        </p:nvSpPr>
        <p:spPr/>
        <p:txBody>
          <a:bodyPr/>
          <a:lstStyle/>
          <a:p>
            <a:fld id="{A26DCA39-FE7E-4B33-9419-C9BB65BD885E}" type="slidenum">
              <a:rPr lang="en-US" smtClean="0"/>
              <a:t>14</a:t>
            </a:fld>
            <a:endParaRPr lang="en-US"/>
          </a:p>
        </p:txBody>
      </p:sp>
    </p:spTree>
    <p:extLst>
      <p:ext uri="{BB962C8B-B14F-4D97-AF65-F5344CB8AC3E}">
        <p14:creationId xmlns:p14="http://schemas.microsoft.com/office/powerpoint/2010/main" val="239976217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a:extLst>
              <a:ext uri="{FF2B5EF4-FFF2-40B4-BE49-F238E27FC236}">
                <a16:creationId xmlns:a16="http://schemas.microsoft.com/office/drawing/2014/main" id="{176C0122-9FBD-4581-B6AE-52EE02461F6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35" name="Object 34" hidden="1">
                        <a:extLst>
                          <a:ext uri="{FF2B5EF4-FFF2-40B4-BE49-F238E27FC236}">
                            <a16:creationId xmlns:a16="http://schemas.microsoft.com/office/drawing/2014/main" id="{176C0122-9FBD-4581-B6AE-52EE02461F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Chart">
            <a:extLst>
              <a:ext uri="{FF2B5EF4-FFF2-40B4-BE49-F238E27FC236}">
                <a16:creationId xmlns:a16="http://schemas.microsoft.com/office/drawing/2014/main" id="{A8154AF7-28B4-4849-B5CA-4387D7EC13F7}"/>
              </a:ext>
            </a:extLst>
          </p:cNvPr>
          <p:cNvGraphicFramePr/>
          <p:nvPr/>
        </p:nvGraphicFramePr>
        <p:xfrm>
          <a:off x="-1752600" y="862134"/>
          <a:ext cx="13944600" cy="7888166"/>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FF8C27B5-8DCA-4354-B109-D906ED5CDF24}"/>
              </a:ext>
            </a:extLst>
          </p:cNvPr>
          <p:cNvSpPr txBox="1"/>
          <p:nvPr/>
        </p:nvSpPr>
        <p:spPr>
          <a:xfrm>
            <a:off x="3618537" y="6508736"/>
            <a:ext cx="6042822" cy="3492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55C">
                    <a:lumMod val="50000"/>
                    <a:lumOff val="50000"/>
                  </a:srgbClr>
                </a:solidFill>
                <a:effectLst/>
                <a:uLnTx/>
                <a:uFillTx/>
                <a:latin typeface="Arial" panose="020B0604020202020204" pitchFamily="34" charset="0"/>
                <a:ea typeface="+mn-ea"/>
                <a:cs typeface="Arial" panose="020B0604020202020204" pitchFamily="34" charset="0"/>
              </a:rPr>
              <a:t>Source: Project Landmark || Output is displayed based on dependence between variables @ 95% CL. Timeframe is Rolling 4 quarters ending Q2 2021, and vs YA </a:t>
            </a:r>
          </a:p>
        </p:txBody>
      </p:sp>
      <p:cxnSp>
        <p:nvCxnSpPr>
          <p:cNvPr id="50" name="Straight Connector 49">
            <a:extLst>
              <a:ext uri="{FF2B5EF4-FFF2-40B4-BE49-F238E27FC236}">
                <a16:creationId xmlns:a16="http://schemas.microsoft.com/office/drawing/2014/main" id="{E88E3EF5-4221-4B9B-9A39-BEA4954F990A}"/>
              </a:ext>
            </a:extLst>
          </p:cNvPr>
          <p:cNvCxnSpPr>
            <a:cxnSpLocks/>
          </p:cNvCxnSpPr>
          <p:nvPr/>
        </p:nvCxnSpPr>
        <p:spPr>
          <a:xfrm flipV="1">
            <a:off x="4611329" y="5073445"/>
            <a:ext cx="157316" cy="6882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Freeform 5">
            <a:extLst>
              <a:ext uri="{FF2B5EF4-FFF2-40B4-BE49-F238E27FC236}">
                <a16:creationId xmlns:a16="http://schemas.microsoft.com/office/drawing/2014/main" id="{663AD500-A30D-4B8D-BF4B-B53B9FC8BB82}"/>
              </a:ext>
            </a:extLst>
          </p:cNvPr>
          <p:cNvSpPr>
            <a:spLocks/>
          </p:cNvSpPr>
          <p:nvPr/>
        </p:nvSpPr>
        <p:spPr bwMode="auto">
          <a:xfrm rot="979264">
            <a:off x="4374304" y="4740798"/>
            <a:ext cx="4523651" cy="2022398"/>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33" name="Freeform 5">
            <a:extLst>
              <a:ext uri="{FF2B5EF4-FFF2-40B4-BE49-F238E27FC236}">
                <a16:creationId xmlns:a16="http://schemas.microsoft.com/office/drawing/2014/main" id="{5097F043-274E-4F20-AB26-1EAF36874BA6}"/>
              </a:ext>
            </a:extLst>
          </p:cNvPr>
          <p:cNvSpPr>
            <a:spLocks/>
          </p:cNvSpPr>
          <p:nvPr/>
        </p:nvSpPr>
        <p:spPr bwMode="auto">
          <a:xfrm>
            <a:off x="6456557" y="1718157"/>
            <a:ext cx="5092390" cy="2338977"/>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36" name="Freeform 5">
            <a:extLst>
              <a:ext uri="{FF2B5EF4-FFF2-40B4-BE49-F238E27FC236}">
                <a16:creationId xmlns:a16="http://schemas.microsoft.com/office/drawing/2014/main" id="{23FF4C11-77AB-48A2-A246-436C7BC72767}"/>
              </a:ext>
            </a:extLst>
          </p:cNvPr>
          <p:cNvSpPr>
            <a:spLocks/>
          </p:cNvSpPr>
          <p:nvPr/>
        </p:nvSpPr>
        <p:spPr bwMode="auto">
          <a:xfrm rot="979264">
            <a:off x="6185435" y="3742053"/>
            <a:ext cx="4523651" cy="2022398"/>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39" name="Freeform 5">
            <a:extLst>
              <a:ext uri="{FF2B5EF4-FFF2-40B4-BE49-F238E27FC236}">
                <a16:creationId xmlns:a16="http://schemas.microsoft.com/office/drawing/2014/main" id="{7F19C2E0-78F6-4081-BAA0-E6B3B1F0ACB7}"/>
              </a:ext>
            </a:extLst>
          </p:cNvPr>
          <p:cNvSpPr>
            <a:spLocks/>
          </p:cNvSpPr>
          <p:nvPr/>
        </p:nvSpPr>
        <p:spPr bwMode="auto">
          <a:xfrm rot="19927003">
            <a:off x="689257" y="4543172"/>
            <a:ext cx="4523651" cy="1913783"/>
          </a:xfrm>
          <a:custGeom>
            <a:avLst/>
            <a:gdLst>
              <a:gd name="T0" fmla="*/ 337 w 544"/>
              <a:gd name="T1" fmla="*/ 2 h 320"/>
              <a:gd name="T2" fmla="*/ 424 w 544"/>
              <a:gd name="T3" fmla="*/ 20 h 320"/>
              <a:gd name="T4" fmla="*/ 514 w 544"/>
              <a:gd name="T5" fmla="*/ 73 h 320"/>
              <a:gd name="T6" fmla="*/ 525 w 544"/>
              <a:gd name="T7" fmla="*/ 90 h 320"/>
              <a:gd name="T8" fmla="*/ 521 w 544"/>
              <a:gd name="T9" fmla="*/ 99 h 320"/>
              <a:gd name="T10" fmla="*/ 519 w 544"/>
              <a:gd name="T11" fmla="*/ 88 h 320"/>
              <a:gd name="T12" fmla="*/ 496 w 544"/>
              <a:gd name="T13" fmla="*/ 63 h 320"/>
              <a:gd name="T14" fmla="*/ 403 w 544"/>
              <a:gd name="T15" fmla="*/ 20 h 320"/>
              <a:gd name="T16" fmla="*/ 325 w 544"/>
              <a:gd name="T17" fmla="*/ 6 h 320"/>
              <a:gd name="T18" fmla="*/ 242 w 544"/>
              <a:gd name="T19" fmla="*/ 8 h 320"/>
              <a:gd name="T20" fmla="*/ 108 w 544"/>
              <a:gd name="T21" fmla="*/ 50 h 320"/>
              <a:gd name="T22" fmla="*/ 17 w 544"/>
              <a:gd name="T23" fmla="*/ 141 h 320"/>
              <a:gd name="T24" fmla="*/ 19 w 544"/>
              <a:gd name="T25" fmla="*/ 233 h 320"/>
              <a:gd name="T26" fmla="*/ 88 w 544"/>
              <a:gd name="T27" fmla="*/ 283 h 320"/>
              <a:gd name="T28" fmla="*/ 175 w 544"/>
              <a:gd name="T29" fmla="*/ 305 h 320"/>
              <a:gd name="T30" fmla="*/ 240 w 544"/>
              <a:gd name="T31" fmla="*/ 312 h 320"/>
              <a:gd name="T32" fmla="*/ 274 w 544"/>
              <a:gd name="T33" fmla="*/ 314 h 320"/>
              <a:gd name="T34" fmla="*/ 336 w 544"/>
              <a:gd name="T35" fmla="*/ 312 h 320"/>
              <a:gd name="T36" fmla="*/ 375 w 544"/>
              <a:gd name="T37" fmla="*/ 307 h 320"/>
              <a:gd name="T38" fmla="*/ 435 w 544"/>
              <a:gd name="T39" fmla="*/ 289 h 320"/>
              <a:gd name="T40" fmla="*/ 498 w 544"/>
              <a:gd name="T41" fmla="*/ 250 h 320"/>
              <a:gd name="T42" fmla="*/ 534 w 544"/>
              <a:gd name="T43" fmla="*/ 197 h 320"/>
              <a:gd name="T44" fmla="*/ 486 w 544"/>
              <a:gd name="T45" fmla="*/ 98 h 320"/>
              <a:gd name="T46" fmla="*/ 363 w 544"/>
              <a:gd name="T47" fmla="*/ 48 h 320"/>
              <a:gd name="T48" fmla="*/ 350 w 544"/>
              <a:gd name="T49" fmla="*/ 46 h 320"/>
              <a:gd name="T50" fmla="*/ 351 w 544"/>
              <a:gd name="T51" fmla="*/ 41 h 320"/>
              <a:gd name="T52" fmla="*/ 428 w 544"/>
              <a:gd name="T53" fmla="*/ 61 h 320"/>
              <a:gd name="T54" fmla="*/ 531 w 544"/>
              <a:gd name="T55" fmla="*/ 142 h 320"/>
              <a:gd name="T56" fmla="*/ 529 w 544"/>
              <a:gd name="T57" fmla="*/ 222 h 320"/>
              <a:gd name="T58" fmla="*/ 489 w 544"/>
              <a:gd name="T59" fmla="*/ 264 h 320"/>
              <a:gd name="T60" fmla="*/ 397 w 544"/>
              <a:gd name="T61" fmla="*/ 308 h 320"/>
              <a:gd name="T62" fmla="*/ 339 w 544"/>
              <a:gd name="T63" fmla="*/ 317 h 320"/>
              <a:gd name="T64" fmla="*/ 239 w 544"/>
              <a:gd name="T65" fmla="*/ 317 h 320"/>
              <a:gd name="T66" fmla="*/ 199 w 544"/>
              <a:gd name="T67" fmla="*/ 314 h 320"/>
              <a:gd name="T68" fmla="*/ 125 w 544"/>
              <a:gd name="T69" fmla="*/ 300 h 320"/>
              <a:gd name="T70" fmla="*/ 47 w 544"/>
              <a:gd name="T71" fmla="*/ 268 h 320"/>
              <a:gd name="T72" fmla="*/ 3 w 544"/>
              <a:gd name="T73" fmla="*/ 209 h 320"/>
              <a:gd name="T74" fmla="*/ 17 w 544"/>
              <a:gd name="T75" fmla="*/ 129 h 320"/>
              <a:gd name="T76" fmla="*/ 145 w 544"/>
              <a:gd name="T77" fmla="*/ 27 h 320"/>
              <a:gd name="T78" fmla="*/ 248 w 544"/>
              <a:gd name="T79" fmla="*/ 2 h 320"/>
              <a:gd name="T80" fmla="*/ 299 w 544"/>
              <a:gd name="T81"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4" h="320">
                <a:moveTo>
                  <a:pt x="299" y="0"/>
                </a:moveTo>
                <a:cubicBezTo>
                  <a:pt x="311" y="0"/>
                  <a:pt x="324" y="1"/>
                  <a:pt x="337" y="2"/>
                </a:cubicBezTo>
                <a:cubicBezTo>
                  <a:pt x="348" y="3"/>
                  <a:pt x="360" y="5"/>
                  <a:pt x="372" y="7"/>
                </a:cubicBezTo>
                <a:cubicBezTo>
                  <a:pt x="389" y="10"/>
                  <a:pt x="407" y="15"/>
                  <a:pt x="424" y="20"/>
                </a:cubicBezTo>
                <a:cubicBezTo>
                  <a:pt x="450" y="29"/>
                  <a:pt x="475" y="41"/>
                  <a:pt x="498" y="58"/>
                </a:cubicBezTo>
                <a:cubicBezTo>
                  <a:pt x="503" y="62"/>
                  <a:pt x="509" y="67"/>
                  <a:pt x="514" y="73"/>
                </a:cubicBezTo>
                <a:cubicBezTo>
                  <a:pt x="518" y="76"/>
                  <a:pt x="521" y="80"/>
                  <a:pt x="523" y="84"/>
                </a:cubicBezTo>
                <a:cubicBezTo>
                  <a:pt x="524" y="86"/>
                  <a:pt x="525" y="88"/>
                  <a:pt x="525" y="90"/>
                </a:cubicBezTo>
                <a:cubicBezTo>
                  <a:pt x="526" y="92"/>
                  <a:pt x="525" y="95"/>
                  <a:pt x="524" y="97"/>
                </a:cubicBezTo>
                <a:cubicBezTo>
                  <a:pt x="523" y="99"/>
                  <a:pt x="522" y="99"/>
                  <a:pt x="521" y="99"/>
                </a:cubicBezTo>
                <a:cubicBezTo>
                  <a:pt x="519" y="98"/>
                  <a:pt x="519" y="97"/>
                  <a:pt x="519" y="95"/>
                </a:cubicBezTo>
                <a:cubicBezTo>
                  <a:pt x="521" y="93"/>
                  <a:pt x="520" y="90"/>
                  <a:pt x="519" y="88"/>
                </a:cubicBezTo>
                <a:cubicBezTo>
                  <a:pt x="517" y="84"/>
                  <a:pt x="515" y="81"/>
                  <a:pt x="512" y="78"/>
                </a:cubicBezTo>
                <a:cubicBezTo>
                  <a:pt x="507" y="72"/>
                  <a:pt x="501" y="68"/>
                  <a:pt x="496" y="63"/>
                </a:cubicBezTo>
                <a:cubicBezTo>
                  <a:pt x="481" y="51"/>
                  <a:pt x="464" y="42"/>
                  <a:pt x="447" y="35"/>
                </a:cubicBezTo>
                <a:cubicBezTo>
                  <a:pt x="433" y="28"/>
                  <a:pt x="418" y="24"/>
                  <a:pt x="403" y="20"/>
                </a:cubicBezTo>
                <a:cubicBezTo>
                  <a:pt x="387" y="15"/>
                  <a:pt x="371" y="12"/>
                  <a:pt x="355" y="9"/>
                </a:cubicBezTo>
                <a:cubicBezTo>
                  <a:pt x="345" y="8"/>
                  <a:pt x="335" y="7"/>
                  <a:pt x="325" y="6"/>
                </a:cubicBezTo>
                <a:cubicBezTo>
                  <a:pt x="313" y="6"/>
                  <a:pt x="302" y="6"/>
                  <a:pt x="291" y="5"/>
                </a:cubicBezTo>
                <a:cubicBezTo>
                  <a:pt x="274" y="5"/>
                  <a:pt x="258" y="6"/>
                  <a:pt x="242" y="8"/>
                </a:cubicBezTo>
                <a:cubicBezTo>
                  <a:pt x="220" y="11"/>
                  <a:pt x="197" y="16"/>
                  <a:pt x="176" y="22"/>
                </a:cubicBezTo>
                <a:cubicBezTo>
                  <a:pt x="152" y="29"/>
                  <a:pt x="130" y="38"/>
                  <a:pt x="108" y="50"/>
                </a:cubicBezTo>
                <a:cubicBezTo>
                  <a:pt x="85" y="64"/>
                  <a:pt x="64" y="80"/>
                  <a:pt x="46" y="100"/>
                </a:cubicBezTo>
                <a:cubicBezTo>
                  <a:pt x="34" y="112"/>
                  <a:pt x="24" y="125"/>
                  <a:pt x="17" y="141"/>
                </a:cubicBezTo>
                <a:cubicBezTo>
                  <a:pt x="12" y="152"/>
                  <a:pt x="8" y="163"/>
                  <a:pt x="6" y="175"/>
                </a:cubicBezTo>
                <a:cubicBezTo>
                  <a:pt x="3" y="196"/>
                  <a:pt x="8" y="215"/>
                  <a:pt x="19" y="233"/>
                </a:cubicBezTo>
                <a:cubicBezTo>
                  <a:pt x="26" y="244"/>
                  <a:pt x="35" y="253"/>
                  <a:pt x="46" y="261"/>
                </a:cubicBezTo>
                <a:cubicBezTo>
                  <a:pt x="59" y="270"/>
                  <a:pt x="73" y="278"/>
                  <a:pt x="88" y="283"/>
                </a:cubicBezTo>
                <a:cubicBezTo>
                  <a:pt x="99" y="288"/>
                  <a:pt x="111" y="290"/>
                  <a:pt x="122" y="293"/>
                </a:cubicBezTo>
                <a:cubicBezTo>
                  <a:pt x="140" y="298"/>
                  <a:pt x="157" y="302"/>
                  <a:pt x="175" y="305"/>
                </a:cubicBezTo>
                <a:cubicBezTo>
                  <a:pt x="188" y="307"/>
                  <a:pt x="202" y="308"/>
                  <a:pt x="215" y="310"/>
                </a:cubicBezTo>
                <a:cubicBezTo>
                  <a:pt x="223" y="311"/>
                  <a:pt x="232" y="311"/>
                  <a:pt x="240" y="312"/>
                </a:cubicBezTo>
                <a:cubicBezTo>
                  <a:pt x="247" y="312"/>
                  <a:pt x="254" y="313"/>
                  <a:pt x="261" y="313"/>
                </a:cubicBezTo>
                <a:cubicBezTo>
                  <a:pt x="265" y="313"/>
                  <a:pt x="270" y="314"/>
                  <a:pt x="274" y="314"/>
                </a:cubicBezTo>
                <a:cubicBezTo>
                  <a:pt x="286" y="314"/>
                  <a:pt x="299" y="314"/>
                  <a:pt x="312" y="314"/>
                </a:cubicBezTo>
                <a:cubicBezTo>
                  <a:pt x="320" y="313"/>
                  <a:pt x="328" y="312"/>
                  <a:pt x="336" y="312"/>
                </a:cubicBezTo>
                <a:cubicBezTo>
                  <a:pt x="341" y="311"/>
                  <a:pt x="347" y="311"/>
                  <a:pt x="352" y="310"/>
                </a:cubicBezTo>
                <a:cubicBezTo>
                  <a:pt x="360" y="309"/>
                  <a:pt x="367" y="308"/>
                  <a:pt x="375" y="307"/>
                </a:cubicBezTo>
                <a:cubicBezTo>
                  <a:pt x="383" y="305"/>
                  <a:pt x="392" y="304"/>
                  <a:pt x="400" y="301"/>
                </a:cubicBezTo>
                <a:cubicBezTo>
                  <a:pt x="412" y="298"/>
                  <a:pt x="423" y="294"/>
                  <a:pt x="435" y="289"/>
                </a:cubicBezTo>
                <a:cubicBezTo>
                  <a:pt x="447" y="284"/>
                  <a:pt x="458" y="278"/>
                  <a:pt x="469" y="271"/>
                </a:cubicBezTo>
                <a:cubicBezTo>
                  <a:pt x="479" y="264"/>
                  <a:pt x="489" y="258"/>
                  <a:pt x="498" y="250"/>
                </a:cubicBezTo>
                <a:cubicBezTo>
                  <a:pt x="507" y="242"/>
                  <a:pt x="515" y="233"/>
                  <a:pt x="522" y="223"/>
                </a:cubicBezTo>
                <a:cubicBezTo>
                  <a:pt x="527" y="215"/>
                  <a:pt x="532" y="206"/>
                  <a:pt x="534" y="197"/>
                </a:cubicBezTo>
                <a:cubicBezTo>
                  <a:pt x="537" y="179"/>
                  <a:pt x="535" y="162"/>
                  <a:pt x="527" y="145"/>
                </a:cubicBezTo>
                <a:cubicBezTo>
                  <a:pt x="517" y="126"/>
                  <a:pt x="503" y="110"/>
                  <a:pt x="486" y="98"/>
                </a:cubicBezTo>
                <a:cubicBezTo>
                  <a:pt x="461" y="82"/>
                  <a:pt x="435" y="68"/>
                  <a:pt x="406" y="59"/>
                </a:cubicBezTo>
                <a:cubicBezTo>
                  <a:pt x="392" y="55"/>
                  <a:pt x="378" y="51"/>
                  <a:pt x="363" y="48"/>
                </a:cubicBezTo>
                <a:cubicBezTo>
                  <a:pt x="359" y="48"/>
                  <a:pt x="356" y="47"/>
                  <a:pt x="352" y="46"/>
                </a:cubicBezTo>
                <a:cubicBezTo>
                  <a:pt x="351" y="46"/>
                  <a:pt x="351" y="46"/>
                  <a:pt x="350" y="46"/>
                </a:cubicBezTo>
                <a:cubicBezTo>
                  <a:pt x="349" y="46"/>
                  <a:pt x="348" y="44"/>
                  <a:pt x="349" y="43"/>
                </a:cubicBezTo>
                <a:cubicBezTo>
                  <a:pt x="349" y="42"/>
                  <a:pt x="350" y="41"/>
                  <a:pt x="351" y="41"/>
                </a:cubicBezTo>
                <a:cubicBezTo>
                  <a:pt x="351" y="41"/>
                  <a:pt x="352" y="41"/>
                  <a:pt x="352" y="41"/>
                </a:cubicBezTo>
                <a:cubicBezTo>
                  <a:pt x="378" y="45"/>
                  <a:pt x="404" y="51"/>
                  <a:pt x="428" y="61"/>
                </a:cubicBezTo>
                <a:cubicBezTo>
                  <a:pt x="450" y="70"/>
                  <a:pt x="471" y="81"/>
                  <a:pt x="490" y="95"/>
                </a:cubicBezTo>
                <a:cubicBezTo>
                  <a:pt x="507" y="107"/>
                  <a:pt x="520" y="123"/>
                  <a:pt x="531" y="142"/>
                </a:cubicBezTo>
                <a:cubicBezTo>
                  <a:pt x="533" y="146"/>
                  <a:pt x="535" y="151"/>
                  <a:pt x="537" y="156"/>
                </a:cubicBezTo>
                <a:cubicBezTo>
                  <a:pt x="544" y="179"/>
                  <a:pt x="541" y="201"/>
                  <a:pt x="529" y="222"/>
                </a:cubicBezTo>
                <a:cubicBezTo>
                  <a:pt x="523" y="232"/>
                  <a:pt x="515" y="241"/>
                  <a:pt x="507" y="249"/>
                </a:cubicBezTo>
                <a:cubicBezTo>
                  <a:pt x="501" y="254"/>
                  <a:pt x="495" y="259"/>
                  <a:pt x="489" y="264"/>
                </a:cubicBezTo>
                <a:cubicBezTo>
                  <a:pt x="478" y="272"/>
                  <a:pt x="466" y="280"/>
                  <a:pt x="454" y="286"/>
                </a:cubicBezTo>
                <a:cubicBezTo>
                  <a:pt x="435" y="295"/>
                  <a:pt x="417" y="303"/>
                  <a:pt x="397" y="308"/>
                </a:cubicBezTo>
                <a:cubicBezTo>
                  <a:pt x="389" y="310"/>
                  <a:pt x="380" y="311"/>
                  <a:pt x="372" y="313"/>
                </a:cubicBezTo>
                <a:cubicBezTo>
                  <a:pt x="361" y="315"/>
                  <a:pt x="350" y="316"/>
                  <a:pt x="339" y="317"/>
                </a:cubicBezTo>
                <a:cubicBezTo>
                  <a:pt x="316" y="320"/>
                  <a:pt x="292" y="320"/>
                  <a:pt x="269" y="319"/>
                </a:cubicBezTo>
                <a:cubicBezTo>
                  <a:pt x="259" y="318"/>
                  <a:pt x="249" y="318"/>
                  <a:pt x="239" y="317"/>
                </a:cubicBezTo>
                <a:cubicBezTo>
                  <a:pt x="232" y="317"/>
                  <a:pt x="226" y="316"/>
                  <a:pt x="220" y="316"/>
                </a:cubicBezTo>
                <a:cubicBezTo>
                  <a:pt x="213" y="315"/>
                  <a:pt x="206" y="314"/>
                  <a:pt x="199" y="314"/>
                </a:cubicBezTo>
                <a:cubicBezTo>
                  <a:pt x="191" y="313"/>
                  <a:pt x="183" y="311"/>
                  <a:pt x="174" y="310"/>
                </a:cubicBezTo>
                <a:cubicBezTo>
                  <a:pt x="158" y="307"/>
                  <a:pt x="141" y="304"/>
                  <a:pt x="125" y="300"/>
                </a:cubicBezTo>
                <a:cubicBezTo>
                  <a:pt x="114" y="297"/>
                  <a:pt x="104" y="294"/>
                  <a:pt x="94" y="291"/>
                </a:cubicBezTo>
                <a:cubicBezTo>
                  <a:pt x="78" y="286"/>
                  <a:pt x="62" y="278"/>
                  <a:pt x="47" y="268"/>
                </a:cubicBezTo>
                <a:cubicBezTo>
                  <a:pt x="37" y="261"/>
                  <a:pt x="27" y="253"/>
                  <a:pt x="19" y="242"/>
                </a:cubicBezTo>
                <a:cubicBezTo>
                  <a:pt x="12" y="232"/>
                  <a:pt x="6" y="221"/>
                  <a:pt x="3" y="209"/>
                </a:cubicBezTo>
                <a:cubicBezTo>
                  <a:pt x="1" y="201"/>
                  <a:pt x="0" y="194"/>
                  <a:pt x="0" y="186"/>
                </a:cubicBezTo>
                <a:cubicBezTo>
                  <a:pt x="1" y="165"/>
                  <a:pt x="7" y="147"/>
                  <a:pt x="17" y="129"/>
                </a:cubicBezTo>
                <a:cubicBezTo>
                  <a:pt x="26" y="113"/>
                  <a:pt x="37" y="100"/>
                  <a:pt x="50" y="88"/>
                </a:cubicBezTo>
                <a:cubicBezTo>
                  <a:pt x="78" y="61"/>
                  <a:pt x="110" y="41"/>
                  <a:pt x="145" y="27"/>
                </a:cubicBezTo>
                <a:cubicBezTo>
                  <a:pt x="165" y="19"/>
                  <a:pt x="186" y="13"/>
                  <a:pt x="207" y="9"/>
                </a:cubicBezTo>
                <a:cubicBezTo>
                  <a:pt x="221" y="6"/>
                  <a:pt x="234" y="4"/>
                  <a:pt x="248" y="2"/>
                </a:cubicBezTo>
                <a:cubicBezTo>
                  <a:pt x="260" y="1"/>
                  <a:pt x="271" y="0"/>
                  <a:pt x="282" y="0"/>
                </a:cubicBezTo>
                <a:cubicBezTo>
                  <a:pt x="288" y="0"/>
                  <a:pt x="293" y="0"/>
                  <a:pt x="299" y="0"/>
                </a:cubicBezTo>
                <a:close/>
              </a:path>
            </a:pathLst>
          </a:custGeom>
          <a:solidFill>
            <a:schemeClr val="bg1">
              <a:lumMod val="6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55C"/>
              </a:solidFill>
              <a:effectLst/>
              <a:uLnTx/>
              <a:uFillTx/>
              <a:latin typeface="Montserrat"/>
              <a:ea typeface="+mn-ea"/>
              <a:cs typeface="+mn-cs"/>
            </a:endParaRPr>
          </a:p>
        </p:txBody>
      </p:sp>
      <p:sp>
        <p:nvSpPr>
          <p:cNvPr id="4" name="TextBox 3">
            <a:extLst>
              <a:ext uri="{FF2B5EF4-FFF2-40B4-BE49-F238E27FC236}">
                <a16:creationId xmlns:a16="http://schemas.microsoft.com/office/drawing/2014/main" id="{70A6CE26-49A7-4120-9FC5-B7583C8C1CF2}"/>
              </a:ext>
            </a:extLst>
          </p:cNvPr>
          <p:cNvSpPr txBox="1"/>
          <p:nvPr/>
        </p:nvSpPr>
        <p:spPr>
          <a:xfrm>
            <a:off x="8354994" y="1861901"/>
            <a:ext cx="11256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Craving</a:t>
            </a:r>
          </a:p>
        </p:txBody>
      </p:sp>
      <p:sp>
        <p:nvSpPr>
          <p:cNvPr id="40" name="TextBox 39">
            <a:extLst>
              <a:ext uri="{FF2B5EF4-FFF2-40B4-BE49-F238E27FC236}">
                <a16:creationId xmlns:a16="http://schemas.microsoft.com/office/drawing/2014/main" id="{F53CD7A6-1336-4485-AB7C-325A1C8D1F20}"/>
              </a:ext>
            </a:extLst>
          </p:cNvPr>
          <p:cNvSpPr txBox="1"/>
          <p:nvPr/>
        </p:nvSpPr>
        <p:spPr>
          <a:xfrm>
            <a:off x="5822710" y="5658732"/>
            <a:ext cx="18325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Convenience </a:t>
            </a:r>
          </a:p>
        </p:txBody>
      </p:sp>
      <p:sp>
        <p:nvSpPr>
          <p:cNvPr id="41" name="TextBox 40">
            <a:extLst>
              <a:ext uri="{FF2B5EF4-FFF2-40B4-BE49-F238E27FC236}">
                <a16:creationId xmlns:a16="http://schemas.microsoft.com/office/drawing/2014/main" id="{01E16D25-24E6-449E-820E-6FFFE164D652}"/>
              </a:ext>
            </a:extLst>
          </p:cNvPr>
          <p:cNvSpPr txBox="1"/>
          <p:nvPr/>
        </p:nvSpPr>
        <p:spPr>
          <a:xfrm>
            <a:off x="312912" y="5142271"/>
            <a:ext cx="2139664"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Nutritious &amp; Easy Prepare </a:t>
            </a:r>
          </a:p>
        </p:txBody>
      </p:sp>
      <p:sp>
        <p:nvSpPr>
          <p:cNvPr id="42" name="TextBox 41">
            <a:extLst>
              <a:ext uri="{FF2B5EF4-FFF2-40B4-BE49-F238E27FC236}">
                <a16:creationId xmlns:a16="http://schemas.microsoft.com/office/drawing/2014/main" id="{DC4735A5-8BBB-4DAF-97C6-B993261114AF}"/>
              </a:ext>
            </a:extLst>
          </p:cNvPr>
          <p:cNvSpPr txBox="1"/>
          <p:nvPr/>
        </p:nvSpPr>
        <p:spPr>
          <a:xfrm>
            <a:off x="9888070" y="4985386"/>
            <a:ext cx="2139664"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55C"/>
                </a:solidFill>
                <a:effectLst/>
                <a:uLnTx/>
                <a:uFillTx/>
                <a:latin typeface="Montserrat"/>
                <a:ea typeface="+mn-ea"/>
                <a:cs typeface="+mn-cs"/>
              </a:rPr>
              <a:t>Hunger &amp; Stress</a:t>
            </a:r>
          </a:p>
        </p:txBody>
      </p:sp>
      <p:sp>
        <p:nvSpPr>
          <p:cNvPr id="17" name="Rectangle 16">
            <a:extLst>
              <a:ext uri="{FF2B5EF4-FFF2-40B4-BE49-F238E27FC236}">
                <a16:creationId xmlns:a16="http://schemas.microsoft.com/office/drawing/2014/main" id="{CA54D36B-C15D-48BC-9840-41F7C2F52F98}"/>
              </a:ext>
            </a:extLst>
          </p:cNvPr>
          <p:cNvSpPr/>
          <p:nvPr/>
        </p:nvSpPr>
        <p:spPr>
          <a:xfrm>
            <a:off x="377685" y="894728"/>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9E8BB3D-0626-497F-9EB5-60A5B37B15E3}"/>
              </a:ext>
            </a:extLst>
          </p:cNvPr>
          <p:cNvSpPr/>
          <p:nvPr/>
        </p:nvSpPr>
        <p:spPr>
          <a:xfrm>
            <a:off x="377687" y="956283"/>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19" name="Picture 18">
            <a:extLst>
              <a:ext uri="{FF2B5EF4-FFF2-40B4-BE49-F238E27FC236}">
                <a16:creationId xmlns:a16="http://schemas.microsoft.com/office/drawing/2014/main" id="{E3C8C594-3735-4229-9233-EAC3811A9F10}"/>
              </a:ext>
            </a:extLst>
          </p:cNvPr>
          <p:cNvPicPr/>
          <p:nvPr/>
        </p:nvPicPr>
        <p:blipFill>
          <a:blip r:embed="rId7">
            <a:extLst>
              <a:ext uri="{28A0092B-C50C-407E-A947-70E740481C1C}">
                <a14:useLocalDpi xmlns:a14="http://schemas.microsoft.com/office/drawing/2010/main" val="0"/>
              </a:ext>
            </a:extLst>
          </a:blip>
          <a:stretch>
            <a:fillRect/>
          </a:stretch>
        </p:blipFill>
        <p:spPr>
          <a:xfrm rot="16200000">
            <a:off x="1222949" y="1192533"/>
            <a:ext cx="612000" cy="53322"/>
          </a:xfrm>
          <a:prstGeom prst="rect">
            <a:avLst/>
          </a:prstGeom>
        </p:spPr>
      </p:pic>
      <p:sp>
        <p:nvSpPr>
          <p:cNvPr id="20" name="Rectangle 19">
            <a:extLst>
              <a:ext uri="{FF2B5EF4-FFF2-40B4-BE49-F238E27FC236}">
                <a16:creationId xmlns:a16="http://schemas.microsoft.com/office/drawing/2014/main" id="{FC058E5E-CFEC-48F9-881D-23EB48C55755}"/>
              </a:ext>
            </a:extLst>
          </p:cNvPr>
          <p:cNvSpPr/>
          <p:nvPr/>
        </p:nvSpPr>
        <p:spPr>
          <a:xfrm>
            <a:off x="1576566" y="956283"/>
            <a:ext cx="102377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50" charset="0"/>
                <a:ea typeface="+mn-ea"/>
                <a:cs typeface="+mn-cs"/>
              </a:rPr>
              <a:t>Salty correlated with Craving/Reward/Unwind, Crackers with Hunger/Stress &amp; Multi Tasking, Bars &amp; Frozen Breakfast with Convenience &amp; Meal Replacement, Cereal Nutritious and Easy to Prepare.  </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50" charset="0"/>
              <a:ea typeface="+mn-ea"/>
              <a:cs typeface="+mn-cs"/>
            </a:endParaRPr>
          </a:p>
        </p:txBody>
      </p:sp>
      <p:sp>
        <p:nvSpPr>
          <p:cNvPr id="23" name="Title 64">
            <a:extLst>
              <a:ext uri="{FF2B5EF4-FFF2-40B4-BE49-F238E27FC236}">
                <a16:creationId xmlns:a16="http://schemas.microsoft.com/office/drawing/2014/main" id="{DE870BDE-AA58-4108-B642-9C95B71567A1}"/>
              </a:ext>
            </a:extLst>
          </p:cNvPr>
          <p:cNvSpPr txBox="1"/>
          <p:nvPr/>
        </p:nvSpPr>
        <p:spPr>
          <a:xfrm>
            <a:off x="281482" y="144619"/>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Category Motivation</a:t>
            </a:r>
          </a:p>
        </p:txBody>
      </p:sp>
    </p:spTree>
    <p:extLst>
      <p:ext uri="{BB962C8B-B14F-4D97-AF65-F5344CB8AC3E}">
        <p14:creationId xmlns:p14="http://schemas.microsoft.com/office/powerpoint/2010/main" val="248981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976548"/>
            <a:ext cx="11534602" cy="426522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Back to normal?</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21" name="Picture 20" descr="A picture containing knife&#10;&#10;Description automatically generated">
            <a:extLst>
              <a:ext uri="{FF2B5EF4-FFF2-40B4-BE49-F238E27FC236}">
                <a16:creationId xmlns:a16="http://schemas.microsoft.com/office/drawing/2014/main" id="{8CFD37A2-3914-4BB7-B6B2-C8C80149B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089" y="1976548"/>
            <a:ext cx="326697" cy="345860"/>
          </a:xfrm>
          <a:prstGeom prst="rect">
            <a:avLst/>
          </a:prstGeom>
        </p:spPr>
      </p:pic>
      <p:sp>
        <p:nvSpPr>
          <p:cNvPr id="22" name="Rectangle 21">
            <a:extLst>
              <a:ext uri="{FF2B5EF4-FFF2-40B4-BE49-F238E27FC236}">
                <a16:creationId xmlns:a16="http://schemas.microsoft.com/office/drawing/2014/main" id="{03151C43-CC73-40E9-9544-50F7E54C9B42}"/>
              </a:ext>
            </a:extLst>
          </p:cNvPr>
          <p:cNvSpPr/>
          <p:nvPr/>
        </p:nvSpPr>
        <p:spPr>
          <a:xfrm>
            <a:off x="915696" y="2044821"/>
            <a:ext cx="2699970" cy="276999"/>
          </a:xfrm>
          <a:prstGeom prst="rect">
            <a:avLst/>
          </a:prstGeom>
        </p:spPr>
        <p:txBody>
          <a:bodyPr wrap="square">
            <a:spAutoFit/>
          </a:bodyPr>
          <a:lstStyle/>
          <a:p>
            <a:pPr fontAlgn="t"/>
            <a:r>
              <a:rPr lang="en-US" sz="1200" b="1" dirty="0">
                <a:latin typeface="Franklin Gothic Book" panose="020B0503020102020204" pitchFamily="34" charset="0"/>
              </a:rPr>
              <a:t>Where Consumed AOPC </a:t>
            </a:r>
          </a:p>
        </p:txBody>
      </p:sp>
      <p:pic>
        <p:nvPicPr>
          <p:cNvPr id="23" name="Picture 22">
            <a:extLst>
              <a:ext uri="{FF2B5EF4-FFF2-40B4-BE49-F238E27FC236}">
                <a16:creationId xmlns:a16="http://schemas.microsoft.com/office/drawing/2014/main" id="{B01185CA-6FE8-4371-ACD7-78824065217E}"/>
              </a:ext>
            </a:extLst>
          </p:cNvPr>
          <p:cNvPicPr/>
          <p:nvPr/>
        </p:nvPicPr>
        <p:blipFill>
          <a:blip r:embed="rId3">
            <a:extLst>
              <a:ext uri="{28A0092B-C50C-407E-A947-70E740481C1C}">
                <a14:useLocalDpi xmlns:a14="http://schemas.microsoft.com/office/drawing/2010/main" val="0"/>
              </a:ext>
            </a:extLst>
          </a:blip>
          <a:stretch>
            <a:fillRect/>
          </a:stretch>
        </p:blipFill>
        <p:spPr>
          <a:xfrm>
            <a:off x="346251" y="2344301"/>
            <a:ext cx="11663259" cy="114300"/>
          </a:xfrm>
          <a:prstGeom prst="rect">
            <a:avLst/>
          </a:prstGeom>
        </p:spPr>
      </p:pic>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3546326932"/>
              </p:ext>
            </p:extLst>
          </p:nvPr>
        </p:nvGraphicFramePr>
        <p:xfrm>
          <a:off x="462803" y="3585717"/>
          <a:ext cx="11469904" cy="2660447"/>
        </p:xfrm>
        <a:graphic>
          <a:graphicData uri="http://schemas.openxmlformats.org/drawingml/2006/table">
            <a:tbl>
              <a:tblPr firstRow="1" bandRow="1">
                <a:tableStyleId>{0E3FDE45-AF77-4B5C-9715-49D594BDF05E}</a:tableStyleId>
              </a:tblPr>
              <a:tblGrid>
                <a:gridCol w="211492">
                  <a:extLst>
                    <a:ext uri="{9D8B030D-6E8A-4147-A177-3AD203B41FA5}">
                      <a16:colId xmlns:a16="http://schemas.microsoft.com/office/drawing/2014/main" val="881002053"/>
                    </a:ext>
                  </a:extLst>
                </a:gridCol>
                <a:gridCol w="738822">
                  <a:extLst>
                    <a:ext uri="{9D8B030D-6E8A-4147-A177-3AD203B41FA5}">
                      <a16:colId xmlns:a16="http://schemas.microsoft.com/office/drawing/2014/main" val="171548055"/>
                    </a:ext>
                  </a:extLst>
                </a:gridCol>
                <a:gridCol w="892874">
                  <a:extLst>
                    <a:ext uri="{9D8B030D-6E8A-4147-A177-3AD203B41FA5}">
                      <a16:colId xmlns:a16="http://schemas.microsoft.com/office/drawing/2014/main" val="1208518369"/>
                    </a:ext>
                  </a:extLst>
                </a:gridCol>
                <a:gridCol w="875156">
                  <a:extLst>
                    <a:ext uri="{9D8B030D-6E8A-4147-A177-3AD203B41FA5}">
                      <a16:colId xmlns:a16="http://schemas.microsoft.com/office/drawing/2014/main" val="1237135255"/>
                    </a:ext>
                  </a:extLst>
                </a:gridCol>
                <a:gridCol w="875156">
                  <a:extLst>
                    <a:ext uri="{9D8B030D-6E8A-4147-A177-3AD203B41FA5}">
                      <a16:colId xmlns:a16="http://schemas.microsoft.com/office/drawing/2014/main" val="1499619777"/>
                    </a:ext>
                  </a:extLst>
                </a:gridCol>
                <a:gridCol w="875156">
                  <a:extLst>
                    <a:ext uri="{9D8B030D-6E8A-4147-A177-3AD203B41FA5}">
                      <a16:colId xmlns:a16="http://schemas.microsoft.com/office/drawing/2014/main" val="3479004267"/>
                    </a:ext>
                  </a:extLst>
                </a:gridCol>
                <a:gridCol w="875156">
                  <a:extLst>
                    <a:ext uri="{9D8B030D-6E8A-4147-A177-3AD203B41FA5}">
                      <a16:colId xmlns:a16="http://schemas.microsoft.com/office/drawing/2014/main" val="2750460429"/>
                    </a:ext>
                  </a:extLst>
                </a:gridCol>
                <a:gridCol w="875156">
                  <a:extLst>
                    <a:ext uri="{9D8B030D-6E8A-4147-A177-3AD203B41FA5}">
                      <a16:colId xmlns:a16="http://schemas.microsoft.com/office/drawing/2014/main" val="794520846"/>
                    </a:ext>
                  </a:extLst>
                </a:gridCol>
                <a:gridCol w="875156">
                  <a:extLst>
                    <a:ext uri="{9D8B030D-6E8A-4147-A177-3AD203B41FA5}">
                      <a16:colId xmlns:a16="http://schemas.microsoft.com/office/drawing/2014/main" val="3968922060"/>
                    </a:ext>
                  </a:extLst>
                </a:gridCol>
                <a:gridCol w="875156">
                  <a:extLst>
                    <a:ext uri="{9D8B030D-6E8A-4147-A177-3AD203B41FA5}">
                      <a16:colId xmlns:a16="http://schemas.microsoft.com/office/drawing/2014/main" val="1478791964"/>
                    </a:ext>
                  </a:extLst>
                </a:gridCol>
                <a:gridCol w="875156">
                  <a:extLst>
                    <a:ext uri="{9D8B030D-6E8A-4147-A177-3AD203B41FA5}">
                      <a16:colId xmlns:a16="http://schemas.microsoft.com/office/drawing/2014/main" val="2966880700"/>
                    </a:ext>
                  </a:extLst>
                </a:gridCol>
                <a:gridCol w="875156">
                  <a:extLst>
                    <a:ext uri="{9D8B030D-6E8A-4147-A177-3AD203B41FA5}">
                      <a16:colId xmlns:a16="http://schemas.microsoft.com/office/drawing/2014/main" val="3518609017"/>
                    </a:ext>
                  </a:extLst>
                </a:gridCol>
                <a:gridCol w="875156">
                  <a:extLst>
                    <a:ext uri="{9D8B030D-6E8A-4147-A177-3AD203B41FA5}">
                      <a16:colId xmlns:a16="http://schemas.microsoft.com/office/drawing/2014/main" val="2359141759"/>
                    </a:ext>
                  </a:extLst>
                </a:gridCol>
                <a:gridCol w="875156">
                  <a:extLst>
                    <a:ext uri="{9D8B030D-6E8A-4147-A177-3AD203B41FA5}">
                      <a16:colId xmlns:a16="http://schemas.microsoft.com/office/drawing/2014/main" val="617295564"/>
                    </a:ext>
                  </a:extLst>
                </a:gridCol>
              </a:tblGrid>
              <a:tr h="191567">
                <a:tc>
                  <a:txBody>
                    <a:bodyPr/>
                    <a:lstStyle/>
                    <a:p>
                      <a:pPr algn="ctr"/>
                      <a:endParaRPr lang="en-US" sz="800" dirty="0">
                        <a:latin typeface="+mj-lt"/>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endParaRPr lang="en-US" sz="800" dirty="0">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Q1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Q2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Q3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Q4 2019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Q1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Q2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Q3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Q4 2020</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Q1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Q2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Q3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Q4 2021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97598">
                <a:tc rowSpan="3">
                  <a:txBody>
                    <a:bodyPr/>
                    <a:lstStyle/>
                    <a:p>
                      <a:pPr lvl="0">
                        <a:buNone/>
                      </a:pPr>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800" b="0" i="0" u="none" strike="noStrike" noProof="0" dirty="0">
                          <a:latin typeface="Franklin Gothic Book" panose="020B0503020102020204" pitchFamily="34" charset="0"/>
                        </a:rPr>
                        <a:t>Working at home</a:t>
                      </a:r>
                      <a:endParaRPr lang="en-US" sz="800" dirty="0">
                        <a:latin typeface="Franklin Gothic Book" panose="020B0503020102020204" pitchFamily="34" charset="0"/>
                      </a:endParaRP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97598">
                <a:tc vMerge="1">
                  <a:txBody>
                    <a:bodyPr/>
                    <a:lstStyle/>
                    <a:p>
                      <a:pPr lvl="0">
                        <a:buNone/>
                      </a:pPr>
                      <a:endParaRPr lang="en-US" sz="800" b="0" i="0" u="none" strike="noStrike" noProof="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800" b="0" i="0" u="none" strike="noStrike" noProof="0" dirty="0">
                          <a:latin typeface="Franklin Gothic Book" panose="020B0503020102020204" pitchFamily="34" charset="0"/>
                        </a:rPr>
                        <a:t>Working Away home</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r h="189381">
                <a:tc vMerge="1">
                  <a:txBody>
                    <a:bodyPr/>
                    <a:lstStyle/>
                    <a:p>
                      <a:pPr lvl="0">
                        <a:buNone/>
                      </a:pPr>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800" dirty="0">
                          <a:latin typeface="Franklin Gothic Book" panose="020B0503020102020204" pitchFamily="34" charset="0"/>
                        </a:rPr>
                        <a:t>Not Working</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476692"/>
                  </a:ext>
                </a:extLst>
              </a:tr>
              <a:tr h="297598">
                <a:tc rowSpan="4">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Retail</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952711"/>
                  </a:ext>
                </a:extLst>
              </a:tr>
              <a:tr h="405815">
                <a:tc vMerge="1">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AFH Commercial</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6326085"/>
                  </a:ext>
                </a:extLst>
              </a:tr>
              <a:tr h="405815">
                <a:tc vMerge="1">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AFH non commercial</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796642"/>
                  </a:ext>
                </a:extLst>
              </a:tr>
              <a:tr h="297598">
                <a:tc vMerge="1">
                  <a:txBody>
                    <a:bodyPr/>
                    <a:lstStyle/>
                    <a:p>
                      <a:endParaRPr lang="en-US" sz="800" dirty="0">
                        <a:latin typeface="Franklin Gothic Book" panose="020B0503020102020204" pitchFamily="34" charset="0"/>
                      </a:endParaRPr>
                    </a:p>
                  </a:txBody>
                  <a:tcP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800" dirty="0">
                          <a:latin typeface="Franklin Gothic Book" panose="020B0503020102020204" pitchFamily="34" charset="0"/>
                        </a:rPr>
                        <a:t>Purchased: Convenience</a:t>
                      </a:r>
                    </a:p>
                  </a:txBody>
                  <a:tcP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5.6%</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FF0000"/>
                          </a:solidFill>
                          <a:effectLst/>
                          <a:latin typeface="Franklin Gothic Book" panose="020B0503020102020204" pitchFamily="34" charset="0"/>
                        </a:rPr>
                        <a:t>-1.4%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4.7%</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6.2%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1.3%</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Franklin Gothic Book" panose="020B0503020102020204" pitchFamily="34" charset="0"/>
                        </a:rPr>
                        <a:t>9.8%</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335240"/>
                  </a:ext>
                </a:extLst>
              </a:tr>
            </a:tbl>
          </a:graphicData>
        </a:graphic>
      </p:graphicFrame>
      <p:graphicFrame>
        <p:nvGraphicFramePr>
          <p:cNvPr id="25" name="Chart1">
            <a:extLst>
              <a:ext uri="{FF2B5EF4-FFF2-40B4-BE49-F238E27FC236}">
                <a16:creationId xmlns:a16="http://schemas.microsoft.com/office/drawing/2014/main" id="{6BFCAAC0-E282-4DC9-B7C0-2CBBF8A0EF11}"/>
              </a:ext>
            </a:extLst>
          </p:cNvPr>
          <p:cNvGraphicFramePr>
            <a:graphicFrameLocks/>
          </p:cNvGraphicFramePr>
          <p:nvPr>
            <p:extLst>
              <p:ext uri="{D42A27DB-BD31-4B8C-83A1-F6EECF244321}">
                <p14:modId xmlns:p14="http://schemas.microsoft.com/office/powerpoint/2010/main" val="4284809270"/>
              </p:ext>
            </p:extLst>
          </p:nvPr>
        </p:nvGraphicFramePr>
        <p:xfrm>
          <a:off x="1086786" y="2348951"/>
          <a:ext cx="10802445" cy="1124391"/>
        </p:xfrm>
        <a:graphic>
          <a:graphicData uri="http://schemas.openxmlformats.org/drawingml/2006/chart">
            <c:chart xmlns:c="http://schemas.openxmlformats.org/drawingml/2006/chart" xmlns:r="http://schemas.openxmlformats.org/officeDocument/2006/relationships" r:id="rId5"/>
          </a:graphicData>
        </a:graphic>
      </p:graphicFrame>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E39AFE8-1313-4E17-8625-DEDFAB5D51C7}"/>
              </a:ext>
            </a:extLst>
          </p:cNvPr>
          <p:cNvPicPr/>
          <p:nvPr/>
        </p:nvPicPr>
        <p:blipFill>
          <a:blip r:embed="rId6">
            <a:extLst>
              <a:ext uri="{28A0092B-C50C-407E-A947-70E740481C1C}">
                <a14:useLocalDpi xmlns:a14="http://schemas.microsoft.com/office/drawing/2010/main"/>
              </a:ext>
            </a:extLst>
          </a:blip>
          <a:stretch>
            <a:fillRect/>
          </a:stretch>
        </p:blipFill>
        <p:spPr>
          <a:xfrm>
            <a:off x="0" y="3765828"/>
            <a:ext cx="12039600" cy="45719"/>
          </a:xfrm>
          <a:prstGeom prst="rect">
            <a:avLst/>
          </a:prstGeom>
        </p:spPr>
      </p:pic>
      <p:pic>
        <p:nvPicPr>
          <p:cNvPr id="34" name="Picture 169">
            <a:extLst>
              <a:ext uri="{FF2B5EF4-FFF2-40B4-BE49-F238E27FC236}">
                <a16:creationId xmlns:a16="http://schemas.microsoft.com/office/drawing/2014/main" id="{88FF3C85-EB83-48CB-B328-831D54DD92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803" y="2018877"/>
            <a:ext cx="324000" cy="324000"/>
          </a:xfrm>
          <a:prstGeom prst="rect">
            <a:avLst/>
          </a:prstGeom>
        </p:spPr>
      </p:pic>
      <p:sp>
        <p:nvSpPr>
          <p:cNvPr id="24" name="TextBox 23">
            <a:extLst>
              <a:ext uri="{FF2B5EF4-FFF2-40B4-BE49-F238E27FC236}">
                <a16:creationId xmlns:a16="http://schemas.microsoft.com/office/drawing/2014/main" id="{F0A935D8-3188-4D4D-A0D5-CDB3154E0DAF}"/>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AOPC, Share of Respondents, Share of Items</a:t>
            </a:r>
          </a:p>
        </p:txBody>
      </p:sp>
      <p:sp>
        <p:nvSpPr>
          <p:cNvPr id="31" name="TextBox 30">
            <a:extLst>
              <a:ext uri="{FF2B5EF4-FFF2-40B4-BE49-F238E27FC236}">
                <a16:creationId xmlns:a16="http://schemas.microsoft.com/office/drawing/2014/main" id="{5B8228DC-5CEE-4587-8D04-C5EF72E32F51}"/>
              </a:ext>
            </a:extLst>
          </p:cNvPr>
          <p:cNvSpPr txBox="1"/>
          <p:nvPr/>
        </p:nvSpPr>
        <p:spPr>
          <a:xfrm rot="16200000">
            <a:off x="189269" y="4167435"/>
            <a:ext cx="927221" cy="21544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rgbClr val="50555C"/>
                </a:solidFill>
                <a:latin typeface="Franklin Gothic Medium" panose="020B0603020102020204" pitchFamily="34" charset="0"/>
              </a:rPr>
              <a:t>Respondent %</a:t>
            </a:r>
            <a:endParaRPr kumimoji="0" lang="en-US" sz="800" i="0" u="none" strike="noStrike" kern="1200" cap="none" spc="0" normalizeH="0" baseline="0" noProof="0" dirty="0">
              <a:ln>
                <a:noFill/>
              </a:ln>
              <a:solidFill>
                <a:srgbClr val="50555C"/>
              </a:solidFill>
              <a:effectLst/>
              <a:uLnTx/>
              <a:uFillTx/>
              <a:latin typeface="Franklin Gothic Medium" panose="020B0603020102020204" pitchFamily="34" charset="0"/>
            </a:endParaRPr>
          </a:p>
        </p:txBody>
      </p:sp>
      <p:sp>
        <p:nvSpPr>
          <p:cNvPr id="35" name="TextBox 34">
            <a:extLst>
              <a:ext uri="{FF2B5EF4-FFF2-40B4-BE49-F238E27FC236}">
                <a16:creationId xmlns:a16="http://schemas.microsoft.com/office/drawing/2014/main" id="{84CAF535-190E-4FC9-9CB2-2F713A3093C1}"/>
              </a:ext>
            </a:extLst>
          </p:cNvPr>
          <p:cNvSpPr txBox="1"/>
          <p:nvPr/>
        </p:nvSpPr>
        <p:spPr>
          <a:xfrm rot="16200000">
            <a:off x="115201" y="5219730"/>
            <a:ext cx="1083392" cy="21544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50555C"/>
                </a:solidFill>
                <a:effectLst/>
                <a:uLnTx/>
                <a:uFillTx/>
                <a:latin typeface="Franklin Gothic Medium" panose="020B0603020102020204" pitchFamily="34" charset="0"/>
              </a:rPr>
              <a:t>Share Of Item</a:t>
            </a:r>
          </a:p>
        </p:txBody>
      </p:sp>
      <p:sp>
        <p:nvSpPr>
          <p:cNvPr id="36" name="Rectangle 35">
            <a:extLst>
              <a:ext uri="{FF2B5EF4-FFF2-40B4-BE49-F238E27FC236}">
                <a16:creationId xmlns:a16="http://schemas.microsoft.com/office/drawing/2014/main" id="{EF29BB8D-C6ED-49BB-8A49-F58D5EE7CFF8}"/>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3" name="Slide Number Placeholder 2">
            <a:extLst>
              <a:ext uri="{FF2B5EF4-FFF2-40B4-BE49-F238E27FC236}">
                <a16:creationId xmlns:a16="http://schemas.microsoft.com/office/drawing/2014/main" id="{86CF4BC5-DC8A-4DD1-889B-B675972C5339}"/>
              </a:ext>
            </a:extLst>
          </p:cNvPr>
          <p:cNvSpPr>
            <a:spLocks noGrp="1"/>
          </p:cNvSpPr>
          <p:nvPr>
            <p:ph type="sldNum" sz="quarter" idx="4"/>
          </p:nvPr>
        </p:nvSpPr>
        <p:spPr/>
        <p:txBody>
          <a:bodyPr/>
          <a:lstStyle/>
          <a:p>
            <a:fld id="{A26DCA39-FE7E-4B33-9419-C9BB65BD885E}" type="slidenum">
              <a:rPr lang="en-US" smtClean="0"/>
              <a:t>16</a:t>
            </a:fld>
            <a:endParaRPr lang="en-US"/>
          </a:p>
        </p:txBody>
      </p:sp>
    </p:spTree>
    <p:extLst>
      <p:ext uri="{BB962C8B-B14F-4D97-AF65-F5344CB8AC3E}">
        <p14:creationId xmlns:p14="http://schemas.microsoft.com/office/powerpoint/2010/main" val="337613634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6465B73-888D-47D7-ADF9-730B04BD07FE}"/>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417410" cy="276999"/>
            </a:xfrm>
            <a:prstGeom prst="rect">
              <a:avLst/>
            </a:prstGeom>
          </p:spPr>
          <p:txBody>
            <a:bodyPr wrap="none" anchor="ctr">
              <a:spAutoFit/>
            </a:bodyPr>
            <a:lstStyle/>
            <a:p>
              <a:pPr fontAlgn="t"/>
              <a:r>
                <a:rPr lang="en-US" sz="1200" b="1" dirty="0">
                  <a:latin typeface="Franklin Gothic Book" panose="020B0503020102020204" pitchFamily="34" charset="0"/>
                </a:rPr>
                <a:t>BREAKFAST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a:t>
            </a:r>
          </a:p>
          <a:p>
            <a:pPr marL="0" rtl="0" eaLnBrk="1" fontAlgn="ctr" latinLnBrk="0" hangingPunct="1">
              <a:spcBef>
                <a:spcPts val="0"/>
              </a:spcBef>
              <a:spcAft>
                <a:spcPts val="0"/>
              </a:spcAft>
            </a:pPr>
            <a:r>
              <a:rPr lang="en-US" sz="1400" dirty="0"/>
              <a:t>(</a:t>
            </a:r>
            <a:r>
              <a:rPr lang="en-US" sz="1600" dirty="0"/>
              <a:t>Breakfast for One, Family Breakfast, Breakfast @ Work/School</a:t>
            </a:r>
            <a:r>
              <a:rPr lang="en-US" sz="1400" dirty="0"/>
              <a:t>)</a:t>
            </a:r>
            <a:endParaRPr lang="en-US" sz="20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2358750940"/>
              </p:ext>
            </p:extLst>
          </p:nvPr>
        </p:nvGraphicFramePr>
        <p:xfrm>
          <a:off x="449705" y="2006592"/>
          <a:ext cx="5394958" cy="4204617"/>
        </p:xfrm>
        <a:graphic>
          <a:graphicData uri="http://schemas.openxmlformats.org/drawingml/2006/table">
            <a:tbl>
              <a:tblPr firstRow="1" bandRow="1">
                <a:tableStyleId>{9D7B26C5-4107-4FEC-AEDC-1716B250A1EF}</a:tableStyleId>
              </a:tblPr>
              <a:tblGrid>
                <a:gridCol w="771948">
                  <a:extLst>
                    <a:ext uri="{9D8B030D-6E8A-4147-A177-3AD203B41FA5}">
                      <a16:colId xmlns:a16="http://schemas.microsoft.com/office/drawing/2014/main" val="4076324199"/>
                    </a:ext>
                  </a:extLst>
                </a:gridCol>
                <a:gridCol w="924602">
                  <a:extLst>
                    <a:ext uri="{9D8B030D-6E8A-4147-A177-3AD203B41FA5}">
                      <a16:colId xmlns:a16="http://schemas.microsoft.com/office/drawing/2014/main" val="3511605551"/>
                    </a:ext>
                  </a:extLst>
                </a:gridCol>
                <a:gridCol w="924602">
                  <a:extLst>
                    <a:ext uri="{9D8B030D-6E8A-4147-A177-3AD203B41FA5}">
                      <a16:colId xmlns:a16="http://schemas.microsoft.com/office/drawing/2014/main" val="1337717583"/>
                    </a:ext>
                  </a:extLst>
                </a:gridCol>
                <a:gridCol w="924602">
                  <a:extLst>
                    <a:ext uri="{9D8B030D-6E8A-4147-A177-3AD203B41FA5}">
                      <a16:colId xmlns:a16="http://schemas.microsoft.com/office/drawing/2014/main" val="1752148256"/>
                    </a:ext>
                  </a:extLst>
                </a:gridCol>
                <a:gridCol w="924602">
                  <a:extLst>
                    <a:ext uri="{9D8B030D-6E8A-4147-A177-3AD203B41FA5}">
                      <a16:colId xmlns:a16="http://schemas.microsoft.com/office/drawing/2014/main" val="2280144050"/>
                    </a:ext>
                  </a:extLst>
                </a:gridCol>
                <a:gridCol w="924602">
                  <a:extLst>
                    <a:ext uri="{9D8B030D-6E8A-4147-A177-3AD203B41FA5}">
                      <a16:colId xmlns:a16="http://schemas.microsoft.com/office/drawing/2014/main" val="126504659"/>
                    </a:ext>
                  </a:extLst>
                </a:gridCol>
              </a:tblGrid>
              <a:tr h="332824">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300461">
                <a:tc>
                  <a:txBody>
                    <a:bodyPr/>
                    <a:lstStyle/>
                    <a:p>
                      <a:pPr lvl="0">
                        <a:buNone/>
                      </a:pPr>
                      <a:r>
                        <a:rPr lang="en-US" sz="800" dirty="0">
                          <a:latin typeface="Franklin Gothic Book" panose="020B0503020102020204" pitchFamily="34" charset="0"/>
                        </a:rPr>
                        <a:t>Dollars</a:t>
                      </a:r>
                    </a:p>
                    <a:p>
                      <a:pPr lvl="0">
                        <a:buNone/>
                      </a:pPr>
                      <a:r>
                        <a:rPr lang="en-US" sz="600" dirty="0">
                          <a:latin typeface="Franklin Gothic Book" panose="020B0503020102020204" pitchFamily="34" charset="0"/>
                        </a:rPr>
                        <a:t>(Euromonitor)</a:t>
                      </a:r>
                      <a:endParaRPr lang="en-US" sz="500" dirty="0">
                        <a:latin typeface="Franklin Gothic Book" panose="020B0503020102020204" pitchFamily="34" charset="0"/>
                      </a:endParaRP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379033">
                <a:tc>
                  <a:txBody>
                    <a:bodyPr/>
                    <a:lstStyle/>
                    <a:p>
                      <a:pPr lvl="0">
                        <a:buNone/>
                      </a:pPr>
                      <a:r>
                        <a:rPr lang="en-US" sz="800" dirty="0">
                          <a:latin typeface="Franklin Gothic Book" panose="020B0503020102020204" pitchFamily="34" charset="0"/>
                        </a:rPr>
                        <a:t>Avg Items per Occasions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latin typeface="Franklin Gothic Book" panose="020B0503020102020204" pitchFamily="34" charset="0"/>
                        </a:rPr>
                        <a:t>5.8</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25346">
                <a:tc gridSpan="6">
                  <a:txBody>
                    <a:bodyPr/>
                    <a:lstStyle/>
                    <a:p>
                      <a:r>
                        <a:rPr lang="en-US" sz="900" b="0" dirty="0">
                          <a:latin typeface="+mj-lt"/>
                        </a:rPr>
                        <a:t>Annual Occasions Per Capita</a:t>
                      </a:r>
                    </a:p>
                  </a:txBody>
                  <a:tcPr marL="45720" marR="4572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solidFill>
                          <a:srgbClr val="FF0000"/>
                        </a:solidFill>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62408">
                <a:tc>
                  <a:txBody>
                    <a:bodyPr/>
                    <a:lstStyle/>
                    <a:p>
                      <a:r>
                        <a:rPr lang="en-US" sz="800" dirty="0">
                          <a:latin typeface="Franklin Gothic Book" panose="020B0503020102020204" pitchFamily="34" charset="0"/>
                        </a:rPr>
                        <a:t>Alpha</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62408">
                <a:tc>
                  <a:txBody>
                    <a:bodyPr/>
                    <a:lstStyle/>
                    <a:p>
                      <a:r>
                        <a:rPr lang="en-US" sz="800" dirty="0">
                          <a:latin typeface="Franklin Gothic Book" panose="020B0503020102020204" pitchFamily="34" charset="0"/>
                        </a:rPr>
                        <a:t>Gen Z</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62408">
                <a:tc>
                  <a:txBody>
                    <a:bodyPr/>
                    <a:lstStyle/>
                    <a:p>
                      <a:pPr lvl="0">
                        <a:buNone/>
                      </a:pPr>
                      <a:r>
                        <a:rPr lang="en-US" sz="800" dirty="0">
                          <a:latin typeface="Franklin Gothic Book" panose="020B0503020102020204" pitchFamily="34" charset="0"/>
                        </a:rPr>
                        <a:t>Millennial</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62408">
                <a:tc>
                  <a:txBody>
                    <a:bodyPr/>
                    <a:lstStyle/>
                    <a:p>
                      <a:pPr lvl="0">
                        <a:buNone/>
                      </a:pPr>
                      <a:r>
                        <a:rPr lang="en-US" sz="800" dirty="0">
                          <a:latin typeface="Franklin Gothic Book" panose="020B0503020102020204" pitchFamily="34" charset="0"/>
                        </a:rPr>
                        <a:t>Gen X</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62408">
                <a:tc>
                  <a:txBody>
                    <a:bodyPr/>
                    <a:lstStyle/>
                    <a:p>
                      <a:pPr lvl="0">
                        <a:buNone/>
                      </a:pPr>
                      <a:r>
                        <a:rPr lang="en-US" sz="800" dirty="0">
                          <a:latin typeface="Franklin Gothic Book" panose="020B0503020102020204" pitchFamily="34" charset="0"/>
                        </a:rPr>
                        <a:t>Boomers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62408">
                <a:tc>
                  <a:txBody>
                    <a:bodyPr/>
                    <a:lstStyle/>
                    <a:p>
                      <a:pPr lvl="0">
                        <a:buNone/>
                      </a:pPr>
                      <a:r>
                        <a:rPr lang="en-US" sz="800" dirty="0">
                          <a:latin typeface="Franklin Gothic Book" panose="020B0503020102020204" pitchFamily="34" charset="0"/>
                        </a:rPr>
                        <a:t>HH w/Kids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62408">
                <a:tc>
                  <a:txBody>
                    <a:bodyPr/>
                    <a:lstStyle/>
                    <a:p>
                      <a:r>
                        <a:rPr lang="en-US" sz="800" dirty="0">
                          <a:latin typeface="Franklin Gothic Book" panose="020B0503020102020204" pitchFamily="34" charset="0"/>
                        </a:rPr>
                        <a:t>Low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62408">
                <a:tc>
                  <a:txBody>
                    <a:bodyPr/>
                    <a:lstStyle/>
                    <a:p>
                      <a:r>
                        <a:rPr lang="en-US" sz="800" dirty="0">
                          <a:latin typeface="Franklin Gothic Book" panose="020B0503020102020204" pitchFamily="34" charset="0"/>
                        </a:rPr>
                        <a:t>Mid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62408">
                <a:tc>
                  <a:txBody>
                    <a:bodyPr/>
                    <a:lstStyle/>
                    <a:p>
                      <a:r>
                        <a:rPr lang="en-US" sz="800" dirty="0">
                          <a:latin typeface="Franklin Gothic Book" panose="020B0503020102020204" pitchFamily="34" charset="0"/>
                        </a:rPr>
                        <a:t>High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332824">
                <a:tc>
                  <a:txBody>
                    <a:bodyPr/>
                    <a:lstStyle/>
                    <a:p>
                      <a:r>
                        <a:rPr lang="en-US" sz="800" dirty="0">
                          <a:latin typeface="Franklin Gothic Book" panose="020B0503020102020204" pitchFamily="34" charset="0"/>
                        </a:rPr>
                        <a:t>African American</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r h="262408">
                <a:tc>
                  <a:txBody>
                    <a:bodyPr/>
                    <a:lstStyle/>
                    <a:p>
                      <a:pPr lvl="0">
                        <a:buNone/>
                      </a:pPr>
                      <a:r>
                        <a:rPr lang="en-US" sz="800" dirty="0">
                          <a:latin typeface="Franklin Gothic Book" panose="020B0503020102020204" pitchFamily="34" charset="0"/>
                        </a:rPr>
                        <a:t>Hispanic</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4167653502"/>
                  </a:ext>
                </a:extLst>
              </a:tr>
            </a:tbl>
          </a:graphicData>
        </a:graphic>
      </p:graphicFrame>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4079417371"/>
              </p:ext>
            </p:extLst>
          </p:nvPr>
        </p:nvGraphicFramePr>
        <p:xfrm>
          <a:off x="6143348" y="3438569"/>
          <a:ext cx="5789354" cy="2831695"/>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456098">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a:t>
                      </a:r>
                    </a:p>
                    <a:p>
                      <a:pPr algn="ctr"/>
                      <a:r>
                        <a:rPr lang="en-US" sz="1000" b="0" dirty="0">
                          <a:latin typeface="Franklin Gothic Medium" panose="020B0603020102020204" pitchFamily="34" charset="0"/>
                        </a:rPr>
                        <a:t>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5995">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6929">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latin typeface="Franklin Gothic Book" panose="020B0503020102020204" pitchFamily="34" charset="0"/>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74713">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5995">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5995">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5995">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5995">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5995">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5.8%</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5.8%</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latin typeface="Franklin Gothic Book" panose="020B0503020102020204" pitchFamily="34" charset="0"/>
                        </a:rPr>
                        <a:t>1.3</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900" dirty="0">
                          <a:solidFill>
                            <a:srgbClr val="FF0000"/>
                          </a:solidFill>
                          <a:latin typeface="Franklin Gothic Book" panose="020B0503020102020204" pitchFamily="34" charset="0"/>
                        </a:rPr>
                        <a:t>-1.6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5995">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5995">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37345"/>
                  </a:ext>
                </a:extLst>
              </a:tr>
              <a:tr h="205995">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3267636379"/>
              </p:ext>
            </p:extLst>
          </p:nvPr>
        </p:nvGraphicFramePr>
        <p:xfrm>
          <a:off x="6096000" y="2348950"/>
          <a:ext cx="5859450" cy="1080050"/>
        </p:xfrm>
        <a:graphic>
          <a:graphicData uri="http://schemas.openxmlformats.org/drawingml/2006/chart">
            <c:chart xmlns:c="http://schemas.openxmlformats.org/drawingml/2006/chart" xmlns:r="http://schemas.openxmlformats.org/officeDocument/2006/relationships" r:id="rId5"/>
          </a:graphicData>
        </a:graphic>
      </p:graphicFrame>
      <p:pic>
        <p:nvPicPr>
          <p:cNvPr id="24" name="Picture 23">
            <a:extLst>
              <a:ext uri="{FF2B5EF4-FFF2-40B4-BE49-F238E27FC236}">
                <a16:creationId xmlns:a16="http://schemas.microsoft.com/office/drawing/2014/main" id="{BCB3E5C1-FB58-47CF-AF1D-5AAD80092977}"/>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26" name="Straight Connector 25">
            <a:extLst>
              <a:ext uri="{FF2B5EF4-FFF2-40B4-BE49-F238E27FC236}">
                <a16:creationId xmlns:a16="http://schemas.microsoft.com/office/drawing/2014/main" id="{E2298140-1B02-4333-8BA7-96D9F31A2515}"/>
              </a:ext>
            </a:extLst>
          </p:cNvPr>
          <p:cNvCxnSpPr/>
          <p:nvPr/>
        </p:nvCxnSpPr>
        <p:spPr>
          <a:xfrm>
            <a:off x="7879608"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D376A4-E9E0-47CC-AF25-8ED02CA3FEE8}"/>
              </a:ext>
            </a:extLst>
          </p:cNvPr>
          <p:cNvCxnSpPr/>
          <p:nvPr/>
        </p:nvCxnSpPr>
        <p:spPr>
          <a:xfrm>
            <a:off x="8775517"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D8B505-FE3D-40BB-B07F-5C12C63AB768}"/>
              </a:ext>
            </a:extLst>
          </p:cNvPr>
          <p:cNvCxnSpPr/>
          <p:nvPr/>
        </p:nvCxnSpPr>
        <p:spPr>
          <a:xfrm>
            <a:off x="9671426"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0F88CD-E794-4A5F-ADEA-9CD2A01FA7E5}"/>
              </a:ext>
            </a:extLst>
          </p:cNvPr>
          <p:cNvCxnSpPr/>
          <p:nvPr/>
        </p:nvCxnSpPr>
        <p:spPr>
          <a:xfrm>
            <a:off x="10567335"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CB235C-A39C-4C81-9DD4-FA63307D93E2}"/>
              </a:ext>
            </a:extLst>
          </p:cNvPr>
          <p:cNvCxnSpPr/>
          <p:nvPr/>
        </p:nvCxnSpPr>
        <p:spPr>
          <a:xfrm>
            <a:off x="11463243" y="389757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89B40E2-12D5-46B0-BB68-AA157390A5C1}"/>
              </a:ext>
            </a:extLst>
          </p:cNvPr>
          <p:cNvGrpSpPr/>
          <p:nvPr/>
        </p:nvGrpSpPr>
        <p:grpSpPr>
          <a:xfrm>
            <a:off x="377685" y="2344906"/>
            <a:ext cx="5525962" cy="45719"/>
            <a:chOff x="377685" y="2376805"/>
            <a:chExt cx="5525962" cy="45720"/>
          </a:xfrm>
        </p:grpSpPr>
        <p:pic>
          <p:nvPicPr>
            <p:cNvPr id="34" name="Picture 33">
              <a:extLst>
                <a:ext uri="{FF2B5EF4-FFF2-40B4-BE49-F238E27FC236}">
                  <a16:creationId xmlns:a16="http://schemas.microsoft.com/office/drawing/2014/main" id="{7CBEF835-FA6E-4824-B304-2EBF055E19D7}"/>
                </a:ext>
              </a:extLst>
            </p:cNvPr>
            <p:cNvPicPr/>
            <p:nvPr/>
          </p:nvPicPr>
          <p:blipFill>
            <a:blip r:embed="rId7">
              <a:extLst>
                <a:ext uri="{28A0092B-C50C-407E-A947-70E740481C1C}">
                  <a14:useLocalDpi xmlns:a14="http://schemas.microsoft.com/office/drawing/2010/main"/>
                </a:ext>
              </a:extLst>
            </a:blip>
            <a:stretch>
              <a:fillRect/>
            </a:stretch>
          </p:blipFill>
          <p:spPr>
            <a:xfrm>
              <a:off x="377685" y="2376805"/>
              <a:ext cx="5525962" cy="45720"/>
            </a:xfrm>
            <a:prstGeom prst="rect">
              <a:avLst/>
            </a:prstGeom>
          </p:spPr>
        </p:pic>
        <p:cxnSp>
          <p:nvCxnSpPr>
            <p:cNvPr id="36" name="Straight Connector 35">
              <a:extLst>
                <a:ext uri="{FF2B5EF4-FFF2-40B4-BE49-F238E27FC236}">
                  <a16:creationId xmlns:a16="http://schemas.microsoft.com/office/drawing/2014/main" id="{7DCAAEBF-EDEB-4C57-9A5A-8E9805276F8F}"/>
                </a:ext>
              </a:extLst>
            </p:cNvPr>
            <p:cNvCxnSpPr/>
            <p:nvPr/>
          </p:nvCxnSpPr>
          <p:spPr>
            <a:xfrm>
              <a:off x="1555610"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A6C769-9800-4B72-9A1B-901B7E2CF7D8}"/>
                </a:ext>
              </a:extLst>
            </p:cNvPr>
            <p:cNvCxnSpPr/>
            <p:nvPr/>
          </p:nvCxnSpPr>
          <p:spPr>
            <a:xfrm>
              <a:off x="2492911"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88D5B5-113E-4EF3-80B9-1913706F9974}"/>
                </a:ext>
              </a:extLst>
            </p:cNvPr>
            <p:cNvCxnSpPr/>
            <p:nvPr/>
          </p:nvCxnSpPr>
          <p:spPr>
            <a:xfrm>
              <a:off x="3430212"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EA6A4E-E64A-4361-AA7C-F34BA0E973C8}"/>
                </a:ext>
              </a:extLst>
            </p:cNvPr>
            <p:cNvCxnSpPr/>
            <p:nvPr/>
          </p:nvCxnSpPr>
          <p:spPr>
            <a:xfrm>
              <a:off x="43675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891597-4020-4233-AEB2-97B15C560FD9}"/>
                </a:ext>
              </a:extLst>
            </p:cNvPr>
            <p:cNvCxnSpPr/>
            <p:nvPr/>
          </p:nvCxnSpPr>
          <p:spPr>
            <a:xfrm>
              <a:off x="53048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464E5EFE-8602-448B-9AD4-7473DB0AEA2E}"/>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62" name="Group 61">
            <a:extLst>
              <a:ext uri="{FF2B5EF4-FFF2-40B4-BE49-F238E27FC236}">
                <a16:creationId xmlns:a16="http://schemas.microsoft.com/office/drawing/2014/main" id="{F18FAE51-9403-4620-8990-1DF68E895C36}"/>
              </a:ext>
            </a:extLst>
          </p:cNvPr>
          <p:cNvGrpSpPr/>
          <p:nvPr/>
        </p:nvGrpSpPr>
        <p:grpSpPr>
          <a:xfrm>
            <a:off x="3692976" y="6453235"/>
            <a:ext cx="6309360" cy="369332"/>
            <a:chOff x="3692976" y="6453235"/>
            <a:chExt cx="6309360" cy="369332"/>
          </a:xfrm>
        </p:grpSpPr>
        <p:sp>
          <p:nvSpPr>
            <p:cNvPr id="63" name="TextBox 62">
              <a:extLst>
                <a:ext uri="{FF2B5EF4-FFF2-40B4-BE49-F238E27FC236}">
                  <a16:creationId xmlns:a16="http://schemas.microsoft.com/office/drawing/2014/main" id="{14137002-2E74-4B5A-98AD-288D6D2ACC2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64" name="Flowchart: Connector 63">
              <a:extLst>
                <a:ext uri="{FF2B5EF4-FFF2-40B4-BE49-F238E27FC236}">
                  <a16:creationId xmlns:a16="http://schemas.microsoft.com/office/drawing/2014/main" id="{D0769EB7-8722-4BD3-B827-7A3315A5F5F1}"/>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lowchart: Connector 64">
              <a:extLst>
                <a:ext uri="{FF2B5EF4-FFF2-40B4-BE49-F238E27FC236}">
                  <a16:creationId xmlns:a16="http://schemas.microsoft.com/office/drawing/2014/main" id="{DCA1414E-96C7-4C34-82CD-D02F26FC22C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B2401954-696E-4D04-B610-3469FF864F85}"/>
              </a:ext>
            </a:extLst>
          </p:cNvPr>
          <p:cNvPicPr/>
          <p:nvPr/>
        </p:nvPicPr>
        <p:blipFill>
          <a:blip r:embed="rId7">
            <a:extLst>
              <a:ext uri="{28A0092B-C50C-407E-A947-70E740481C1C}">
                <a14:useLocalDpi xmlns:a14="http://schemas.microsoft.com/office/drawing/2010/main"/>
              </a:ext>
            </a:extLst>
          </a:blip>
          <a:stretch>
            <a:fillRect/>
          </a:stretch>
        </p:blipFill>
        <p:spPr>
          <a:xfrm>
            <a:off x="6143348" y="3900322"/>
            <a:ext cx="5789354" cy="45719"/>
          </a:xfrm>
          <a:prstGeom prst="rect">
            <a:avLst/>
          </a:prstGeom>
        </p:spPr>
      </p:pic>
      <p:sp>
        <p:nvSpPr>
          <p:cNvPr id="3" name="Slide Number Placeholder 2">
            <a:extLst>
              <a:ext uri="{FF2B5EF4-FFF2-40B4-BE49-F238E27FC236}">
                <a16:creationId xmlns:a16="http://schemas.microsoft.com/office/drawing/2014/main" id="{FE1E5E33-4E52-4C18-A7CA-9EEE5D682799}"/>
              </a:ext>
            </a:extLst>
          </p:cNvPr>
          <p:cNvSpPr>
            <a:spLocks noGrp="1"/>
          </p:cNvSpPr>
          <p:nvPr>
            <p:ph type="sldNum" sz="quarter" idx="4"/>
          </p:nvPr>
        </p:nvSpPr>
        <p:spPr/>
        <p:txBody>
          <a:bodyPr/>
          <a:lstStyle/>
          <a:p>
            <a:fld id="{A26DCA39-FE7E-4B33-9419-C9BB65BD885E}" type="slidenum">
              <a:rPr lang="en-US" smtClean="0"/>
              <a:t>17</a:t>
            </a:fld>
            <a:endParaRPr lang="en-US"/>
          </a:p>
        </p:txBody>
      </p:sp>
    </p:spTree>
    <p:extLst>
      <p:ext uri="{BB962C8B-B14F-4D97-AF65-F5344CB8AC3E}">
        <p14:creationId xmlns:p14="http://schemas.microsoft.com/office/powerpoint/2010/main" val="249209371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DD7109-34D1-45B7-B583-FAC4F9A074F7}"/>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417410" cy="276999"/>
            </a:xfrm>
            <a:prstGeom prst="rect">
              <a:avLst/>
            </a:prstGeom>
          </p:spPr>
          <p:txBody>
            <a:bodyPr wrap="none" anchor="ctr">
              <a:spAutoFit/>
            </a:bodyPr>
            <a:lstStyle/>
            <a:p>
              <a:pPr fontAlgn="t"/>
              <a:r>
                <a:rPr lang="en-US" sz="1200" b="1" dirty="0">
                  <a:latin typeface="Franklin Gothic Book" panose="020B0503020102020204" pitchFamily="34" charset="0"/>
                </a:rPr>
                <a:t>BREAKFAST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overview</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92" name="Rectangle 91">
            <a:extLst>
              <a:ext uri="{FF2B5EF4-FFF2-40B4-BE49-F238E27FC236}">
                <a16:creationId xmlns:a16="http://schemas.microsoft.com/office/drawing/2014/main" id="{75EE7458-CEAD-6642-B8F3-E785899CF49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1873542601"/>
              </p:ext>
            </p:extLst>
          </p:nvPr>
        </p:nvGraphicFramePr>
        <p:xfrm>
          <a:off x="449705" y="2006589"/>
          <a:ext cx="5394959" cy="4180831"/>
        </p:xfrm>
        <a:graphic>
          <a:graphicData uri="http://schemas.openxmlformats.org/drawingml/2006/table">
            <a:tbl>
              <a:tblPr firstRow="1" bandRow="1">
                <a:tableStyleId>{9D7B26C5-4107-4FEC-AEDC-1716B250A1EF}</a:tableStyleId>
              </a:tblPr>
              <a:tblGrid>
                <a:gridCol w="1006809">
                  <a:extLst>
                    <a:ext uri="{9D8B030D-6E8A-4147-A177-3AD203B41FA5}">
                      <a16:colId xmlns:a16="http://schemas.microsoft.com/office/drawing/2014/main" val="4076324199"/>
                    </a:ext>
                  </a:extLst>
                </a:gridCol>
                <a:gridCol w="877630">
                  <a:extLst>
                    <a:ext uri="{9D8B030D-6E8A-4147-A177-3AD203B41FA5}">
                      <a16:colId xmlns:a16="http://schemas.microsoft.com/office/drawing/2014/main" val="3511605551"/>
                    </a:ext>
                  </a:extLst>
                </a:gridCol>
                <a:gridCol w="877630">
                  <a:extLst>
                    <a:ext uri="{9D8B030D-6E8A-4147-A177-3AD203B41FA5}">
                      <a16:colId xmlns:a16="http://schemas.microsoft.com/office/drawing/2014/main" val="1337717583"/>
                    </a:ext>
                  </a:extLst>
                </a:gridCol>
                <a:gridCol w="877630">
                  <a:extLst>
                    <a:ext uri="{9D8B030D-6E8A-4147-A177-3AD203B41FA5}">
                      <a16:colId xmlns:a16="http://schemas.microsoft.com/office/drawing/2014/main" val="1752148256"/>
                    </a:ext>
                  </a:extLst>
                </a:gridCol>
                <a:gridCol w="877630">
                  <a:extLst>
                    <a:ext uri="{9D8B030D-6E8A-4147-A177-3AD203B41FA5}">
                      <a16:colId xmlns:a16="http://schemas.microsoft.com/office/drawing/2014/main" val="2280144050"/>
                    </a:ext>
                  </a:extLst>
                </a:gridCol>
                <a:gridCol w="877630">
                  <a:extLst>
                    <a:ext uri="{9D8B030D-6E8A-4147-A177-3AD203B41FA5}">
                      <a16:colId xmlns:a16="http://schemas.microsoft.com/office/drawing/2014/main" val="126504659"/>
                    </a:ext>
                  </a:extLst>
                </a:gridCol>
              </a:tblGrid>
              <a:tr h="355110">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marL="45720" marR="0" marT="0" marB="0"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Work/School</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Early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Morning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Bite</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93467">
                <a:tc>
                  <a:txBody>
                    <a:bodyPr/>
                    <a:lstStyle/>
                    <a:p>
                      <a:pPr lvl="0">
                        <a:buNone/>
                      </a:pPr>
                      <a:r>
                        <a:rPr lang="en-US" sz="900" dirty="0">
                          <a:latin typeface="Franklin Gothic Book" panose="020B0503020102020204" pitchFamily="34" charset="0"/>
                        </a:rPr>
                        <a:t>Dollars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93467">
                <a:tc>
                  <a:txBody>
                    <a:bodyPr/>
                    <a:lstStyle/>
                    <a:p>
                      <a:pPr lvl="0">
                        <a:buNone/>
                      </a:pPr>
                      <a:r>
                        <a:rPr lang="en-US" sz="900" dirty="0">
                          <a:latin typeface="Franklin Gothic Book" panose="020B0503020102020204" pitchFamily="34" charset="0"/>
                        </a:rPr>
                        <a:t>Avg Items per Person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93467">
                <a:tc>
                  <a:txBody>
                    <a:bodyPr/>
                    <a:lstStyle/>
                    <a:p>
                      <a:r>
                        <a:rPr lang="en-US" sz="900" dirty="0">
                          <a:latin typeface="Franklin Gothic Book" panose="020B0503020102020204" pitchFamily="34" charset="0"/>
                        </a:rPr>
                        <a:t>Alpha</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93467">
                <a:tc>
                  <a:txBody>
                    <a:bodyPr/>
                    <a:lstStyle/>
                    <a:p>
                      <a:r>
                        <a:rPr lang="en-US" sz="900" dirty="0">
                          <a:latin typeface="Franklin Gothic Book" panose="020B0503020102020204" pitchFamily="34" charset="0"/>
                        </a:rPr>
                        <a:t>Gen Z</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93467">
                <a:tc>
                  <a:txBody>
                    <a:bodyPr/>
                    <a:lstStyle/>
                    <a:p>
                      <a:pPr lvl="0">
                        <a:buNone/>
                      </a:pPr>
                      <a:r>
                        <a:rPr lang="en-US" sz="900" dirty="0">
                          <a:latin typeface="Franklin Gothic Book" panose="020B0503020102020204" pitchFamily="34" charset="0"/>
                        </a:rPr>
                        <a:t>Millennial</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93467">
                <a:tc>
                  <a:txBody>
                    <a:bodyPr/>
                    <a:lstStyle/>
                    <a:p>
                      <a:pPr lvl="0">
                        <a:buNone/>
                      </a:pPr>
                      <a:r>
                        <a:rPr lang="en-US" sz="900" dirty="0">
                          <a:latin typeface="Franklin Gothic Book" panose="020B0503020102020204" pitchFamily="34" charset="0"/>
                        </a:rPr>
                        <a:t>Gen X</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93467">
                <a:tc>
                  <a:txBody>
                    <a:bodyPr/>
                    <a:lstStyle/>
                    <a:p>
                      <a:pPr lvl="0">
                        <a:buNone/>
                      </a:pPr>
                      <a:r>
                        <a:rPr lang="en-US" sz="900" dirty="0">
                          <a:latin typeface="Franklin Gothic Book" panose="020B0503020102020204" pitchFamily="34" charset="0"/>
                        </a:rPr>
                        <a:t>Boomers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93467">
                <a:tc>
                  <a:txBody>
                    <a:bodyPr/>
                    <a:lstStyle/>
                    <a:p>
                      <a:pPr lvl="0">
                        <a:buNone/>
                      </a:pPr>
                      <a:r>
                        <a:rPr lang="en-US" sz="900" dirty="0">
                          <a:latin typeface="Franklin Gothic Book" panose="020B0503020102020204" pitchFamily="34" charset="0"/>
                        </a:rPr>
                        <a:t>HH w/Kids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93467">
                <a:tc>
                  <a:txBody>
                    <a:bodyPr/>
                    <a:lstStyle/>
                    <a:p>
                      <a:r>
                        <a:rPr lang="en-US" sz="900" dirty="0">
                          <a:latin typeface="Franklin Gothic Book" panose="020B0503020102020204" pitchFamily="34" charset="0"/>
                        </a:rPr>
                        <a:t>Low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93467">
                <a:tc>
                  <a:txBody>
                    <a:bodyPr/>
                    <a:lstStyle/>
                    <a:p>
                      <a:r>
                        <a:rPr lang="en-US" sz="900" dirty="0">
                          <a:latin typeface="Franklin Gothic Book" panose="020B0503020102020204" pitchFamily="34" charset="0"/>
                        </a:rPr>
                        <a:t>Mid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93467">
                <a:tc>
                  <a:txBody>
                    <a:bodyPr/>
                    <a:lstStyle/>
                    <a:p>
                      <a:r>
                        <a:rPr lang="en-US" sz="900" dirty="0">
                          <a:latin typeface="Franklin Gothic Book" panose="020B0503020102020204" pitchFamily="34" charset="0"/>
                        </a:rPr>
                        <a:t>High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93467">
                <a:tc>
                  <a:txBody>
                    <a:bodyPr/>
                    <a:lstStyle/>
                    <a:p>
                      <a:r>
                        <a:rPr lang="en-US" sz="900" dirty="0">
                          <a:latin typeface="Franklin Gothic Book" panose="020B0503020102020204" pitchFamily="34" charset="0"/>
                        </a:rPr>
                        <a:t>African American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293467">
                <a:tc>
                  <a:txBody>
                    <a:bodyPr/>
                    <a:lstStyle/>
                    <a:p>
                      <a:pPr lvl="0">
                        <a:buNone/>
                      </a:pPr>
                      <a:r>
                        <a:rPr lang="en-US" sz="900" dirty="0">
                          <a:latin typeface="Franklin Gothic Book" panose="020B0503020102020204" pitchFamily="34" charset="0"/>
                        </a:rPr>
                        <a:t>Hispanic</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bl>
          </a:graphicData>
        </a:graphic>
      </p:graphicFrame>
      <p:pic>
        <p:nvPicPr>
          <p:cNvPr id="33" name="Picture 32">
            <a:extLst>
              <a:ext uri="{FF2B5EF4-FFF2-40B4-BE49-F238E27FC236}">
                <a16:creationId xmlns:a16="http://schemas.microsoft.com/office/drawing/2014/main" id="{BE39AFE8-1313-4E17-8625-DEDFAB5D51C7}"/>
              </a:ext>
            </a:extLst>
          </p:cNvPr>
          <p:cNvPicPr/>
          <p:nvPr/>
        </p:nvPicPr>
        <p:blipFill>
          <a:blip r:embed="rId5">
            <a:extLst>
              <a:ext uri="{28A0092B-C50C-407E-A947-70E740481C1C}">
                <a14:useLocalDpi xmlns:a14="http://schemas.microsoft.com/office/drawing/2010/main"/>
              </a:ext>
            </a:extLst>
          </a:blip>
          <a:stretch>
            <a:fillRect/>
          </a:stretch>
        </p:blipFill>
        <p:spPr>
          <a:xfrm>
            <a:off x="377685" y="2371725"/>
            <a:ext cx="5525962" cy="45720"/>
          </a:xfrm>
          <a:prstGeom prst="rect">
            <a:avLst/>
          </a:prstGeom>
        </p:spPr>
      </p:pic>
      <p:pic>
        <p:nvPicPr>
          <p:cNvPr id="59" name="Picture 58">
            <a:extLst>
              <a:ext uri="{FF2B5EF4-FFF2-40B4-BE49-F238E27FC236}">
                <a16:creationId xmlns:a16="http://schemas.microsoft.com/office/drawing/2014/main" id="{57AE382D-4DBA-45B6-AEFD-4B70EAE3C2CC}"/>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60" name="Straight Connector 59">
            <a:extLst>
              <a:ext uri="{FF2B5EF4-FFF2-40B4-BE49-F238E27FC236}">
                <a16:creationId xmlns:a16="http://schemas.microsoft.com/office/drawing/2014/main" id="{88A130E4-A887-4769-9DDF-B1797DF92E7C}"/>
              </a:ext>
            </a:extLst>
          </p:cNvPr>
          <p:cNvCxnSpPr/>
          <p:nvPr/>
        </p:nvCxnSpPr>
        <p:spPr>
          <a:xfrm>
            <a:off x="79910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DC4DEC-4AEC-4F25-BD25-270D5DD2CAEF}"/>
              </a:ext>
            </a:extLst>
          </p:cNvPr>
          <p:cNvCxnSpPr/>
          <p:nvPr/>
        </p:nvCxnSpPr>
        <p:spPr>
          <a:xfrm>
            <a:off x="179923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FDFCC4-1E68-4FE2-A580-009C68951FF9}"/>
              </a:ext>
            </a:extLst>
          </p:cNvPr>
          <p:cNvCxnSpPr/>
          <p:nvPr/>
        </p:nvCxnSpPr>
        <p:spPr>
          <a:xfrm>
            <a:off x="267562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F1A50E-F7F7-4599-AC90-0DF9727296E8}"/>
              </a:ext>
            </a:extLst>
          </p:cNvPr>
          <p:cNvCxnSpPr/>
          <p:nvPr/>
        </p:nvCxnSpPr>
        <p:spPr>
          <a:xfrm>
            <a:off x="355202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04AB42-7AEB-4073-B304-6A15DEB5491C}"/>
              </a:ext>
            </a:extLst>
          </p:cNvPr>
          <p:cNvCxnSpPr/>
          <p:nvPr/>
        </p:nvCxnSpPr>
        <p:spPr>
          <a:xfrm>
            <a:off x="442841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77CB8-A1F6-4AFC-B7F9-2864DFACC067}"/>
              </a:ext>
            </a:extLst>
          </p:cNvPr>
          <p:cNvCxnSpPr/>
          <p:nvPr/>
        </p:nvCxnSpPr>
        <p:spPr>
          <a:xfrm>
            <a:off x="5304813"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E715FB16-A66B-4C3C-80E4-0A313746544E}"/>
              </a:ext>
            </a:extLst>
          </p:cNvPr>
          <p:cNvPicPr/>
          <p:nvPr/>
        </p:nvPicPr>
        <p:blipFill>
          <a:blip r:embed="rId5">
            <a:extLst>
              <a:ext uri="{28A0092B-C50C-407E-A947-70E740481C1C}">
                <a14:useLocalDpi xmlns:a14="http://schemas.microsoft.com/office/drawing/2010/main"/>
              </a:ext>
            </a:extLst>
          </a:blip>
          <a:stretch>
            <a:fillRect/>
          </a:stretch>
        </p:blipFill>
        <p:spPr>
          <a:xfrm rot="16200000">
            <a:off x="2805332" y="4110893"/>
            <a:ext cx="4339897" cy="65309"/>
          </a:xfrm>
          <a:prstGeom prst="rect">
            <a:avLst/>
          </a:prstGeom>
        </p:spPr>
      </p:pic>
      <p:graphicFrame>
        <p:nvGraphicFramePr>
          <p:cNvPr id="40" name="Chart1">
            <a:extLst>
              <a:ext uri="{FF2B5EF4-FFF2-40B4-BE49-F238E27FC236}">
                <a16:creationId xmlns:a16="http://schemas.microsoft.com/office/drawing/2014/main" id="{C3D9C258-15D9-4C33-AFCB-2FA51C993121}"/>
              </a:ext>
            </a:extLst>
          </p:cNvPr>
          <p:cNvGraphicFramePr>
            <a:graphicFrameLocks/>
          </p:cNvGraphicFramePr>
          <p:nvPr>
            <p:extLst>
              <p:ext uri="{D42A27DB-BD31-4B8C-83A1-F6EECF244321}">
                <p14:modId xmlns:p14="http://schemas.microsoft.com/office/powerpoint/2010/main" val="3119837505"/>
              </p:ext>
            </p:extLst>
          </p:nvPr>
        </p:nvGraphicFramePr>
        <p:xfrm>
          <a:off x="6143348" y="2348951"/>
          <a:ext cx="5789354" cy="10800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6" name="Table2">
            <a:extLst>
              <a:ext uri="{FF2B5EF4-FFF2-40B4-BE49-F238E27FC236}">
                <a16:creationId xmlns:a16="http://schemas.microsoft.com/office/drawing/2014/main" id="{BCA4B6FE-D537-4FBC-B8EB-D62F8806E09C}"/>
              </a:ext>
            </a:extLst>
          </p:cNvPr>
          <p:cNvGraphicFramePr>
            <a:graphicFrameLocks noGrp="1"/>
          </p:cNvGraphicFramePr>
          <p:nvPr>
            <p:extLst>
              <p:ext uri="{D42A27DB-BD31-4B8C-83A1-F6EECF244321}">
                <p14:modId xmlns:p14="http://schemas.microsoft.com/office/powerpoint/2010/main" val="1863216334"/>
              </p:ext>
            </p:extLst>
          </p:nvPr>
        </p:nvGraphicFramePr>
        <p:xfrm>
          <a:off x="6152505" y="3512662"/>
          <a:ext cx="5789354" cy="2703148"/>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386895">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Breakfast at Work/School</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Early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Morning </a:t>
                      </a:r>
                      <a:b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br>
                      <a:r>
                        <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mn-cs"/>
                        </a:rPr>
                        <a:t>Bite</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084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0761">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67851">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0849">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0849">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084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084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084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084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084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37345"/>
                  </a:ext>
                </a:extLst>
              </a:tr>
              <a:tr h="20084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pic>
        <p:nvPicPr>
          <p:cNvPr id="41" name="Picture 40">
            <a:extLst>
              <a:ext uri="{FF2B5EF4-FFF2-40B4-BE49-F238E27FC236}">
                <a16:creationId xmlns:a16="http://schemas.microsoft.com/office/drawing/2014/main" id="{85F64309-23F8-456B-86E3-BA3FA5BD1A17}"/>
              </a:ext>
            </a:extLst>
          </p:cNvPr>
          <p:cNvPicPr/>
          <p:nvPr/>
        </p:nvPicPr>
        <p:blipFill>
          <a:blip r:embed="rId5">
            <a:extLst>
              <a:ext uri="{28A0092B-C50C-407E-A947-70E740481C1C}">
                <a14:useLocalDpi xmlns:a14="http://schemas.microsoft.com/office/drawing/2010/main"/>
              </a:ext>
            </a:extLst>
          </a:blip>
          <a:stretch>
            <a:fillRect/>
          </a:stretch>
        </p:blipFill>
        <p:spPr>
          <a:xfrm rot="16200000" flipV="1">
            <a:off x="9791349" y="4893414"/>
            <a:ext cx="2501412" cy="65308"/>
          </a:xfrm>
          <a:prstGeom prst="rect">
            <a:avLst/>
          </a:prstGeom>
        </p:spPr>
      </p:pic>
      <p:pic>
        <p:nvPicPr>
          <p:cNvPr id="58" name="Picture 57">
            <a:extLst>
              <a:ext uri="{FF2B5EF4-FFF2-40B4-BE49-F238E27FC236}">
                <a16:creationId xmlns:a16="http://schemas.microsoft.com/office/drawing/2014/main" id="{10E09685-587B-4C7F-9FEF-A130EABD8085}"/>
              </a:ext>
            </a:extLst>
          </p:cNvPr>
          <p:cNvPicPr/>
          <p:nvPr/>
        </p:nvPicPr>
        <p:blipFill>
          <a:blip r:embed="rId5">
            <a:extLst>
              <a:ext uri="{28A0092B-C50C-407E-A947-70E740481C1C}">
                <a14:useLocalDpi xmlns:a14="http://schemas.microsoft.com/office/drawing/2010/main"/>
              </a:ext>
            </a:extLst>
          </a:blip>
          <a:stretch>
            <a:fillRect/>
          </a:stretch>
        </p:blipFill>
        <p:spPr>
          <a:xfrm>
            <a:off x="6143348" y="3909275"/>
            <a:ext cx="5789354" cy="45719"/>
          </a:xfrm>
          <a:prstGeom prst="rect">
            <a:avLst/>
          </a:prstGeom>
        </p:spPr>
      </p:pic>
      <p:cxnSp>
        <p:nvCxnSpPr>
          <p:cNvPr id="67" name="Straight Connector 66">
            <a:extLst>
              <a:ext uri="{FF2B5EF4-FFF2-40B4-BE49-F238E27FC236}">
                <a16:creationId xmlns:a16="http://schemas.microsoft.com/office/drawing/2014/main" id="{BA3C7F80-9F7A-492E-AE5C-C1B9FFA14549}"/>
              </a:ext>
            </a:extLst>
          </p:cNvPr>
          <p:cNvCxnSpPr/>
          <p:nvPr/>
        </p:nvCxnSpPr>
        <p:spPr>
          <a:xfrm>
            <a:off x="6752144"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ABB61C-B282-470A-9C9B-8C30F4BDE039}"/>
              </a:ext>
            </a:extLst>
          </p:cNvPr>
          <p:cNvCxnSpPr/>
          <p:nvPr/>
        </p:nvCxnSpPr>
        <p:spPr>
          <a:xfrm>
            <a:off x="8775517"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2729052-7DD8-4F60-A39A-EC8CC21D1B16}"/>
              </a:ext>
            </a:extLst>
          </p:cNvPr>
          <p:cNvCxnSpPr/>
          <p:nvPr/>
        </p:nvCxnSpPr>
        <p:spPr>
          <a:xfrm>
            <a:off x="9671426"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51E9AF-371B-4B3C-93EC-2AB984D36B89}"/>
              </a:ext>
            </a:extLst>
          </p:cNvPr>
          <p:cNvCxnSpPr/>
          <p:nvPr/>
        </p:nvCxnSpPr>
        <p:spPr>
          <a:xfrm>
            <a:off x="10567335"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6A1C5E-BCF7-4D6A-B8AD-E0D42CEF61EA}"/>
              </a:ext>
            </a:extLst>
          </p:cNvPr>
          <p:cNvCxnSpPr/>
          <p:nvPr/>
        </p:nvCxnSpPr>
        <p:spPr>
          <a:xfrm>
            <a:off x="11463243" y="39095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CB64034-72F5-49A1-87AD-916CE5F46913}"/>
              </a:ext>
            </a:extLst>
          </p:cNvPr>
          <p:cNvGrpSpPr/>
          <p:nvPr/>
        </p:nvGrpSpPr>
        <p:grpSpPr>
          <a:xfrm>
            <a:off x="3692976" y="6453235"/>
            <a:ext cx="6309360" cy="369332"/>
            <a:chOff x="3692976" y="6453235"/>
            <a:chExt cx="6309360" cy="369332"/>
          </a:xfrm>
        </p:grpSpPr>
        <p:sp>
          <p:nvSpPr>
            <p:cNvPr id="56" name="TextBox 55">
              <a:extLst>
                <a:ext uri="{FF2B5EF4-FFF2-40B4-BE49-F238E27FC236}">
                  <a16:creationId xmlns:a16="http://schemas.microsoft.com/office/drawing/2014/main" id="{F51BFB4E-5BB2-430D-A53E-8D5EE95435D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57" name="Flowchart: Connector 56">
              <a:extLst>
                <a:ext uri="{FF2B5EF4-FFF2-40B4-BE49-F238E27FC236}">
                  <a16:creationId xmlns:a16="http://schemas.microsoft.com/office/drawing/2014/main" id="{C305BA4C-8DA9-4BC6-BB4D-7BE16CF2EBFF}"/>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Flowchart: Connector 71">
              <a:extLst>
                <a:ext uri="{FF2B5EF4-FFF2-40B4-BE49-F238E27FC236}">
                  <a16:creationId xmlns:a16="http://schemas.microsoft.com/office/drawing/2014/main" id="{C9599C08-3D59-4C1D-8E4C-E7521E32DC2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985348B-2135-43AC-A49F-81149876B2CB}"/>
              </a:ext>
            </a:extLst>
          </p:cNvPr>
          <p:cNvSpPr>
            <a:spLocks noGrp="1"/>
          </p:cNvSpPr>
          <p:nvPr>
            <p:ph type="sldNum" sz="quarter" idx="4"/>
          </p:nvPr>
        </p:nvSpPr>
        <p:spPr/>
        <p:txBody>
          <a:bodyPr/>
          <a:lstStyle/>
          <a:p>
            <a:fld id="{A26DCA39-FE7E-4B33-9419-C9BB65BD885E}" type="slidenum">
              <a:rPr lang="en-US" smtClean="0"/>
              <a:t>18</a:t>
            </a:fld>
            <a:endParaRPr lang="en-US"/>
          </a:p>
        </p:txBody>
      </p:sp>
    </p:spTree>
    <p:extLst>
      <p:ext uri="{BB962C8B-B14F-4D97-AF65-F5344CB8AC3E}">
        <p14:creationId xmlns:p14="http://schemas.microsoft.com/office/powerpoint/2010/main" val="257500455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19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36703"/>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2409610325"/>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1113751097"/>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64">
            <a:extLst>
              <a:ext uri="{FF2B5EF4-FFF2-40B4-BE49-F238E27FC236}">
                <a16:creationId xmlns:a16="http://schemas.microsoft.com/office/drawing/2014/main" id="{AE3E099B-40DB-496E-8789-727FD5356B00}"/>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Breakfast Motivation</a:t>
            </a:r>
          </a:p>
          <a:p>
            <a:pPr lvl="0">
              <a:spcAft>
                <a:spcPct val="0"/>
              </a:spcAft>
              <a:defRPr/>
            </a:pPr>
            <a:r>
              <a:rPr lang="en-US" sz="1600" dirty="0"/>
              <a:t>(HOW CONSUMERS MOTIVATIONS HAVE CHANGED)</a:t>
            </a:r>
          </a:p>
          <a:p>
            <a:pPr lvl="0">
              <a:spcAft>
                <a:spcPct val="0"/>
              </a:spcAft>
              <a:defRPr/>
            </a:pPr>
            <a:r>
              <a:rPr lang="en-US" sz="900" dirty="0"/>
              <a:t>Please note that To have a meal is removed</a:t>
            </a:r>
            <a:endParaRPr lang="en-US" sz="1400" dirty="0"/>
          </a:p>
        </p:txBody>
      </p:sp>
      <p:sp>
        <p:nvSpPr>
          <p:cNvPr id="4" name="Slide Number Placeholder 3">
            <a:extLst>
              <a:ext uri="{FF2B5EF4-FFF2-40B4-BE49-F238E27FC236}">
                <a16:creationId xmlns:a16="http://schemas.microsoft.com/office/drawing/2014/main" id="{25A062DC-A089-4D5D-B6EC-FA023356C285}"/>
              </a:ext>
            </a:extLst>
          </p:cNvPr>
          <p:cNvSpPr>
            <a:spLocks noGrp="1"/>
          </p:cNvSpPr>
          <p:nvPr>
            <p:ph type="sldNum" sz="quarter" idx="4"/>
          </p:nvPr>
        </p:nvSpPr>
        <p:spPr/>
        <p:txBody>
          <a:bodyPr/>
          <a:lstStyle/>
          <a:p>
            <a:fld id="{A26DCA39-FE7E-4B33-9419-C9BB65BD885E}" type="slidenum">
              <a:rPr lang="en-US" smtClean="0"/>
              <a:t>19</a:t>
            </a:fld>
            <a:endParaRPr lang="en-US"/>
          </a:p>
        </p:txBody>
      </p:sp>
    </p:spTree>
    <p:extLst>
      <p:ext uri="{BB962C8B-B14F-4D97-AF65-F5344CB8AC3E}">
        <p14:creationId xmlns:p14="http://schemas.microsoft.com/office/powerpoint/2010/main" val="331978270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DF60B9-E303-4BBC-BFA9-9F75CA495196}"/>
              </a:ext>
            </a:extLst>
          </p:cNvPr>
          <p:cNvSpPr>
            <a:spLocks noGrp="1"/>
          </p:cNvSpPr>
          <p:nvPr>
            <p:ph type="body" sz="quarter" idx="4294967295"/>
          </p:nvPr>
        </p:nvSpPr>
        <p:spPr>
          <a:xfrm>
            <a:off x="274392" y="274321"/>
            <a:ext cx="11313183" cy="614679"/>
          </a:xfrm>
        </p:spPr>
        <p:txBody>
          <a:bodyPr vert="horz" lIns="91440" tIns="45720" rIns="91440" bIns="45720" rtlCol="0" anchor="ctr">
            <a:noAutofit/>
          </a:bodyPr>
          <a:lstStyle/>
          <a:p>
            <a:pPr marL="0">
              <a:spcBef>
                <a:spcPct val="0"/>
              </a:spcBef>
              <a:spcAft>
                <a:spcPct val="0"/>
              </a:spcAft>
              <a:buNone/>
            </a:pPr>
            <a:r>
              <a:rPr lang="en-US" sz="3200" dirty="0">
                <a:solidFill>
                  <a:srgbClr val="DB1348"/>
                </a:solidFill>
                <a:latin typeface="+mj-lt"/>
                <a:ea typeface="+mj-ea"/>
                <a:cs typeface="+mj-cs"/>
              </a:rPr>
              <a:t>Category deck- business reviews  </a:t>
            </a:r>
          </a:p>
        </p:txBody>
      </p:sp>
      <p:sp>
        <p:nvSpPr>
          <p:cNvPr id="4" name="Text Placeholder 3">
            <a:extLst>
              <a:ext uri="{FF2B5EF4-FFF2-40B4-BE49-F238E27FC236}">
                <a16:creationId xmlns:a16="http://schemas.microsoft.com/office/drawing/2014/main" id="{171A92CD-4949-45B8-B1AB-54422BD90FA3}"/>
              </a:ext>
            </a:extLst>
          </p:cNvPr>
          <p:cNvSpPr>
            <a:spLocks noGrp="1"/>
          </p:cNvSpPr>
          <p:nvPr>
            <p:ph type="body" sz="quarter" idx="4294967295"/>
          </p:nvPr>
        </p:nvSpPr>
        <p:spPr>
          <a:xfrm>
            <a:off x="274392" y="2279391"/>
            <a:ext cx="10966178" cy="3824297"/>
          </a:xfrm>
        </p:spPr>
        <p:txBody>
          <a:bodyPr>
            <a:normAutofit/>
          </a:bodyPr>
          <a:lstStyle/>
          <a:p>
            <a:pPr marL="0" indent="0">
              <a:buNone/>
            </a:pPr>
            <a:r>
              <a:rPr lang="en-US" sz="1600" b="1" dirty="0">
                <a:latin typeface="Franklin Gothic Book" panose="020B0503020102020204" pitchFamily="34" charset="0"/>
              </a:rPr>
              <a:t>Section 1: Understand changes in marketplace </a:t>
            </a:r>
            <a:r>
              <a:rPr lang="en-US" sz="1300" dirty="0">
                <a:latin typeface="Franklin Gothic Book" panose="020B0503020102020204" pitchFamily="34" charset="0"/>
              </a:rPr>
              <a:t>(slides 9-44)</a:t>
            </a:r>
          </a:p>
          <a:p>
            <a:pPr lvl="1"/>
            <a:r>
              <a:rPr lang="en-US" sz="1400" dirty="0">
                <a:latin typeface="Franklin Gothic Book" panose="020B0503020102020204" pitchFamily="34" charset="0"/>
              </a:rPr>
              <a:t>Consumption (occasions), drivers of consumption (motivations),  Consumer growth/decline, Where people are and Channel consumption/Purchasing dynamics.  </a:t>
            </a:r>
          </a:p>
          <a:p>
            <a:pPr lvl="1"/>
            <a:r>
              <a:rPr lang="en-US" sz="1400" dirty="0">
                <a:latin typeface="Franklin Gothic Book" panose="020B0503020102020204" pitchFamily="34" charset="0"/>
              </a:rPr>
              <a:t>Understand Macro trends for Breakfast, Snacking and Meals as well as drivers of performance for macro occasions. </a:t>
            </a:r>
          </a:p>
          <a:p>
            <a:pPr lvl="1"/>
            <a:endParaRPr lang="en-US" sz="1600" dirty="0">
              <a:latin typeface="Franklin Gothic Book" panose="020B0503020102020204" pitchFamily="34" charset="0"/>
            </a:endParaRPr>
          </a:p>
          <a:p>
            <a:pPr marL="0" indent="0">
              <a:buNone/>
            </a:pPr>
            <a:r>
              <a:rPr lang="en-US" sz="1600" b="1" dirty="0">
                <a:latin typeface="Franklin Gothic Book" panose="020B0503020102020204" pitchFamily="34" charset="0"/>
              </a:rPr>
              <a:t>Section 2: Category Landscape Assessment </a:t>
            </a:r>
            <a:r>
              <a:rPr lang="en-US" sz="1300" dirty="0">
                <a:latin typeface="Franklin Gothic Book" panose="020B0503020102020204" pitchFamily="34" charset="0"/>
              </a:rPr>
              <a:t>(slides 45-57)</a:t>
            </a:r>
          </a:p>
          <a:p>
            <a:pPr lvl="1"/>
            <a:r>
              <a:rPr lang="en-US" sz="1400" dirty="0">
                <a:latin typeface="Franklin Gothic Book" panose="020B0503020102020204" pitchFamily="34" charset="0"/>
              </a:rPr>
              <a:t>Provide a category landscape – lay of the land and how it’s changed vs year ago.   </a:t>
            </a:r>
            <a:endParaRPr lang="en-US" sz="1400" dirty="0">
              <a:highlight>
                <a:srgbClr val="FFFF00"/>
              </a:highlight>
              <a:latin typeface="Franklin Gothic Book" panose="020B0503020102020204" pitchFamily="34" charset="0"/>
            </a:endParaRPr>
          </a:p>
          <a:p>
            <a:pPr lvl="1"/>
            <a:r>
              <a:rPr lang="en-US" sz="1400" dirty="0">
                <a:latin typeface="Franklin Gothic Book" panose="020B0503020102020204" pitchFamily="34" charset="0"/>
              </a:rPr>
              <a:t>Highlight category opportunity and how it’s change vs year ago along with dollar sizing of opportunity.  </a:t>
            </a:r>
          </a:p>
          <a:p>
            <a:pPr marL="0" indent="0">
              <a:buNone/>
            </a:pPr>
            <a:endParaRPr lang="en-US" sz="1600" dirty="0">
              <a:latin typeface="Franklin Gothic Book" panose="020B0503020102020204" pitchFamily="34" charset="0"/>
            </a:endParaRPr>
          </a:p>
          <a:p>
            <a:pPr marL="0" indent="0">
              <a:buNone/>
            </a:pPr>
            <a:r>
              <a:rPr lang="en-US" sz="1600" b="1" dirty="0">
                <a:latin typeface="Franklin Gothic Book" panose="020B0503020102020204" pitchFamily="34" charset="0"/>
              </a:rPr>
              <a:t>Section 3: Kellogg Assessment</a:t>
            </a:r>
            <a:r>
              <a:rPr lang="en-US" sz="1600" dirty="0">
                <a:latin typeface="Franklin Gothic Book" panose="020B0503020102020204" pitchFamily="34" charset="0"/>
              </a:rPr>
              <a:t> </a:t>
            </a:r>
            <a:r>
              <a:rPr lang="en-US" sz="1400" dirty="0">
                <a:latin typeface="Franklin Gothic Book" panose="020B0503020102020204" pitchFamily="34" charset="0"/>
              </a:rPr>
              <a:t>(slides 58-81)</a:t>
            </a:r>
          </a:p>
          <a:p>
            <a:pPr lvl="1"/>
            <a:r>
              <a:rPr lang="en-US" sz="1400" dirty="0">
                <a:latin typeface="Franklin Gothic Book" panose="020B0503020102020204" pitchFamily="34" charset="0"/>
              </a:rPr>
              <a:t>Kellogg and Competitive Manufacturer performance w/in occasions along with drivers of growth/decline across the 5W’s. </a:t>
            </a:r>
          </a:p>
          <a:p>
            <a:pPr lvl="2"/>
            <a:r>
              <a:rPr lang="en-US" sz="1200" dirty="0">
                <a:latin typeface="Franklin Gothic Book" panose="020B0503020102020204" pitchFamily="34" charset="0"/>
              </a:rPr>
              <a:t>Identify occasion and consumer opportunity along with an assessment vs year ago</a:t>
            </a:r>
            <a:r>
              <a:rPr lang="en-US" sz="1000" dirty="0">
                <a:latin typeface="Franklin Gothic Book" panose="020B0503020102020204" pitchFamily="34" charset="0"/>
              </a:rPr>
              <a:t>.  </a:t>
            </a:r>
          </a:p>
          <a:p>
            <a:pPr lvl="1"/>
            <a:r>
              <a:rPr lang="en-US" sz="1400" dirty="0">
                <a:latin typeface="Franklin Gothic Book" panose="020B0503020102020204" pitchFamily="34" charset="0"/>
              </a:rPr>
              <a:t>Brand assessments on key performance metrics across the 5Ws.  </a:t>
            </a:r>
          </a:p>
          <a:p>
            <a:pPr lvl="2"/>
            <a:r>
              <a:rPr lang="en-US" sz="1200" dirty="0">
                <a:latin typeface="Franklin Gothic Book" panose="020B0503020102020204" pitchFamily="34" charset="0"/>
              </a:rPr>
              <a:t>Identify and size opportunity for brands by occasion and consumer, along with performance vs year ago. </a:t>
            </a:r>
            <a:endParaRPr lang="en-US" dirty="0">
              <a:latin typeface="Franklin Gothic Book" panose="020B0503020102020204" pitchFamily="34" charset="0"/>
            </a:endParaRPr>
          </a:p>
        </p:txBody>
      </p:sp>
      <p:sp>
        <p:nvSpPr>
          <p:cNvPr id="5" name="Rectangle 4">
            <a:extLst>
              <a:ext uri="{FF2B5EF4-FFF2-40B4-BE49-F238E27FC236}">
                <a16:creationId xmlns:a16="http://schemas.microsoft.com/office/drawing/2014/main" id="{3059A3B6-1225-46D1-866D-B971125862CA}"/>
              </a:ext>
            </a:extLst>
          </p:cNvPr>
          <p:cNvSpPr/>
          <p:nvPr/>
        </p:nvSpPr>
        <p:spPr>
          <a:xfrm>
            <a:off x="0" y="1199965"/>
            <a:ext cx="12192000" cy="9591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Arial"/>
            </a:endParaRPr>
          </a:p>
        </p:txBody>
      </p:sp>
      <p:sp>
        <p:nvSpPr>
          <p:cNvPr id="6" name="Title 1">
            <a:extLst>
              <a:ext uri="{FF2B5EF4-FFF2-40B4-BE49-F238E27FC236}">
                <a16:creationId xmlns:a16="http://schemas.microsoft.com/office/drawing/2014/main" id="{D2E31727-73B3-41B5-B47C-3E1EABF49031}"/>
              </a:ext>
            </a:extLst>
          </p:cNvPr>
          <p:cNvSpPr txBox="1"/>
          <p:nvPr/>
        </p:nvSpPr>
        <p:spPr>
          <a:xfrm>
            <a:off x="404725" y="1200983"/>
            <a:ext cx="11401793" cy="946057"/>
          </a:xfrm>
          <a:prstGeom prst="rect">
            <a:avLst/>
          </a:prstGeom>
          <a:no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Arial"/>
              </a:rPr>
              <a:t>Objective:</a:t>
            </a:r>
            <a:r>
              <a:rPr kumimoji="0" lang="en-US" sz="1800" b="0"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Arial"/>
              </a:rPr>
              <a:t> Set up a deep dive analysis on the Marketplace, Category, Kellogg and Brand trends to assess performance, identify opportunity and drivers of occasion growth &amp; decline. </a:t>
            </a:r>
            <a:endParaRPr kumimoji="0" lang="en-US" sz="2400" b="0" i="0" u="none" strike="noStrike" kern="1200" cap="none" spc="0" normalizeH="0" baseline="0" noProof="0" dirty="0">
              <a:ln>
                <a:noFill/>
              </a:ln>
              <a:solidFill>
                <a:prstClr val="white"/>
              </a:solidFill>
              <a:effectLst/>
              <a:uLnTx/>
              <a:uFillTx/>
              <a:latin typeface="Franklin Gothic Book" panose="020B0503020102020204" pitchFamily="34" charset="0"/>
              <a:ea typeface="+mj-ea"/>
              <a:cs typeface="Arial"/>
            </a:endParaRPr>
          </a:p>
        </p:txBody>
      </p:sp>
    </p:spTree>
    <p:extLst>
      <p:ext uri="{BB962C8B-B14F-4D97-AF65-F5344CB8AC3E}">
        <p14:creationId xmlns:p14="http://schemas.microsoft.com/office/powerpoint/2010/main" val="497402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5823058-DB8D-4193-A529-9519CD7E47BA}"/>
              </a:ext>
            </a:extLst>
          </p:cNvPr>
          <p:cNvSpPr/>
          <p:nvPr/>
        </p:nvSpPr>
        <p:spPr>
          <a:xfrm>
            <a:off x="377685" y="894728"/>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5C44EF0-FFDE-42FB-9D91-66AF134302B3}"/>
              </a:ext>
            </a:extLst>
          </p:cNvPr>
          <p:cNvSpPr/>
          <p:nvPr/>
        </p:nvSpPr>
        <p:spPr>
          <a:xfrm>
            <a:off x="377687" y="956283"/>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8" name="Picture 7">
            <a:extLst>
              <a:ext uri="{FF2B5EF4-FFF2-40B4-BE49-F238E27FC236}">
                <a16:creationId xmlns:a16="http://schemas.microsoft.com/office/drawing/2014/main" id="{EE292FF2-2EBE-4DDF-B780-7654717AFA75}"/>
              </a:ext>
            </a:extLst>
          </p:cNvPr>
          <p:cNvPicPr/>
          <p:nvPr/>
        </p:nvPicPr>
        <p:blipFill>
          <a:blip r:embed="rId2">
            <a:extLst>
              <a:ext uri="{28A0092B-C50C-407E-A947-70E740481C1C}">
                <a14:useLocalDpi xmlns:a14="http://schemas.microsoft.com/office/drawing/2010/main" val="0"/>
              </a:ext>
            </a:extLst>
          </a:blip>
          <a:stretch>
            <a:fillRect/>
          </a:stretch>
        </p:blipFill>
        <p:spPr>
          <a:xfrm rot="16200000">
            <a:off x="1222949" y="1192533"/>
            <a:ext cx="612000" cy="53322"/>
          </a:xfrm>
          <a:prstGeom prst="rect">
            <a:avLst/>
          </a:prstGeom>
        </p:spPr>
      </p:pic>
      <p:sp>
        <p:nvSpPr>
          <p:cNvPr id="9" name="Rectangle 8">
            <a:extLst>
              <a:ext uri="{FF2B5EF4-FFF2-40B4-BE49-F238E27FC236}">
                <a16:creationId xmlns:a16="http://schemas.microsoft.com/office/drawing/2014/main" id="{959C1156-E2D1-4C30-8F4E-A2296B9157C3}"/>
              </a:ext>
            </a:extLst>
          </p:cNvPr>
          <p:cNvSpPr/>
          <p:nvPr/>
        </p:nvSpPr>
        <p:spPr>
          <a:xfrm>
            <a:off x="1576566" y="956283"/>
            <a:ext cx="1023774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50" charset="0"/>
                <a:ea typeface="+mn-ea"/>
                <a:cs typeface="+mn-cs"/>
              </a:rPr>
              <a:t>Cold Cereal has close association with declining motivations in Q2- “Easy to Prepare” and “To Have a Meal”.  Pastries and Sweet Items have closer associations with growing Motivations.</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50" charset="0"/>
              <a:ea typeface="+mn-ea"/>
              <a:cs typeface="+mn-cs"/>
            </a:endParaRPr>
          </a:p>
        </p:txBody>
      </p:sp>
      <p:sp>
        <p:nvSpPr>
          <p:cNvPr id="10" name="Title 64">
            <a:extLst>
              <a:ext uri="{FF2B5EF4-FFF2-40B4-BE49-F238E27FC236}">
                <a16:creationId xmlns:a16="http://schemas.microsoft.com/office/drawing/2014/main" id="{748F9338-5330-4951-A4B1-11E8881E2B73}"/>
              </a:ext>
            </a:extLst>
          </p:cNvPr>
          <p:cNvSpPr txBox="1"/>
          <p:nvPr/>
        </p:nvSpPr>
        <p:spPr>
          <a:xfrm>
            <a:off x="281482" y="144619"/>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Motivation</a:t>
            </a:r>
          </a:p>
        </p:txBody>
      </p:sp>
      <p:graphicFrame>
        <p:nvGraphicFramePr>
          <p:cNvPr id="13" name="Chart">
            <a:extLst>
              <a:ext uri="{FF2B5EF4-FFF2-40B4-BE49-F238E27FC236}">
                <a16:creationId xmlns:a16="http://schemas.microsoft.com/office/drawing/2014/main" id="{D6C7772F-CEA1-497A-81FB-9CDFBE6BB61C}"/>
              </a:ext>
            </a:extLst>
          </p:cNvPr>
          <p:cNvGraphicFramePr/>
          <p:nvPr>
            <p:extLst>
              <p:ext uri="{D42A27DB-BD31-4B8C-83A1-F6EECF244321}">
                <p14:modId xmlns:p14="http://schemas.microsoft.com/office/powerpoint/2010/main" val="3002385560"/>
              </p:ext>
            </p:extLst>
          </p:nvPr>
        </p:nvGraphicFramePr>
        <p:xfrm>
          <a:off x="-812800" y="1747520"/>
          <a:ext cx="12523477" cy="54457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64757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a:t>
            </a:r>
          </a:p>
        </p:txBody>
      </p:sp>
      <p:graphicFrame>
        <p:nvGraphicFramePr>
          <p:cNvPr id="31" name="Table1">
            <a:extLst>
              <a:ext uri="{FF2B5EF4-FFF2-40B4-BE49-F238E27FC236}">
                <a16:creationId xmlns:a16="http://schemas.microsoft.com/office/drawing/2014/main" id="{FEEBF7F3-3AFF-4AC0-8D8E-013711D8F905}"/>
              </a:ext>
            </a:extLst>
          </p:cNvPr>
          <p:cNvGraphicFramePr>
            <a:graphicFrameLocks noGrp="1"/>
          </p:cNvGraphicFramePr>
          <p:nvPr>
            <p:extLst>
              <p:ext uri="{D42A27DB-BD31-4B8C-83A1-F6EECF244321}">
                <p14:modId xmlns:p14="http://schemas.microsoft.com/office/powerpoint/2010/main" val="586303090"/>
              </p:ext>
            </p:extLst>
          </p:nvPr>
        </p:nvGraphicFramePr>
        <p:xfrm>
          <a:off x="377684" y="1867310"/>
          <a:ext cx="11555016" cy="4669654"/>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24334">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2266">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2266">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2266">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2266">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2266">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2266">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2266">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2266">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2266">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2266">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2266">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2266">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2266">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2266">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2266">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2266">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2266">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2266">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2266">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2266">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3" name="Picture 32">
            <a:extLst>
              <a:ext uri="{FF2B5EF4-FFF2-40B4-BE49-F238E27FC236}">
                <a16:creationId xmlns:a16="http://schemas.microsoft.com/office/drawing/2014/main" id="{4829AB78-BA53-40B1-8DEF-B3C12992C744}"/>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4" name="Straight Connector 33">
            <a:extLst>
              <a:ext uri="{FF2B5EF4-FFF2-40B4-BE49-F238E27FC236}">
                <a16:creationId xmlns:a16="http://schemas.microsoft.com/office/drawing/2014/main" id="{D88BD2F4-7521-4AA3-994F-E4059115BB15}"/>
              </a:ext>
            </a:extLst>
          </p:cNvPr>
          <p:cNvCxnSpPr/>
          <p:nvPr/>
        </p:nvCxnSpPr>
        <p:spPr>
          <a:xfrm>
            <a:off x="8931053" y="23058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7E1BA9-FA12-4025-962F-5EE2CEEB979F}"/>
              </a:ext>
            </a:extLst>
          </p:cNvPr>
          <p:cNvCxnSpPr/>
          <p:nvPr/>
        </p:nvCxnSpPr>
        <p:spPr>
          <a:xfrm>
            <a:off x="10860785" y="23058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E48CF9D-A6CE-4299-81D2-EC8EB98E4502}"/>
              </a:ext>
            </a:extLst>
          </p:cNvPr>
          <p:cNvGrpSpPr/>
          <p:nvPr/>
        </p:nvGrpSpPr>
        <p:grpSpPr>
          <a:xfrm>
            <a:off x="2482950" y="2305839"/>
            <a:ext cx="5096482" cy="0"/>
            <a:chOff x="2482950" y="2329903"/>
            <a:chExt cx="5096482" cy="0"/>
          </a:xfrm>
        </p:grpSpPr>
        <p:cxnSp>
          <p:nvCxnSpPr>
            <p:cNvPr id="37" name="Straight Connector 36">
              <a:extLst>
                <a:ext uri="{FF2B5EF4-FFF2-40B4-BE49-F238E27FC236}">
                  <a16:creationId xmlns:a16="http://schemas.microsoft.com/office/drawing/2014/main" id="{09D95FF0-7505-4F75-8151-3E5A7DC41AF2}"/>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F4A6CE-E8FE-4A61-988C-0C314115637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2843D21-4281-415F-8B54-C0303E195AC7}"/>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4787F1-0C48-42E1-B6F6-77FB7F34FF59}"/>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7BFB9F-6103-47C4-8A10-F08839A8D7C3}"/>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7D4DA061-A3A7-4E38-8E47-9F7FE4322060}"/>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ACC8655F-D71B-4B5C-AAA5-F6F0CB99F66A}"/>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111B36D2-E9E7-471A-BA87-50C792E2A1C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8402D1F4-B48E-4FFB-8D21-9E1C3BAE147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3396B333-EED8-44BA-999F-6469E0619A7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271E251A-0503-487E-968B-2D0D371B8C8C}"/>
              </a:ext>
            </a:extLst>
          </p:cNvPr>
          <p:cNvGraphicFramePr/>
          <p:nvPr>
            <p:extLst>
              <p:ext uri="{D42A27DB-BD31-4B8C-83A1-F6EECF244321}">
                <p14:modId xmlns:p14="http://schemas.microsoft.com/office/powerpoint/2010/main" val="4209137291"/>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BCCAAE0E-FD72-4E4F-B348-C1B6F9C72E4D}"/>
              </a:ext>
            </a:extLst>
          </p:cNvPr>
          <p:cNvGraphicFramePr/>
          <p:nvPr>
            <p:extLst>
              <p:ext uri="{D42A27DB-BD31-4B8C-83A1-F6EECF244321}">
                <p14:modId xmlns:p14="http://schemas.microsoft.com/office/powerpoint/2010/main" val="855087512"/>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09D5A0C8-18B9-4D04-868E-3C32A9BDA296}"/>
              </a:ext>
            </a:extLst>
          </p:cNvPr>
          <p:cNvSpPr>
            <a:spLocks noGrp="1"/>
          </p:cNvSpPr>
          <p:nvPr>
            <p:ph type="sldNum" sz="quarter" idx="4"/>
          </p:nvPr>
        </p:nvSpPr>
        <p:spPr/>
        <p:txBody>
          <a:bodyPr/>
          <a:lstStyle/>
          <a:p>
            <a:fld id="{A26DCA39-FE7E-4B33-9419-C9BB65BD885E}" type="slidenum">
              <a:rPr lang="en-US" smtClean="0"/>
              <a:t>21</a:t>
            </a:fld>
            <a:endParaRPr lang="en-US"/>
          </a:p>
        </p:txBody>
      </p:sp>
    </p:spTree>
    <p:extLst>
      <p:ext uri="{BB962C8B-B14F-4D97-AF65-F5344CB8AC3E}">
        <p14:creationId xmlns:p14="http://schemas.microsoft.com/office/powerpoint/2010/main" val="194348427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4" name="Title 64">
            <a:extLst>
              <a:ext uri="{FF2B5EF4-FFF2-40B4-BE49-F238E27FC236}">
                <a16:creationId xmlns:a16="http://schemas.microsoft.com/office/drawing/2014/main" id="{A4CD5495-9C20-463C-A2AD-6B48455EA898}"/>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–At Home</a:t>
            </a:r>
          </a:p>
        </p:txBody>
      </p:sp>
      <p:graphicFrame>
        <p:nvGraphicFramePr>
          <p:cNvPr id="31" name="Table1">
            <a:extLst>
              <a:ext uri="{FF2B5EF4-FFF2-40B4-BE49-F238E27FC236}">
                <a16:creationId xmlns:a16="http://schemas.microsoft.com/office/drawing/2014/main" id="{C4E1BBAD-1E6E-48F4-A2BE-FD5B3C5F8621}"/>
              </a:ext>
            </a:extLst>
          </p:cNvPr>
          <p:cNvGraphicFramePr>
            <a:graphicFrameLocks noGrp="1"/>
          </p:cNvGraphicFramePr>
          <p:nvPr>
            <p:extLst>
              <p:ext uri="{D42A27DB-BD31-4B8C-83A1-F6EECF244321}">
                <p14:modId xmlns:p14="http://schemas.microsoft.com/office/powerpoint/2010/main" val="3666029181"/>
              </p:ext>
            </p:extLst>
          </p:nvPr>
        </p:nvGraphicFramePr>
        <p:xfrm>
          <a:off x="377684" y="1817358"/>
          <a:ext cx="11555016" cy="4660459"/>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041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100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100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100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100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100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100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100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100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100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100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100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100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100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100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100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100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100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100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100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100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cxnSp>
        <p:nvCxnSpPr>
          <p:cNvPr id="34" name="Straight Connector 33">
            <a:extLst>
              <a:ext uri="{FF2B5EF4-FFF2-40B4-BE49-F238E27FC236}">
                <a16:creationId xmlns:a16="http://schemas.microsoft.com/office/drawing/2014/main" id="{02BD1DF8-F118-432D-91CF-D5A7658E2544}"/>
              </a:ext>
            </a:extLst>
          </p:cNvPr>
          <p:cNvCxnSpPr/>
          <p:nvPr/>
        </p:nvCxnSpPr>
        <p:spPr>
          <a:xfrm>
            <a:off x="8931053" y="228400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ACF3BB-48B7-4753-A296-D128396D9AFC}"/>
              </a:ext>
            </a:extLst>
          </p:cNvPr>
          <p:cNvCxnSpPr/>
          <p:nvPr/>
        </p:nvCxnSpPr>
        <p:spPr>
          <a:xfrm>
            <a:off x="10860785" y="229603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1DE5021-6115-4F0F-8087-F8F80EFCB2EB}"/>
              </a:ext>
            </a:extLst>
          </p:cNvPr>
          <p:cNvGrpSpPr/>
          <p:nvPr/>
        </p:nvGrpSpPr>
        <p:grpSpPr>
          <a:xfrm>
            <a:off x="2482950" y="2274770"/>
            <a:ext cx="5096482" cy="0"/>
            <a:chOff x="2482950" y="2329903"/>
            <a:chExt cx="5096482" cy="0"/>
          </a:xfrm>
        </p:grpSpPr>
        <p:cxnSp>
          <p:nvCxnSpPr>
            <p:cNvPr id="37" name="Straight Connector 36">
              <a:extLst>
                <a:ext uri="{FF2B5EF4-FFF2-40B4-BE49-F238E27FC236}">
                  <a16:creationId xmlns:a16="http://schemas.microsoft.com/office/drawing/2014/main" id="{8E800866-936E-4E56-AE9E-14CD5161CA55}"/>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5184671-3748-41CC-9A78-D140A0F86160}"/>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6CA200-87B6-43BD-AF3A-61DC9192D52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48AC805-0130-4B8D-B52B-0364A508CCD0}"/>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ED4299-B486-4B1C-96E8-2898E8536917}"/>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31A78D1B-A5D7-43FE-B5B2-3E5E996DB289}"/>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7DB30D21-3ED6-42D5-B4F3-6E08B8B53619}"/>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06A8A947-965D-48CC-BA0D-E12B8EDEA99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9BC43AAE-A584-4DF7-913A-5FE362C65B70}"/>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CB0A63D7-FB90-4255-A5EB-1A399BC7278C}"/>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382B51F5-D320-4359-BFDF-8E9339940E5A}"/>
              </a:ext>
            </a:extLst>
          </p:cNvPr>
          <p:cNvGraphicFramePr/>
          <p:nvPr>
            <p:extLst>
              <p:ext uri="{D42A27DB-BD31-4B8C-83A1-F6EECF244321}">
                <p14:modId xmlns:p14="http://schemas.microsoft.com/office/powerpoint/2010/main" val="2994320234"/>
              </p:ext>
            </p:extLst>
          </p:nvPr>
        </p:nvGraphicFramePr>
        <p:xfrm>
          <a:off x="8160334" y="2301988"/>
          <a:ext cx="1741964" cy="41128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Chart2">
            <a:extLst>
              <a:ext uri="{FF2B5EF4-FFF2-40B4-BE49-F238E27FC236}">
                <a16:creationId xmlns:a16="http://schemas.microsoft.com/office/drawing/2014/main" id="{2EC319BD-F56E-4086-9437-D363E5B3EEA2}"/>
              </a:ext>
            </a:extLst>
          </p:cNvPr>
          <p:cNvGraphicFramePr/>
          <p:nvPr>
            <p:extLst>
              <p:ext uri="{D42A27DB-BD31-4B8C-83A1-F6EECF244321}">
                <p14:modId xmlns:p14="http://schemas.microsoft.com/office/powerpoint/2010/main" val="3150450494"/>
              </p:ext>
            </p:extLst>
          </p:nvPr>
        </p:nvGraphicFramePr>
        <p:xfrm>
          <a:off x="10046517" y="2306897"/>
          <a:ext cx="1741964" cy="4112830"/>
        </p:xfrm>
        <a:graphic>
          <a:graphicData uri="http://schemas.openxmlformats.org/drawingml/2006/chart">
            <c:chart xmlns:c="http://schemas.openxmlformats.org/drawingml/2006/chart" xmlns:r="http://schemas.openxmlformats.org/officeDocument/2006/relationships" r:id="rId5"/>
          </a:graphicData>
        </a:graphic>
      </p:graphicFrame>
      <p:pic>
        <p:nvPicPr>
          <p:cNvPr id="29" name="Picture 28">
            <a:extLst>
              <a:ext uri="{FF2B5EF4-FFF2-40B4-BE49-F238E27FC236}">
                <a16:creationId xmlns:a16="http://schemas.microsoft.com/office/drawing/2014/main" id="{F48E2D88-AFDA-4BCA-824D-98FE2A73508D}"/>
              </a:ext>
            </a:extLst>
          </p:cNvPr>
          <p:cNvPicPr/>
          <p:nvPr/>
        </p:nvPicPr>
        <p:blipFill>
          <a:blip r:embed="rId6">
            <a:extLst>
              <a:ext uri="{28A0092B-C50C-407E-A947-70E740481C1C}">
                <a14:useLocalDpi xmlns:a14="http://schemas.microsoft.com/office/drawing/2010/main"/>
              </a:ext>
            </a:extLst>
          </a:blip>
          <a:stretch>
            <a:fillRect/>
          </a:stretch>
        </p:blipFill>
        <p:spPr>
          <a:xfrm>
            <a:off x="0" y="2272047"/>
            <a:ext cx="12039600" cy="45719"/>
          </a:xfrm>
          <a:prstGeom prst="rect">
            <a:avLst/>
          </a:prstGeom>
        </p:spPr>
      </p:pic>
      <p:sp>
        <p:nvSpPr>
          <p:cNvPr id="4" name="Slide Number Placeholder 3">
            <a:extLst>
              <a:ext uri="{FF2B5EF4-FFF2-40B4-BE49-F238E27FC236}">
                <a16:creationId xmlns:a16="http://schemas.microsoft.com/office/drawing/2014/main" id="{FB30E502-14CE-4880-A95F-5757A3B6EE53}"/>
              </a:ext>
            </a:extLst>
          </p:cNvPr>
          <p:cNvSpPr>
            <a:spLocks noGrp="1"/>
          </p:cNvSpPr>
          <p:nvPr>
            <p:ph type="sldNum" sz="quarter" idx="4"/>
          </p:nvPr>
        </p:nvSpPr>
        <p:spPr/>
        <p:txBody>
          <a:bodyPr/>
          <a:lstStyle/>
          <a:p>
            <a:fld id="{A26DCA39-FE7E-4B33-9419-C9BB65BD885E}" type="slidenum">
              <a:rPr lang="en-US" smtClean="0"/>
              <a:t>22</a:t>
            </a:fld>
            <a:endParaRPr lang="en-US"/>
          </a:p>
        </p:txBody>
      </p:sp>
    </p:spTree>
    <p:extLst>
      <p:ext uri="{BB962C8B-B14F-4D97-AF65-F5344CB8AC3E}">
        <p14:creationId xmlns:p14="http://schemas.microsoft.com/office/powerpoint/2010/main" val="6633157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 Away from Home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2918421965"/>
              </p:ext>
            </p:extLst>
          </p:nvPr>
        </p:nvGraphicFramePr>
        <p:xfrm>
          <a:off x="377684" y="1810865"/>
          <a:ext cx="11555016" cy="468341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1825">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1825">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1825">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1825">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1825">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1825">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1825">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1825">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1825">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1825">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1825">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1825">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1825">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11825">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1825">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11825">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1825">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1825">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11825">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11825">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52192"/>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6282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6282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52192"/>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5AC9D528-8C13-4522-9D12-19A4E7CD18A9}"/>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4" name="Group 33">
            <a:extLst>
              <a:ext uri="{FF2B5EF4-FFF2-40B4-BE49-F238E27FC236}">
                <a16:creationId xmlns:a16="http://schemas.microsoft.com/office/drawing/2014/main" id="{238B1BDA-D6C7-4D26-B01F-8EB852F8A06F}"/>
              </a:ext>
            </a:extLst>
          </p:cNvPr>
          <p:cNvGrpSpPr/>
          <p:nvPr/>
        </p:nvGrpSpPr>
        <p:grpSpPr>
          <a:xfrm>
            <a:off x="3692976" y="6453235"/>
            <a:ext cx="6309360" cy="369332"/>
            <a:chOff x="3692976" y="6453235"/>
            <a:chExt cx="6309360" cy="369332"/>
          </a:xfrm>
        </p:grpSpPr>
        <p:sp>
          <p:nvSpPr>
            <p:cNvPr id="35" name="TextBox 34">
              <a:extLst>
                <a:ext uri="{FF2B5EF4-FFF2-40B4-BE49-F238E27FC236}">
                  <a16:creationId xmlns:a16="http://schemas.microsoft.com/office/drawing/2014/main" id="{72A93BC9-EB18-4639-9767-C4A71E3D3606}"/>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6" name="Flowchart: Connector 35">
              <a:extLst>
                <a:ext uri="{FF2B5EF4-FFF2-40B4-BE49-F238E27FC236}">
                  <a16:creationId xmlns:a16="http://schemas.microsoft.com/office/drawing/2014/main" id="{18BCF2A7-F2B1-45D3-9095-8FD9C9F1CF4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Connector 36">
              <a:extLst>
                <a:ext uri="{FF2B5EF4-FFF2-40B4-BE49-F238E27FC236}">
                  <a16:creationId xmlns:a16="http://schemas.microsoft.com/office/drawing/2014/main" id="{142D9222-F7E6-4E6E-BB0F-DB7A0B16625B}"/>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DB30A80A-EEBD-47C2-B1B5-D348BC96AB05}"/>
              </a:ext>
            </a:extLst>
          </p:cNvPr>
          <p:cNvGraphicFramePr/>
          <p:nvPr>
            <p:extLst>
              <p:ext uri="{D42A27DB-BD31-4B8C-83A1-F6EECF244321}">
                <p14:modId xmlns:p14="http://schemas.microsoft.com/office/powerpoint/2010/main" val="3610438232"/>
              </p:ext>
            </p:extLst>
          </p:nvPr>
        </p:nvGraphicFramePr>
        <p:xfrm>
          <a:off x="8160334" y="2279410"/>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F39EF57C-7D4A-482E-91EF-7168DE8CDAF8}"/>
              </a:ext>
            </a:extLst>
          </p:cNvPr>
          <p:cNvGraphicFramePr/>
          <p:nvPr>
            <p:extLst>
              <p:ext uri="{D42A27DB-BD31-4B8C-83A1-F6EECF244321}">
                <p14:modId xmlns:p14="http://schemas.microsoft.com/office/powerpoint/2010/main" val="2277670119"/>
              </p:ext>
            </p:extLst>
          </p:nvPr>
        </p:nvGraphicFramePr>
        <p:xfrm>
          <a:off x="10046517" y="2284319"/>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93609E9-3210-460F-A96E-5DD09FAF7213}"/>
              </a:ext>
            </a:extLst>
          </p:cNvPr>
          <p:cNvSpPr>
            <a:spLocks noGrp="1"/>
          </p:cNvSpPr>
          <p:nvPr>
            <p:ph type="sldNum" sz="quarter" idx="4"/>
          </p:nvPr>
        </p:nvSpPr>
        <p:spPr/>
        <p:txBody>
          <a:bodyPr/>
          <a:lstStyle/>
          <a:p>
            <a:fld id="{A26DCA39-FE7E-4B33-9419-C9BB65BD885E}" type="slidenum">
              <a:rPr lang="en-US" smtClean="0"/>
              <a:t>23</a:t>
            </a:fld>
            <a:endParaRPr lang="en-US"/>
          </a:p>
        </p:txBody>
      </p:sp>
    </p:spTree>
    <p:extLst>
      <p:ext uri="{BB962C8B-B14F-4D97-AF65-F5344CB8AC3E}">
        <p14:creationId xmlns:p14="http://schemas.microsoft.com/office/powerpoint/2010/main" val="133495082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 Purchased Away from Home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688545130"/>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Share of Item</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98004"/>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0863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0863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08637"/>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B198E000-1DC4-414D-882C-64E5F678922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4" name="Group 33">
            <a:extLst>
              <a:ext uri="{FF2B5EF4-FFF2-40B4-BE49-F238E27FC236}">
                <a16:creationId xmlns:a16="http://schemas.microsoft.com/office/drawing/2014/main" id="{90E34EA9-BF6E-4FF8-AC4E-ABF7E3D54BBF}"/>
              </a:ext>
            </a:extLst>
          </p:cNvPr>
          <p:cNvGrpSpPr/>
          <p:nvPr/>
        </p:nvGrpSpPr>
        <p:grpSpPr>
          <a:xfrm>
            <a:off x="3692976" y="6453235"/>
            <a:ext cx="6309360" cy="369332"/>
            <a:chOff x="3692976" y="6453235"/>
            <a:chExt cx="6309360" cy="369332"/>
          </a:xfrm>
        </p:grpSpPr>
        <p:sp>
          <p:nvSpPr>
            <p:cNvPr id="35" name="TextBox 34">
              <a:extLst>
                <a:ext uri="{FF2B5EF4-FFF2-40B4-BE49-F238E27FC236}">
                  <a16:creationId xmlns:a16="http://schemas.microsoft.com/office/drawing/2014/main" id="{658A4115-4A46-4389-A425-B442E30041D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Share of Item| Latest Time Period Absolute Change Vs year ago, </a:t>
              </a:r>
            </a:p>
            <a:p>
              <a:pPr lvl="0">
                <a:defRPr/>
              </a:pPr>
              <a:r>
                <a:rPr lang="en-US" sz="900" dirty="0">
                  <a:solidFill>
                    <a:prstClr val="black">
                      <a:lumMod val="50000"/>
                      <a:lumOff val="50000"/>
                    </a:prstClr>
                  </a:solidFill>
                </a:rPr>
                <a:t>Change Vs 2 year ago        Positive       Negative  </a:t>
              </a:r>
            </a:p>
          </p:txBody>
        </p:sp>
        <p:sp>
          <p:nvSpPr>
            <p:cNvPr id="36" name="Flowchart: Connector 35">
              <a:extLst>
                <a:ext uri="{FF2B5EF4-FFF2-40B4-BE49-F238E27FC236}">
                  <a16:creationId xmlns:a16="http://schemas.microsoft.com/office/drawing/2014/main" id="{FF2269DF-4779-4E51-8E4A-5B938104E10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Connector 36">
              <a:extLst>
                <a:ext uri="{FF2B5EF4-FFF2-40B4-BE49-F238E27FC236}">
                  <a16:creationId xmlns:a16="http://schemas.microsoft.com/office/drawing/2014/main" id="{94890FA4-0235-4A52-8FE1-54C5FC641AD4}"/>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F9ABF29A-B6F4-40E6-BD30-687E85936CFD}"/>
              </a:ext>
            </a:extLst>
          </p:cNvPr>
          <p:cNvGraphicFramePr/>
          <p:nvPr>
            <p:extLst>
              <p:ext uri="{D42A27DB-BD31-4B8C-83A1-F6EECF244321}">
                <p14:modId xmlns:p14="http://schemas.microsoft.com/office/powerpoint/2010/main" val="4209137291"/>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3EF7EBF7-F46E-463D-9D5C-64CE6FDBDCD0}"/>
              </a:ext>
            </a:extLst>
          </p:cNvPr>
          <p:cNvGraphicFramePr/>
          <p:nvPr>
            <p:extLst>
              <p:ext uri="{D42A27DB-BD31-4B8C-83A1-F6EECF244321}">
                <p14:modId xmlns:p14="http://schemas.microsoft.com/office/powerpoint/2010/main" val="3117709154"/>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68A8C447-DB21-43C5-AD47-87244F510314}"/>
              </a:ext>
            </a:extLst>
          </p:cNvPr>
          <p:cNvSpPr>
            <a:spLocks noGrp="1"/>
          </p:cNvSpPr>
          <p:nvPr>
            <p:ph type="sldNum" sz="quarter" idx="4"/>
          </p:nvPr>
        </p:nvSpPr>
        <p:spPr/>
        <p:txBody>
          <a:bodyPr/>
          <a:lstStyle/>
          <a:p>
            <a:fld id="{A26DCA39-FE7E-4B33-9419-C9BB65BD885E}" type="slidenum">
              <a:rPr lang="en-US" smtClean="0"/>
              <a:t>24</a:t>
            </a:fld>
            <a:endParaRPr lang="en-US"/>
          </a:p>
        </p:txBody>
      </p:sp>
    </p:spTree>
    <p:extLst>
      <p:ext uri="{BB962C8B-B14F-4D97-AF65-F5344CB8AC3E}">
        <p14:creationId xmlns:p14="http://schemas.microsoft.com/office/powerpoint/2010/main" val="389558261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4" name="Title 64">
            <a:extLst>
              <a:ext uri="{FF2B5EF4-FFF2-40B4-BE49-F238E27FC236}">
                <a16:creationId xmlns:a16="http://schemas.microsoft.com/office/drawing/2014/main" id="{19424C4C-AC74-405C-8EF1-943D8C2E2605}"/>
              </a:ext>
            </a:extLst>
          </p:cNvPr>
          <p:cNvSpPr txBox="1"/>
          <p:nvPr/>
        </p:nvSpPr>
        <p:spPr>
          <a:xfrm>
            <a:off x="281482" y="41994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Category trend – Purchased Retail</a:t>
            </a:r>
          </a:p>
        </p:txBody>
      </p:sp>
      <p:graphicFrame>
        <p:nvGraphicFramePr>
          <p:cNvPr id="31" name="Table1">
            <a:extLst>
              <a:ext uri="{FF2B5EF4-FFF2-40B4-BE49-F238E27FC236}">
                <a16:creationId xmlns:a16="http://schemas.microsoft.com/office/drawing/2014/main" id="{B7192D33-9807-4576-9AD1-E3F8B293A7E8}"/>
              </a:ext>
            </a:extLst>
          </p:cNvPr>
          <p:cNvGraphicFramePr>
            <a:graphicFrameLocks noGrp="1"/>
          </p:cNvGraphicFramePr>
          <p:nvPr>
            <p:extLst>
              <p:ext uri="{D42A27DB-BD31-4B8C-83A1-F6EECF244321}">
                <p14:modId xmlns:p14="http://schemas.microsoft.com/office/powerpoint/2010/main" val="50081103"/>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Share of Item</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3" name="Picture 32">
            <a:extLst>
              <a:ext uri="{FF2B5EF4-FFF2-40B4-BE49-F238E27FC236}">
                <a16:creationId xmlns:a16="http://schemas.microsoft.com/office/drawing/2014/main" id="{F8E943A8-20D9-42AC-A2F7-73D756A8CE10}"/>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4" name="Straight Connector 33">
            <a:extLst>
              <a:ext uri="{FF2B5EF4-FFF2-40B4-BE49-F238E27FC236}">
                <a16:creationId xmlns:a16="http://schemas.microsoft.com/office/drawing/2014/main" id="{2664EF76-B290-4D7B-B698-A5A91460085E}"/>
              </a:ext>
            </a:extLst>
          </p:cNvPr>
          <p:cNvCxnSpPr/>
          <p:nvPr/>
        </p:nvCxnSpPr>
        <p:spPr>
          <a:xfrm>
            <a:off x="8931053" y="231927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CA4131D-06DD-4E20-9FC7-049163ECB11F}"/>
              </a:ext>
            </a:extLst>
          </p:cNvPr>
          <p:cNvCxnSpPr/>
          <p:nvPr/>
        </p:nvCxnSpPr>
        <p:spPr>
          <a:xfrm>
            <a:off x="10860785" y="231927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C0885E3-D6EB-46AC-96A5-6B60EBA6AF50}"/>
              </a:ext>
            </a:extLst>
          </p:cNvPr>
          <p:cNvGrpSpPr/>
          <p:nvPr/>
        </p:nvGrpSpPr>
        <p:grpSpPr>
          <a:xfrm>
            <a:off x="2482950" y="2308637"/>
            <a:ext cx="5096482" cy="0"/>
            <a:chOff x="2482950" y="2329903"/>
            <a:chExt cx="5096482" cy="0"/>
          </a:xfrm>
        </p:grpSpPr>
        <p:cxnSp>
          <p:nvCxnSpPr>
            <p:cNvPr id="37" name="Straight Connector 36">
              <a:extLst>
                <a:ext uri="{FF2B5EF4-FFF2-40B4-BE49-F238E27FC236}">
                  <a16:creationId xmlns:a16="http://schemas.microsoft.com/office/drawing/2014/main" id="{9AD61898-363B-448A-BFBD-DFA0311D9BB0}"/>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E970EE-D14F-4971-9B44-1D8A7AFFD9EB}"/>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D8818F-779B-4185-816E-5BDDF6705062}"/>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935BF7-028F-4666-ADA7-59AC7052988F}"/>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9C351F5-67B3-4879-BEEF-2111C1A881AA}"/>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88DA58B6-A92A-401B-994B-29D023CA4316}"/>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8" name="Group 47">
            <a:extLst>
              <a:ext uri="{FF2B5EF4-FFF2-40B4-BE49-F238E27FC236}">
                <a16:creationId xmlns:a16="http://schemas.microsoft.com/office/drawing/2014/main" id="{942B61C8-DFF6-4C92-B130-76ACE2A1A72F}"/>
              </a:ext>
            </a:extLst>
          </p:cNvPr>
          <p:cNvGrpSpPr/>
          <p:nvPr/>
        </p:nvGrpSpPr>
        <p:grpSpPr>
          <a:xfrm>
            <a:off x="3692976" y="6453235"/>
            <a:ext cx="6309360" cy="369332"/>
            <a:chOff x="3692976" y="6453235"/>
            <a:chExt cx="6309360" cy="369332"/>
          </a:xfrm>
        </p:grpSpPr>
        <p:sp>
          <p:nvSpPr>
            <p:cNvPr id="49" name="TextBox 48">
              <a:extLst>
                <a:ext uri="{FF2B5EF4-FFF2-40B4-BE49-F238E27FC236}">
                  <a16:creationId xmlns:a16="http://schemas.microsoft.com/office/drawing/2014/main" id="{D4D300F7-3868-4012-A79F-01217F670FA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Share of Item| Latest Time Period Absolute Change Vs year ago, </a:t>
              </a:r>
            </a:p>
            <a:p>
              <a:pPr lvl="0">
                <a:defRPr/>
              </a:pPr>
              <a:r>
                <a:rPr lang="en-US" sz="900" dirty="0">
                  <a:solidFill>
                    <a:prstClr val="black">
                      <a:lumMod val="50000"/>
                      <a:lumOff val="50000"/>
                    </a:prstClr>
                  </a:solidFill>
                </a:rPr>
                <a:t>Change Vs 2 year ago        Positive       Negative  </a:t>
              </a:r>
            </a:p>
          </p:txBody>
        </p:sp>
        <p:sp>
          <p:nvSpPr>
            <p:cNvPr id="52" name="Flowchart: Connector 51">
              <a:extLst>
                <a:ext uri="{FF2B5EF4-FFF2-40B4-BE49-F238E27FC236}">
                  <a16:creationId xmlns:a16="http://schemas.microsoft.com/office/drawing/2014/main" id="{3D964C02-5150-4AF4-8FA9-653CE6FDD13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lowchart: Connector 52">
              <a:extLst>
                <a:ext uri="{FF2B5EF4-FFF2-40B4-BE49-F238E27FC236}">
                  <a16:creationId xmlns:a16="http://schemas.microsoft.com/office/drawing/2014/main" id="{0337C1E9-C525-4986-B813-B93B36EF8E1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8557D487-FEF6-47CC-948C-2B73B0538F66}"/>
              </a:ext>
            </a:extLst>
          </p:cNvPr>
          <p:cNvGraphicFramePr/>
          <p:nvPr>
            <p:extLst>
              <p:ext uri="{D42A27DB-BD31-4B8C-83A1-F6EECF244321}">
                <p14:modId xmlns:p14="http://schemas.microsoft.com/office/powerpoint/2010/main" val="4209137291"/>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7A5E01D7-CD97-403D-934A-B442AA0C1747}"/>
              </a:ext>
            </a:extLst>
          </p:cNvPr>
          <p:cNvGraphicFramePr/>
          <p:nvPr>
            <p:extLst>
              <p:ext uri="{D42A27DB-BD31-4B8C-83A1-F6EECF244321}">
                <p14:modId xmlns:p14="http://schemas.microsoft.com/office/powerpoint/2010/main" val="165766155"/>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5E66E652-2572-480A-89CF-48D0BB421AD5}"/>
              </a:ext>
            </a:extLst>
          </p:cNvPr>
          <p:cNvSpPr>
            <a:spLocks noGrp="1"/>
          </p:cNvSpPr>
          <p:nvPr>
            <p:ph type="sldNum" sz="quarter" idx="4"/>
          </p:nvPr>
        </p:nvSpPr>
        <p:spPr/>
        <p:txBody>
          <a:bodyPr/>
          <a:lstStyle/>
          <a:p>
            <a:fld id="{A26DCA39-FE7E-4B33-9419-C9BB65BD885E}" type="slidenum">
              <a:rPr lang="en-US" smtClean="0"/>
              <a:t>25</a:t>
            </a:fld>
            <a:endParaRPr lang="en-US"/>
          </a:p>
        </p:txBody>
      </p:sp>
    </p:spTree>
    <p:extLst>
      <p:ext uri="{BB962C8B-B14F-4D97-AF65-F5344CB8AC3E}">
        <p14:creationId xmlns:p14="http://schemas.microsoft.com/office/powerpoint/2010/main" val="110836967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Item trend</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380204928"/>
              </p:ext>
            </p:extLst>
          </p:nvPr>
        </p:nvGraphicFramePr>
        <p:xfrm>
          <a:off x="377684" y="1974077"/>
          <a:ext cx="11555016" cy="4479013"/>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494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Potatoes/Hash browns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Oatmeal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Bagel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3296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All other Breakfast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4945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8408">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5775D151-D1D5-4B02-84E4-B83099EB722F}"/>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3D726C66-ABAE-4048-A54B-A8C9CBD845FD}"/>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AEE7FF8F-7CF3-49A3-A02F-5437D24D969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D5BA442F-A5B6-42FB-9EDB-FAD57DA32940}"/>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A5E03632-4D35-4082-ABD4-E424DD72409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1">
            <a:extLst>
              <a:ext uri="{FF2B5EF4-FFF2-40B4-BE49-F238E27FC236}">
                <a16:creationId xmlns:a16="http://schemas.microsoft.com/office/drawing/2014/main" id="{01FCA79E-C97D-4CDE-8C1D-39B197C5CADB}"/>
              </a:ext>
            </a:extLst>
          </p:cNvPr>
          <p:cNvGraphicFramePr/>
          <p:nvPr>
            <p:extLst>
              <p:ext uri="{D42A27DB-BD31-4B8C-83A1-F6EECF244321}">
                <p14:modId xmlns:p14="http://schemas.microsoft.com/office/powerpoint/2010/main" val="2117270227"/>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2">
            <a:extLst>
              <a:ext uri="{FF2B5EF4-FFF2-40B4-BE49-F238E27FC236}">
                <a16:creationId xmlns:a16="http://schemas.microsoft.com/office/drawing/2014/main" id="{1ABA866B-DA9C-44AF-A959-AD2A8D130083}"/>
              </a:ext>
            </a:extLst>
          </p:cNvPr>
          <p:cNvGraphicFramePr/>
          <p:nvPr>
            <p:extLst>
              <p:ext uri="{D42A27DB-BD31-4B8C-83A1-F6EECF244321}">
                <p14:modId xmlns:p14="http://schemas.microsoft.com/office/powerpoint/2010/main" val="4020162949"/>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7084AE18-DE25-478F-A569-F39F0DCC44A8}"/>
              </a:ext>
            </a:extLst>
          </p:cNvPr>
          <p:cNvSpPr>
            <a:spLocks noGrp="1"/>
          </p:cNvSpPr>
          <p:nvPr>
            <p:ph type="sldNum" sz="quarter" idx="4"/>
          </p:nvPr>
        </p:nvSpPr>
        <p:spPr/>
        <p:txBody>
          <a:bodyPr/>
          <a:lstStyle/>
          <a:p>
            <a:fld id="{A26DCA39-FE7E-4B33-9419-C9BB65BD885E}" type="slidenum">
              <a:rPr lang="en-US" smtClean="0"/>
              <a:t>26</a:t>
            </a:fld>
            <a:endParaRPr lang="en-US"/>
          </a:p>
        </p:txBody>
      </p:sp>
    </p:spTree>
    <p:extLst>
      <p:ext uri="{BB962C8B-B14F-4D97-AF65-F5344CB8AC3E}">
        <p14:creationId xmlns:p14="http://schemas.microsoft.com/office/powerpoint/2010/main" val="279405866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924045725"/>
              </p:ext>
            </p:extLst>
          </p:nvPr>
        </p:nvGraphicFramePr>
        <p:xfrm>
          <a:off x="377684" y="1986109"/>
          <a:ext cx="11555016" cy="4381837"/>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4008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2672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Potatoes/Hash browns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Oatmeal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Bagel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2672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All other Breakfast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4008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12554">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1918204624"/>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9" name="Chart2">
            <a:extLst>
              <a:ext uri="{FF2B5EF4-FFF2-40B4-BE49-F238E27FC236}">
                <a16:creationId xmlns:a16="http://schemas.microsoft.com/office/drawing/2014/main" id="{F2EED76D-94A5-42AD-A03B-C980ABCA6010}"/>
              </a:ext>
            </a:extLst>
          </p:cNvPr>
          <p:cNvGraphicFramePr/>
          <p:nvPr>
            <p:extLst>
              <p:ext uri="{D42A27DB-BD31-4B8C-83A1-F6EECF244321}">
                <p14:modId xmlns:p14="http://schemas.microsoft.com/office/powerpoint/2010/main" val="3899071402"/>
              </p:ext>
            </p:extLst>
          </p:nvPr>
        </p:nvGraphicFramePr>
        <p:xfrm>
          <a:off x="9989803" y="2329903"/>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24" name="Title 64">
            <a:extLst>
              <a:ext uri="{FF2B5EF4-FFF2-40B4-BE49-F238E27FC236}">
                <a16:creationId xmlns:a16="http://schemas.microsoft.com/office/drawing/2014/main" id="{0EB7EB34-50DE-4FA5-B94D-E2271485CAC0}"/>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Item trend- At Home</a:t>
            </a:r>
          </a:p>
        </p:txBody>
      </p:sp>
      <p:sp>
        <p:nvSpPr>
          <p:cNvPr id="34" name="Rectangle 33">
            <a:extLst>
              <a:ext uri="{FF2B5EF4-FFF2-40B4-BE49-F238E27FC236}">
                <a16:creationId xmlns:a16="http://schemas.microsoft.com/office/drawing/2014/main" id="{7DC546BE-240D-4A01-A1B1-715CAE9B0B4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DBE36870-87BA-4416-BAB7-37361954A7FA}"/>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D5992106-18AE-41B4-AD29-560F2A076AF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13AE8569-5B8C-42F2-B78F-22F22C92BE7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B0D070A9-7331-4B16-B968-1DC3C47309C7}"/>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688AD776-B677-464C-9396-43B7060BADC3}"/>
              </a:ext>
            </a:extLst>
          </p:cNvPr>
          <p:cNvSpPr>
            <a:spLocks noGrp="1"/>
          </p:cNvSpPr>
          <p:nvPr>
            <p:ph type="sldNum" sz="quarter" idx="4"/>
          </p:nvPr>
        </p:nvSpPr>
        <p:spPr/>
        <p:txBody>
          <a:bodyPr/>
          <a:lstStyle/>
          <a:p>
            <a:fld id="{A26DCA39-FE7E-4B33-9419-C9BB65BD885E}" type="slidenum">
              <a:rPr lang="en-US" smtClean="0"/>
              <a:t>27</a:t>
            </a:fld>
            <a:endParaRPr lang="en-US"/>
          </a:p>
        </p:txBody>
      </p:sp>
    </p:spTree>
    <p:extLst>
      <p:ext uri="{BB962C8B-B14F-4D97-AF65-F5344CB8AC3E}">
        <p14:creationId xmlns:p14="http://schemas.microsoft.com/office/powerpoint/2010/main" val="27434776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3514394222"/>
              </p:ext>
            </p:extLst>
          </p:nvPr>
        </p:nvGraphicFramePr>
        <p:xfrm>
          <a:off x="377684" y="1935100"/>
          <a:ext cx="11555016" cy="4545079"/>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29238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18883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62725">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18883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1888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Potatoes/Hash browns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Bagel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3940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62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Frozen Breakfast sandwich/wrap/burrito</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Oatmeal</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194925">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Full English Breakfast Fry 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182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French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1960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French 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706124"/>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All other Breakfast food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9422604"/>
                  </a:ext>
                </a:extLst>
              </a:tr>
              <a:tr h="182741">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French Toast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4733759"/>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641735062"/>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22357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2357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2357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2357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24" name="Title 64">
            <a:extLst>
              <a:ext uri="{FF2B5EF4-FFF2-40B4-BE49-F238E27FC236}">
                <a16:creationId xmlns:a16="http://schemas.microsoft.com/office/drawing/2014/main" id="{5C7D6763-3DC5-4DDA-B388-60CDE0B3DA98}"/>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Breakfast Item trend- Away from Home</a:t>
            </a:r>
          </a:p>
        </p:txBody>
      </p:sp>
      <p:sp>
        <p:nvSpPr>
          <p:cNvPr id="34" name="Rectangle 33">
            <a:extLst>
              <a:ext uri="{FF2B5EF4-FFF2-40B4-BE49-F238E27FC236}">
                <a16:creationId xmlns:a16="http://schemas.microsoft.com/office/drawing/2014/main" id="{CC57021B-94A6-4659-8119-842DD3D2CEDC}"/>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6B70B2CC-787F-4E79-8B99-1607474FFD13}"/>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DA3E3BEF-A310-4DF4-85B4-7144740698F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B3D53636-EE38-45D5-87CD-A1FC527CAB22}"/>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3A947FF3-F127-4CBE-9D4F-78FE51CCB678}"/>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Chart2">
            <a:extLst>
              <a:ext uri="{FF2B5EF4-FFF2-40B4-BE49-F238E27FC236}">
                <a16:creationId xmlns:a16="http://schemas.microsoft.com/office/drawing/2014/main" id="{3D7B6AC8-75B2-4551-B433-8A22F59C2FEA}"/>
              </a:ext>
            </a:extLst>
          </p:cNvPr>
          <p:cNvGraphicFramePr/>
          <p:nvPr>
            <p:extLst>
              <p:ext uri="{D42A27DB-BD31-4B8C-83A1-F6EECF244321}">
                <p14:modId xmlns:p14="http://schemas.microsoft.com/office/powerpoint/2010/main" val="74654201"/>
              </p:ext>
            </p:extLst>
          </p:nvPr>
        </p:nvGraphicFramePr>
        <p:xfrm>
          <a:off x="10002336" y="2335855"/>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C3713DD-471A-4955-86C3-320D4C1AF57B}"/>
              </a:ext>
            </a:extLst>
          </p:cNvPr>
          <p:cNvSpPr>
            <a:spLocks noGrp="1"/>
          </p:cNvSpPr>
          <p:nvPr>
            <p:ph type="sldNum" sz="quarter" idx="4"/>
          </p:nvPr>
        </p:nvSpPr>
        <p:spPr/>
        <p:txBody>
          <a:bodyPr/>
          <a:lstStyle/>
          <a:p>
            <a:fld id="{A26DCA39-FE7E-4B33-9419-C9BB65BD885E}" type="slidenum">
              <a:rPr lang="en-US" smtClean="0"/>
              <a:t>28</a:t>
            </a:fld>
            <a:endParaRPr lang="en-US"/>
          </a:p>
        </p:txBody>
      </p:sp>
    </p:spTree>
    <p:extLst>
      <p:ext uri="{BB962C8B-B14F-4D97-AF65-F5344CB8AC3E}">
        <p14:creationId xmlns:p14="http://schemas.microsoft.com/office/powerpoint/2010/main" val="204916222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29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Early Morning Bite Item trend</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4053077564"/>
              </p:ext>
            </p:extLst>
          </p:nvPr>
        </p:nvGraphicFramePr>
        <p:xfrm>
          <a:off x="377684" y="1945349"/>
          <a:ext cx="11555016" cy="445513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0554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4291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Eggs - prepared any way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5035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Breakfast Meat (e.g., bacon, sausage, ham, etc.)</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37552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Full English Breakfast Fry 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4291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643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Frozen Pancakes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190966">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Sweet Buns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cs typeface="Arial"/>
                        </a:rPr>
                        <a:t>765</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cs typeface="Arial"/>
                        </a:rPr>
                        <a:t>765</a:t>
                      </a:r>
                    </a:p>
                  </a:txBody>
                  <a:tcPr marL="0" marR="0" marT="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4819236"/>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48015"/>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4801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4801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48015"/>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F19C8367-716C-4C76-8301-7A0D077F9446}"/>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09680596-395D-4B78-A10C-216C7C594569}"/>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34D2A66C-556D-4CFB-AC6B-A04636D7D53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E47BA5B4-C8DC-4C7D-929A-1E7BF23BE917}"/>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DE94C559-830B-40E5-A2D8-BFD9A2C0A96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hart1">
            <a:extLst>
              <a:ext uri="{FF2B5EF4-FFF2-40B4-BE49-F238E27FC236}">
                <a16:creationId xmlns:a16="http://schemas.microsoft.com/office/drawing/2014/main" id="{5B247581-86DA-46A8-AEA9-3A8537727395}"/>
              </a:ext>
            </a:extLst>
          </p:cNvPr>
          <p:cNvGraphicFramePr/>
          <p:nvPr>
            <p:extLst>
              <p:ext uri="{D42A27DB-BD31-4B8C-83A1-F6EECF244321}">
                <p14:modId xmlns:p14="http://schemas.microsoft.com/office/powerpoint/2010/main" val="4265068929"/>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2" name="Chart2">
            <a:extLst>
              <a:ext uri="{FF2B5EF4-FFF2-40B4-BE49-F238E27FC236}">
                <a16:creationId xmlns:a16="http://schemas.microsoft.com/office/drawing/2014/main" id="{BF5F9592-2223-4265-971E-48D3B00BAD36}"/>
              </a:ext>
            </a:extLst>
          </p:cNvPr>
          <p:cNvGraphicFramePr/>
          <p:nvPr>
            <p:extLst>
              <p:ext uri="{D42A27DB-BD31-4B8C-83A1-F6EECF244321}">
                <p14:modId xmlns:p14="http://schemas.microsoft.com/office/powerpoint/2010/main" val="2362743334"/>
              </p:ext>
            </p:extLst>
          </p:nvPr>
        </p:nvGraphicFramePr>
        <p:xfrm>
          <a:off x="10055785" y="234217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9D83089C-0585-4506-847A-E13E801C01B4}"/>
              </a:ext>
            </a:extLst>
          </p:cNvPr>
          <p:cNvSpPr>
            <a:spLocks noGrp="1"/>
          </p:cNvSpPr>
          <p:nvPr>
            <p:ph type="sldNum" sz="quarter" idx="4"/>
          </p:nvPr>
        </p:nvSpPr>
        <p:spPr/>
        <p:txBody>
          <a:bodyPr/>
          <a:lstStyle/>
          <a:p>
            <a:fld id="{A26DCA39-FE7E-4B33-9419-C9BB65BD885E}" type="slidenum">
              <a:rPr lang="en-US" smtClean="0"/>
              <a:t>29</a:t>
            </a:fld>
            <a:endParaRPr lang="en-US"/>
          </a:p>
        </p:txBody>
      </p:sp>
    </p:spTree>
    <p:extLst>
      <p:ext uri="{BB962C8B-B14F-4D97-AF65-F5344CB8AC3E}">
        <p14:creationId xmlns:p14="http://schemas.microsoft.com/office/powerpoint/2010/main" val="30349896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885C20-735A-4B4C-B896-DC40BDC8E5F5}"/>
              </a:ext>
            </a:extLst>
          </p:cNvPr>
          <p:cNvSpPr>
            <a:spLocks noGrp="1"/>
          </p:cNvSpPr>
          <p:nvPr>
            <p:ph type="body" sz="quarter" idx="4294967295"/>
          </p:nvPr>
        </p:nvSpPr>
        <p:spPr>
          <a:xfrm>
            <a:off x="274392" y="274321"/>
            <a:ext cx="8050722" cy="954107"/>
          </a:xfrm>
        </p:spPr>
        <p:txBody>
          <a:bodyPr vert="horz" lIns="91440" tIns="45720" rIns="91440" bIns="45720" rtlCol="0" anchor="ctr">
            <a:noAutofit/>
          </a:bodyPr>
          <a:lstStyle/>
          <a:p>
            <a:pPr marL="0">
              <a:spcBef>
                <a:spcPct val="0"/>
              </a:spcBef>
              <a:spcAft>
                <a:spcPct val="0"/>
              </a:spcAft>
              <a:buNone/>
            </a:pPr>
            <a:r>
              <a:rPr lang="en-US" sz="3200" dirty="0">
                <a:solidFill>
                  <a:srgbClr val="DB1348"/>
                </a:solidFill>
                <a:latin typeface="+mj-lt"/>
                <a:ea typeface="+mj-ea"/>
                <a:cs typeface="+mj-cs"/>
              </a:rPr>
              <a:t>Measures</a:t>
            </a:r>
          </a:p>
        </p:txBody>
      </p:sp>
      <p:sp>
        <p:nvSpPr>
          <p:cNvPr id="4" name="Text Placeholder 3">
            <a:extLst>
              <a:ext uri="{FF2B5EF4-FFF2-40B4-BE49-F238E27FC236}">
                <a16:creationId xmlns:a16="http://schemas.microsoft.com/office/drawing/2014/main" id="{6E797A5D-C7AB-4F3B-9D46-F84ACC45B745}"/>
              </a:ext>
            </a:extLst>
          </p:cNvPr>
          <p:cNvSpPr>
            <a:spLocks noGrp="1"/>
          </p:cNvSpPr>
          <p:nvPr>
            <p:ph type="body" sz="quarter" idx="4294967295"/>
          </p:nvPr>
        </p:nvSpPr>
        <p:spPr>
          <a:xfrm>
            <a:off x="497880" y="1473436"/>
            <a:ext cx="10966178" cy="4591944"/>
          </a:xfrm>
        </p:spPr>
        <p:txBody>
          <a:bodyPr/>
          <a:lstStyle/>
          <a:p>
            <a:pPr marL="0" indent="0">
              <a:buNone/>
            </a:pPr>
            <a:r>
              <a:rPr lang="en-US" dirty="0">
                <a:latin typeface="Franklin Gothic Book" panose="020B0503020102020204" pitchFamily="34" charset="0"/>
              </a:rPr>
              <a:t>  </a:t>
            </a:r>
          </a:p>
          <a:p>
            <a:endParaRPr lang="en-US" dirty="0">
              <a:latin typeface="Franklin Gothic Book" panose="020B0503020102020204" pitchFamily="34" charset="0"/>
            </a:endParaRPr>
          </a:p>
          <a:p>
            <a:pPr marL="0" indent="0">
              <a:buNone/>
            </a:pPr>
            <a:r>
              <a:rPr lang="en-US" b="1" i="1" dirty="0">
                <a:latin typeface="Franklin Gothic Book" panose="020B0503020102020204" pitchFamily="34" charset="0"/>
              </a:rPr>
              <a:t>Annual Occasions Per Capita- </a:t>
            </a:r>
            <a:r>
              <a:rPr lang="en-US" dirty="0">
                <a:latin typeface="Franklin Gothic Book" panose="020B0503020102020204" pitchFamily="34" charset="0"/>
              </a:rPr>
              <a:t>number of yearly occasions per person</a:t>
            </a:r>
          </a:p>
          <a:p>
            <a:pPr marL="0" indent="0">
              <a:buNone/>
            </a:pPr>
            <a:r>
              <a:rPr lang="en-US" b="1" i="1" dirty="0">
                <a:latin typeface="Franklin Gothic Book" panose="020B0503020102020204" pitchFamily="34" charset="0"/>
              </a:rPr>
              <a:t>Occasion Distribution- </a:t>
            </a:r>
            <a:r>
              <a:rPr lang="en-US" dirty="0">
                <a:latin typeface="Franklin Gothic Book" panose="020B0503020102020204" pitchFamily="34" charset="0"/>
              </a:rPr>
              <a:t>% </a:t>
            </a:r>
            <a:r>
              <a:rPr lang="en-US" b="1" i="1" u="sng" dirty="0">
                <a:latin typeface="Franklin Gothic Book" panose="020B0503020102020204" pitchFamily="34" charset="0"/>
              </a:rPr>
              <a:t>across</a:t>
            </a:r>
            <a:r>
              <a:rPr lang="en-US" dirty="0">
                <a:latin typeface="Franklin Gothic Book" panose="020B0503020102020204" pitchFamily="34" charset="0"/>
              </a:rPr>
              <a:t> occasions.  This number will total to 100%</a:t>
            </a:r>
          </a:p>
          <a:p>
            <a:pPr marL="0" indent="0">
              <a:buNone/>
            </a:pPr>
            <a:r>
              <a:rPr lang="en-US" b="1" i="1" dirty="0">
                <a:latin typeface="Franklin Gothic Book" panose="020B0503020102020204" pitchFamily="34" charset="0"/>
              </a:rPr>
              <a:t>Occasion share- </a:t>
            </a:r>
            <a:r>
              <a:rPr lang="en-US" dirty="0">
                <a:latin typeface="Franklin Gothic Book" panose="020B0503020102020204" pitchFamily="34" charset="0"/>
              </a:rPr>
              <a:t>a category/brand’s share </a:t>
            </a:r>
            <a:r>
              <a:rPr lang="en-US" b="1" i="1" u="sng" dirty="0">
                <a:latin typeface="Franklin Gothic Book" panose="020B0503020102020204" pitchFamily="34" charset="0"/>
              </a:rPr>
              <a:t>within</a:t>
            </a:r>
            <a:r>
              <a:rPr lang="en-US" dirty="0">
                <a:latin typeface="Franklin Gothic Book" panose="020B0503020102020204" pitchFamily="34" charset="0"/>
              </a:rPr>
              <a:t> an occasion.  </a:t>
            </a:r>
          </a:p>
          <a:p>
            <a:pPr marL="0" indent="0">
              <a:buNone/>
            </a:pPr>
            <a:r>
              <a:rPr lang="en-US" b="1" i="1" dirty="0">
                <a:latin typeface="Franklin Gothic Book" panose="020B0503020102020204" pitchFamily="34" charset="0"/>
              </a:rPr>
              <a:t>Sales-</a:t>
            </a:r>
            <a:r>
              <a:rPr lang="en-US" dirty="0">
                <a:latin typeface="Franklin Gothic Book" panose="020B0503020102020204" pitchFamily="34" charset="0"/>
              </a:rPr>
              <a:t>  Nielsen Dollar Sales</a:t>
            </a:r>
          </a:p>
          <a:p>
            <a:pPr marL="0" indent="0">
              <a:buNone/>
            </a:pPr>
            <a:r>
              <a:rPr lang="en-US" b="1" i="1" dirty="0">
                <a:latin typeface="Franklin Gothic Book" panose="020B0503020102020204" pitchFamily="34" charset="0"/>
              </a:rPr>
              <a:t>Dol/Point- </a:t>
            </a:r>
            <a:r>
              <a:rPr lang="en-US" dirty="0">
                <a:latin typeface="Franklin Gothic Book" panose="020B0503020102020204" pitchFamily="34" charset="0"/>
              </a:rPr>
              <a:t>Dollar per Point of incremental gain</a:t>
            </a:r>
          </a:p>
        </p:txBody>
      </p:sp>
    </p:spTree>
    <p:extLst>
      <p:ext uri="{BB962C8B-B14F-4D97-AF65-F5344CB8AC3E}">
        <p14:creationId xmlns:p14="http://schemas.microsoft.com/office/powerpoint/2010/main" val="2695805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6465B73-888D-47D7-ADF9-730B04BD07FE}"/>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345147" cy="276999"/>
            </a:xfrm>
            <a:prstGeom prst="rect">
              <a:avLst/>
            </a:prstGeom>
          </p:spPr>
          <p:txBody>
            <a:bodyPr wrap="none" anchor="ctr">
              <a:spAutoFit/>
            </a:bodyPr>
            <a:lstStyle/>
            <a:p>
              <a:pPr fontAlgn="t"/>
              <a:r>
                <a:rPr lang="en-US" sz="1200" b="1" dirty="0">
                  <a:latin typeface="Franklin Gothic Book" panose="020B0503020102020204" pitchFamily="34" charset="0"/>
                </a:rPr>
                <a:t>SNACKING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a:t>
            </a:r>
          </a:p>
          <a:p>
            <a:pPr marL="0" rtl="0" eaLnBrk="1" fontAlgn="ctr" latinLnBrk="0" hangingPunct="1">
              <a:spcBef>
                <a:spcPts val="0"/>
              </a:spcBef>
              <a:spcAft>
                <a:spcPts val="0"/>
              </a:spcAft>
            </a:pPr>
            <a:r>
              <a:rPr lang="en-US" sz="1400" dirty="0"/>
              <a:t>(</a:t>
            </a:r>
            <a:r>
              <a:rPr lang="en-US" sz="1600" dirty="0"/>
              <a:t>Mid Morning Snack, Afternoon Snack, After Work/School Bite, Evening Me, Evening we, Bedtime/Late Night Snack</a:t>
            </a:r>
            <a:r>
              <a:rPr lang="en-US" sz="1400" dirty="0"/>
              <a:t>)</a:t>
            </a:r>
            <a:endParaRPr lang="en-US" sz="20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2657037570"/>
              </p:ext>
            </p:extLst>
          </p:nvPr>
        </p:nvGraphicFramePr>
        <p:xfrm>
          <a:off x="449705" y="2006592"/>
          <a:ext cx="5394958" cy="4204617"/>
        </p:xfrm>
        <a:graphic>
          <a:graphicData uri="http://schemas.openxmlformats.org/drawingml/2006/table">
            <a:tbl>
              <a:tblPr firstRow="1" bandRow="1">
                <a:tableStyleId>{9D7B26C5-4107-4FEC-AEDC-1716B250A1EF}</a:tableStyleId>
              </a:tblPr>
              <a:tblGrid>
                <a:gridCol w="771948">
                  <a:extLst>
                    <a:ext uri="{9D8B030D-6E8A-4147-A177-3AD203B41FA5}">
                      <a16:colId xmlns:a16="http://schemas.microsoft.com/office/drawing/2014/main" val="4076324199"/>
                    </a:ext>
                  </a:extLst>
                </a:gridCol>
                <a:gridCol w="924602">
                  <a:extLst>
                    <a:ext uri="{9D8B030D-6E8A-4147-A177-3AD203B41FA5}">
                      <a16:colId xmlns:a16="http://schemas.microsoft.com/office/drawing/2014/main" val="3511605551"/>
                    </a:ext>
                  </a:extLst>
                </a:gridCol>
                <a:gridCol w="924602">
                  <a:extLst>
                    <a:ext uri="{9D8B030D-6E8A-4147-A177-3AD203B41FA5}">
                      <a16:colId xmlns:a16="http://schemas.microsoft.com/office/drawing/2014/main" val="1337717583"/>
                    </a:ext>
                  </a:extLst>
                </a:gridCol>
                <a:gridCol w="924602">
                  <a:extLst>
                    <a:ext uri="{9D8B030D-6E8A-4147-A177-3AD203B41FA5}">
                      <a16:colId xmlns:a16="http://schemas.microsoft.com/office/drawing/2014/main" val="1752148256"/>
                    </a:ext>
                  </a:extLst>
                </a:gridCol>
                <a:gridCol w="924602">
                  <a:extLst>
                    <a:ext uri="{9D8B030D-6E8A-4147-A177-3AD203B41FA5}">
                      <a16:colId xmlns:a16="http://schemas.microsoft.com/office/drawing/2014/main" val="2280144050"/>
                    </a:ext>
                  </a:extLst>
                </a:gridCol>
                <a:gridCol w="924602">
                  <a:extLst>
                    <a:ext uri="{9D8B030D-6E8A-4147-A177-3AD203B41FA5}">
                      <a16:colId xmlns:a16="http://schemas.microsoft.com/office/drawing/2014/main" val="126504659"/>
                    </a:ext>
                  </a:extLst>
                </a:gridCol>
              </a:tblGrid>
              <a:tr h="332824">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300461">
                <a:tc>
                  <a:txBody>
                    <a:bodyPr/>
                    <a:lstStyle/>
                    <a:p>
                      <a:pPr lvl="0">
                        <a:buNone/>
                      </a:pPr>
                      <a:r>
                        <a:rPr lang="en-US" sz="800" dirty="0">
                          <a:latin typeface="Franklin Gothic Book" panose="020B0503020102020204" pitchFamily="34" charset="0"/>
                        </a:rPr>
                        <a:t>Dollars</a:t>
                      </a:r>
                    </a:p>
                    <a:p>
                      <a:pPr lvl="0">
                        <a:buNone/>
                      </a:pPr>
                      <a:r>
                        <a:rPr lang="en-US" sz="600" dirty="0">
                          <a:latin typeface="Franklin Gothic Book" panose="020B0503020102020204" pitchFamily="34" charset="0"/>
                        </a:rPr>
                        <a:t>(Euromonitor)</a:t>
                      </a:r>
                      <a:endParaRPr lang="en-US" sz="500" dirty="0">
                        <a:latin typeface="Franklin Gothic Book" panose="020B0503020102020204" pitchFamily="34" charset="0"/>
                      </a:endParaRP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379033">
                <a:tc>
                  <a:txBody>
                    <a:bodyPr/>
                    <a:lstStyle/>
                    <a:p>
                      <a:pPr lvl="0">
                        <a:buNone/>
                      </a:pPr>
                      <a:r>
                        <a:rPr lang="en-US" sz="800" dirty="0">
                          <a:latin typeface="Franklin Gothic Book" panose="020B0503020102020204" pitchFamily="34" charset="0"/>
                        </a:rPr>
                        <a:t>Avg Items per Occasions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25346">
                <a:tc gridSpan="6">
                  <a:txBody>
                    <a:bodyPr/>
                    <a:lstStyle/>
                    <a:p>
                      <a:r>
                        <a:rPr lang="en-US" sz="900" b="0" dirty="0">
                          <a:latin typeface="+mj-lt"/>
                        </a:rPr>
                        <a:t>Annual Occasions Per Capita</a:t>
                      </a:r>
                    </a:p>
                  </a:txBody>
                  <a:tcPr marL="45720" marR="4572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solidFill>
                          <a:srgbClr val="FF0000"/>
                        </a:solidFill>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62408">
                <a:tc>
                  <a:txBody>
                    <a:bodyPr/>
                    <a:lstStyle/>
                    <a:p>
                      <a:r>
                        <a:rPr lang="en-US" sz="800" dirty="0">
                          <a:latin typeface="Franklin Gothic Book" panose="020B0503020102020204" pitchFamily="34" charset="0"/>
                        </a:rPr>
                        <a:t>Alpha</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62408">
                <a:tc>
                  <a:txBody>
                    <a:bodyPr/>
                    <a:lstStyle/>
                    <a:p>
                      <a:r>
                        <a:rPr lang="en-US" sz="800" dirty="0">
                          <a:latin typeface="Franklin Gothic Book" panose="020B0503020102020204" pitchFamily="34" charset="0"/>
                        </a:rPr>
                        <a:t>Gen Z</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62408">
                <a:tc>
                  <a:txBody>
                    <a:bodyPr/>
                    <a:lstStyle/>
                    <a:p>
                      <a:pPr lvl="0">
                        <a:buNone/>
                      </a:pPr>
                      <a:r>
                        <a:rPr lang="en-US" sz="800" dirty="0">
                          <a:latin typeface="Franklin Gothic Book" panose="020B0503020102020204" pitchFamily="34" charset="0"/>
                        </a:rPr>
                        <a:t>Millennial</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62408">
                <a:tc>
                  <a:txBody>
                    <a:bodyPr/>
                    <a:lstStyle/>
                    <a:p>
                      <a:pPr lvl="0">
                        <a:buNone/>
                      </a:pPr>
                      <a:r>
                        <a:rPr lang="en-US" sz="800" dirty="0">
                          <a:latin typeface="Franklin Gothic Book" panose="020B0503020102020204" pitchFamily="34" charset="0"/>
                        </a:rPr>
                        <a:t>Gen X</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62408">
                <a:tc>
                  <a:txBody>
                    <a:bodyPr/>
                    <a:lstStyle/>
                    <a:p>
                      <a:pPr lvl="0">
                        <a:buNone/>
                      </a:pPr>
                      <a:r>
                        <a:rPr lang="en-US" sz="800" dirty="0">
                          <a:latin typeface="Franklin Gothic Book" panose="020B0503020102020204" pitchFamily="34" charset="0"/>
                        </a:rPr>
                        <a:t>Boomers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62408">
                <a:tc>
                  <a:txBody>
                    <a:bodyPr/>
                    <a:lstStyle/>
                    <a:p>
                      <a:pPr lvl="0">
                        <a:buNone/>
                      </a:pPr>
                      <a:r>
                        <a:rPr lang="en-US" sz="800" dirty="0">
                          <a:latin typeface="Franklin Gothic Book" panose="020B0503020102020204" pitchFamily="34" charset="0"/>
                        </a:rPr>
                        <a:t>HH w/Kids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62408">
                <a:tc>
                  <a:txBody>
                    <a:bodyPr/>
                    <a:lstStyle/>
                    <a:p>
                      <a:r>
                        <a:rPr lang="en-US" sz="800" dirty="0">
                          <a:latin typeface="Franklin Gothic Book" panose="020B0503020102020204" pitchFamily="34" charset="0"/>
                        </a:rPr>
                        <a:t>Low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62408">
                <a:tc>
                  <a:txBody>
                    <a:bodyPr/>
                    <a:lstStyle/>
                    <a:p>
                      <a:r>
                        <a:rPr lang="en-US" sz="800" dirty="0">
                          <a:latin typeface="Franklin Gothic Book" panose="020B0503020102020204" pitchFamily="34" charset="0"/>
                        </a:rPr>
                        <a:t>Mid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62408">
                <a:tc>
                  <a:txBody>
                    <a:bodyPr/>
                    <a:lstStyle/>
                    <a:p>
                      <a:r>
                        <a:rPr lang="en-US" sz="800" dirty="0">
                          <a:latin typeface="Franklin Gothic Book" panose="020B0503020102020204" pitchFamily="34" charset="0"/>
                        </a:rPr>
                        <a:t>High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332824">
                <a:tc>
                  <a:txBody>
                    <a:bodyPr/>
                    <a:lstStyle/>
                    <a:p>
                      <a:r>
                        <a:rPr lang="en-US" sz="800" dirty="0">
                          <a:latin typeface="Franklin Gothic Book" panose="020B0503020102020204" pitchFamily="34" charset="0"/>
                        </a:rPr>
                        <a:t>African American</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r h="262408">
                <a:tc>
                  <a:txBody>
                    <a:bodyPr/>
                    <a:lstStyle/>
                    <a:p>
                      <a:pPr lvl="0">
                        <a:buNone/>
                      </a:pPr>
                      <a:r>
                        <a:rPr lang="en-US" sz="800" dirty="0">
                          <a:latin typeface="Franklin Gothic Book" panose="020B0503020102020204" pitchFamily="34" charset="0"/>
                        </a:rPr>
                        <a:t>Hispanic</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7653502"/>
                  </a:ext>
                </a:extLst>
              </a:tr>
            </a:tbl>
          </a:graphicData>
        </a:graphic>
      </p:graphicFrame>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2979155463"/>
              </p:ext>
            </p:extLst>
          </p:nvPr>
        </p:nvGraphicFramePr>
        <p:xfrm>
          <a:off x="6143348" y="3508063"/>
          <a:ext cx="5789354" cy="2712493"/>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386895">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a:t>
                      </a:r>
                    </a:p>
                    <a:p>
                      <a:pPr algn="ctr"/>
                      <a:r>
                        <a:rPr lang="en-US" sz="1000" b="0" dirty="0">
                          <a:latin typeface="Franklin Gothic Medium" panose="020B0603020102020204" pitchFamily="34" charset="0"/>
                        </a:rPr>
                        <a:t>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084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0761">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67851">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0849">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0849">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084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084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084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084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084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37345"/>
                  </a:ext>
                </a:extLst>
              </a:tr>
              <a:tr h="20084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2032091275"/>
              </p:ext>
            </p:extLst>
          </p:nvPr>
        </p:nvGraphicFramePr>
        <p:xfrm>
          <a:off x="6095999" y="2348950"/>
          <a:ext cx="5859451" cy="1080050"/>
        </p:xfrm>
        <a:graphic>
          <a:graphicData uri="http://schemas.openxmlformats.org/drawingml/2006/chart">
            <c:chart xmlns:c="http://schemas.openxmlformats.org/drawingml/2006/chart" xmlns:r="http://schemas.openxmlformats.org/officeDocument/2006/relationships" r:id="rId5"/>
          </a:graphicData>
        </a:graphic>
      </p:graphicFrame>
      <p:pic>
        <p:nvPicPr>
          <p:cNvPr id="58" name="Picture 57">
            <a:extLst>
              <a:ext uri="{FF2B5EF4-FFF2-40B4-BE49-F238E27FC236}">
                <a16:creationId xmlns:a16="http://schemas.microsoft.com/office/drawing/2014/main" id="{10E09685-587B-4C7F-9FEF-A130EABD8085}"/>
              </a:ext>
            </a:extLst>
          </p:cNvPr>
          <p:cNvPicPr/>
          <p:nvPr/>
        </p:nvPicPr>
        <p:blipFill>
          <a:blip r:embed="rId6">
            <a:extLst>
              <a:ext uri="{28A0092B-C50C-407E-A947-70E740481C1C}">
                <a14:useLocalDpi xmlns:a14="http://schemas.microsoft.com/office/drawing/2010/main"/>
              </a:ext>
            </a:extLst>
          </a:blip>
          <a:stretch>
            <a:fillRect/>
          </a:stretch>
        </p:blipFill>
        <p:spPr>
          <a:xfrm>
            <a:off x="6143348" y="3900322"/>
            <a:ext cx="5789354" cy="45719"/>
          </a:xfrm>
          <a:prstGeom prst="rect">
            <a:avLst/>
          </a:prstGeom>
        </p:spPr>
      </p:pic>
      <p:pic>
        <p:nvPicPr>
          <p:cNvPr id="24" name="Picture 23">
            <a:extLst>
              <a:ext uri="{FF2B5EF4-FFF2-40B4-BE49-F238E27FC236}">
                <a16:creationId xmlns:a16="http://schemas.microsoft.com/office/drawing/2014/main" id="{BCB3E5C1-FB58-47CF-AF1D-5AAD80092977}"/>
              </a:ext>
            </a:extLst>
          </p:cNvPr>
          <p:cNvPicPr>
            <a:picLocks noChangeAspect="1"/>
          </p:cNvPicPr>
          <p:nvPr/>
        </p:nvPicPr>
        <p:blipFill>
          <a:blip r:embed="rId7"/>
          <a:stretch>
            <a:fillRect/>
          </a:stretch>
        </p:blipFill>
        <p:spPr>
          <a:xfrm>
            <a:off x="6128742" y="1977354"/>
            <a:ext cx="362896" cy="362027"/>
          </a:xfrm>
          <a:prstGeom prst="rect">
            <a:avLst/>
          </a:prstGeom>
        </p:spPr>
      </p:pic>
      <p:cxnSp>
        <p:nvCxnSpPr>
          <p:cNvPr id="26" name="Straight Connector 25">
            <a:extLst>
              <a:ext uri="{FF2B5EF4-FFF2-40B4-BE49-F238E27FC236}">
                <a16:creationId xmlns:a16="http://schemas.microsoft.com/office/drawing/2014/main" id="{E2298140-1B02-4333-8BA7-96D9F31A2515}"/>
              </a:ext>
            </a:extLst>
          </p:cNvPr>
          <p:cNvCxnSpPr/>
          <p:nvPr/>
        </p:nvCxnSpPr>
        <p:spPr>
          <a:xfrm>
            <a:off x="7879608"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D376A4-E9E0-47CC-AF25-8ED02CA3FEE8}"/>
              </a:ext>
            </a:extLst>
          </p:cNvPr>
          <p:cNvCxnSpPr/>
          <p:nvPr/>
        </p:nvCxnSpPr>
        <p:spPr>
          <a:xfrm>
            <a:off x="8775517"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D8B505-FE3D-40BB-B07F-5C12C63AB768}"/>
              </a:ext>
            </a:extLst>
          </p:cNvPr>
          <p:cNvCxnSpPr/>
          <p:nvPr/>
        </p:nvCxnSpPr>
        <p:spPr>
          <a:xfrm>
            <a:off x="9671426"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0F88CD-E794-4A5F-ADEA-9CD2A01FA7E5}"/>
              </a:ext>
            </a:extLst>
          </p:cNvPr>
          <p:cNvCxnSpPr/>
          <p:nvPr/>
        </p:nvCxnSpPr>
        <p:spPr>
          <a:xfrm>
            <a:off x="10567335"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CB235C-A39C-4C81-9DD4-FA63307D93E2}"/>
              </a:ext>
            </a:extLst>
          </p:cNvPr>
          <p:cNvCxnSpPr/>
          <p:nvPr/>
        </p:nvCxnSpPr>
        <p:spPr>
          <a:xfrm>
            <a:off x="11463243" y="391122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89B40E2-12D5-46B0-BB68-AA157390A5C1}"/>
              </a:ext>
            </a:extLst>
          </p:cNvPr>
          <p:cNvGrpSpPr/>
          <p:nvPr/>
        </p:nvGrpSpPr>
        <p:grpSpPr>
          <a:xfrm>
            <a:off x="377685" y="2344906"/>
            <a:ext cx="5525962" cy="45719"/>
            <a:chOff x="377685" y="2376805"/>
            <a:chExt cx="5525962" cy="45720"/>
          </a:xfrm>
        </p:grpSpPr>
        <p:pic>
          <p:nvPicPr>
            <p:cNvPr id="34" name="Picture 33">
              <a:extLst>
                <a:ext uri="{FF2B5EF4-FFF2-40B4-BE49-F238E27FC236}">
                  <a16:creationId xmlns:a16="http://schemas.microsoft.com/office/drawing/2014/main" id="{7CBEF835-FA6E-4824-B304-2EBF055E19D7}"/>
                </a:ext>
              </a:extLst>
            </p:cNvPr>
            <p:cNvPicPr/>
            <p:nvPr/>
          </p:nvPicPr>
          <p:blipFill>
            <a:blip r:embed="rId6">
              <a:extLst>
                <a:ext uri="{28A0092B-C50C-407E-A947-70E740481C1C}">
                  <a14:useLocalDpi xmlns:a14="http://schemas.microsoft.com/office/drawing/2010/main"/>
                </a:ext>
              </a:extLst>
            </a:blip>
            <a:stretch>
              <a:fillRect/>
            </a:stretch>
          </p:blipFill>
          <p:spPr>
            <a:xfrm>
              <a:off x="377685" y="2376805"/>
              <a:ext cx="5525962" cy="45720"/>
            </a:xfrm>
            <a:prstGeom prst="rect">
              <a:avLst/>
            </a:prstGeom>
          </p:spPr>
        </p:pic>
        <p:cxnSp>
          <p:nvCxnSpPr>
            <p:cNvPr id="36" name="Straight Connector 35">
              <a:extLst>
                <a:ext uri="{FF2B5EF4-FFF2-40B4-BE49-F238E27FC236}">
                  <a16:creationId xmlns:a16="http://schemas.microsoft.com/office/drawing/2014/main" id="{7DCAAEBF-EDEB-4C57-9A5A-8E9805276F8F}"/>
                </a:ext>
              </a:extLst>
            </p:cNvPr>
            <p:cNvCxnSpPr/>
            <p:nvPr/>
          </p:nvCxnSpPr>
          <p:spPr>
            <a:xfrm>
              <a:off x="1555610"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A6C769-9800-4B72-9A1B-901B7E2CF7D8}"/>
                </a:ext>
              </a:extLst>
            </p:cNvPr>
            <p:cNvCxnSpPr/>
            <p:nvPr/>
          </p:nvCxnSpPr>
          <p:spPr>
            <a:xfrm>
              <a:off x="2492911"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88D5B5-113E-4EF3-80B9-1913706F9974}"/>
                </a:ext>
              </a:extLst>
            </p:cNvPr>
            <p:cNvCxnSpPr/>
            <p:nvPr/>
          </p:nvCxnSpPr>
          <p:spPr>
            <a:xfrm>
              <a:off x="3430212"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EA6A4E-E64A-4361-AA7C-F34BA0E973C8}"/>
                </a:ext>
              </a:extLst>
            </p:cNvPr>
            <p:cNvCxnSpPr/>
            <p:nvPr/>
          </p:nvCxnSpPr>
          <p:spPr>
            <a:xfrm>
              <a:off x="43675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891597-4020-4233-AEB2-97B15C560FD9}"/>
                </a:ext>
              </a:extLst>
            </p:cNvPr>
            <p:cNvCxnSpPr/>
            <p:nvPr/>
          </p:nvCxnSpPr>
          <p:spPr>
            <a:xfrm>
              <a:off x="53048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DE76113B-618E-4C5F-8EC3-A7234EEF2F52}"/>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60" name="Group 59">
            <a:extLst>
              <a:ext uri="{FF2B5EF4-FFF2-40B4-BE49-F238E27FC236}">
                <a16:creationId xmlns:a16="http://schemas.microsoft.com/office/drawing/2014/main" id="{DCD9E6C1-9F00-4467-8880-AD6D44343922}"/>
              </a:ext>
            </a:extLst>
          </p:cNvPr>
          <p:cNvGrpSpPr/>
          <p:nvPr/>
        </p:nvGrpSpPr>
        <p:grpSpPr>
          <a:xfrm>
            <a:off x="3692976" y="6453235"/>
            <a:ext cx="6309360" cy="369332"/>
            <a:chOff x="3692976" y="6453235"/>
            <a:chExt cx="6309360" cy="369332"/>
          </a:xfrm>
        </p:grpSpPr>
        <p:sp>
          <p:nvSpPr>
            <p:cNvPr id="62" name="TextBox 61">
              <a:extLst>
                <a:ext uri="{FF2B5EF4-FFF2-40B4-BE49-F238E27FC236}">
                  <a16:creationId xmlns:a16="http://schemas.microsoft.com/office/drawing/2014/main" id="{109DB1D2-22D0-4497-9144-C939121DEBD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63" name="Flowchart: Connector 62">
              <a:extLst>
                <a:ext uri="{FF2B5EF4-FFF2-40B4-BE49-F238E27FC236}">
                  <a16:creationId xmlns:a16="http://schemas.microsoft.com/office/drawing/2014/main" id="{EFCD1611-F644-4EDF-A413-74E603D7B84E}"/>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lowchart: Connector 63">
              <a:extLst>
                <a:ext uri="{FF2B5EF4-FFF2-40B4-BE49-F238E27FC236}">
                  <a16:creationId xmlns:a16="http://schemas.microsoft.com/office/drawing/2014/main" id="{9ADA5DAD-1E02-4671-82A7-F980F94BBB5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0815513D-535F-4D46-A9E2-887509A8B0E7}"/>
              </a:ext>
            </a:extLst>
          </p:cNvPr>
          <p:cNvSpPr>
            <a:spLocks noGrp="1"/>
          </p:cNvSpPr>
          <p:nvPr>
            <p:ph type="sldNum" sz="quarter" idx="4"/>
          </p:nvPr>
        </p:nvSpPr>
        <p:spPr/>
        <p:txBody>
          <a:bodyPr/>
          <a:lstStyle/>
          <a:p>
            <a:fld id="{A26DCA39-FE7E-4B33-9419-C9BB65BD885E}" type="slidenum">
              <a:rPr lang="en-US" smtClean="0"/>
              <a:t>30</a:t>
            </a:fld>
            <a:endParaRPr lang="en-US"/>
          </a:p>
        </p:txBody>
      </p:sp>
    </p:spTree>
    <p:extLst>
      <p:ext uri="{BB962C8B-B14F-4D97-AF65-F5344CB8AC3E}">
        <p14:creationId xmlns:p14="http://schemas.microsoft.com/office/powerpoint/2010/main" val="37992303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DD7109-34D1-45B7-B583-FAC4F9A074F7}"/>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345147" cy="276999"/>
            </a:xfrm>
            <a:prstGeom prst="rect">
              <a:avLst/>
            </a:prstGeom>
          </p:spPr>
          <p:txBody>
            <a:bodyPr wrap="none" anchor="ctr">
              <a:spAutoFit/>
            </a:bodyPr>
            <a:lstStyle/>
            <a:p>
              <a:pPr fontAlgn="t"/>
              <a:r>
                <a:rPr lang="en-US" sz="1200" b="1" dirty="0">
                  <a:latin typeface="Franklin Gothic Book" panose="020B0503020102020204" pitchFamily="34" charset="0"/>
                </a:rPr>
                <a:t>SNACKING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overview</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92" name="Rectangle 91">
            <a:extLst>
              <a:ext uri="{FF2B5EF4-FFF2-40B4-BE49-F238E27FC236}">
                <a16:creationId xmlns:a16="http://schemas.microsoft.com/office/drawing/2014/main" id="{75EE7458-CEAD-6642-B8F3-E785899CF49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181928056"/>
              </p:ext>
            </p:extLst>
          </p:nvPr>
        </p:nvGraphicFramePr>
        <p:xfrm>
          <a:off x="449705" y="2006589"/>
          <a:ext cx="5377365" cy="4193779"/>
        </p:xfrm>
        <a:graphic>
          <a:graphicData uri="http://schemas.openxmlformats.org/drawingml/2006/table">
            <a:tbl>
              <a:tblPr firstRow="1" bandRow="1">
                <a:tableStyleId>{9D7B26C5-4107-4FEC-AEDC-1716B250A1EF}</a:tableStyleId>
              </a:tblPr>
              <a:tblGrid>
                <a:gridCol w="757176">
                  <a:extLst>
                    <a:ext uri="{9D8B030D-6E8A-4147-A177-3AD203B41FA5}">
                      <a16:colId xmlns:a16="http://schemas.microsoft.com/office/drawing/2014/main" val="4076324199"/>
                    </a:ext>
                  </a:extLst>
                </a:gridCol>
                <a:gridCol w="660027">
                  <a:extLst>
                    <a:ext uri="{9D8B030D-6E8A-4147-A177-3AD203B41FA5}">
                      <a16:colId xmlns:a16="http://schemas.microsoft.com/office/drawing/2014/main" val="3511605551"/>
                    </a:ext>
                  </a:extLst>
                </a:gridCol>
                <a:gridCol w="660027">
                  <a:extLst>
                    <a:ext uri="{9D8B030D-6E8A-4147-A177-3AD203B41FA5}">
                      <a16:colId xmlns:a16="http://schemas.microsoft.com/office/drawing/2014/main" val="1337717583"/>
                    </a:ext>
                  </a:extLst>
                </a:gridCol>
                <a:gridCol w="660027">
                  <a:extLst>
                    <a:ext uri="{9D8B030D-6E8A-4147-A177-3AD203B41FA5}">
                      <a16:colId xmlns:a16="http://schemas.microsoft.com/office/drawing/2014/main" val="3909185304"/>
                    </a:ext>
                  </a:extLst>
                </a:gridCol>
                <a:gridCol w="660027">
                  <a:extLst>
                    <a:ext uri="{9D8B030D-6E8A-4147-A177-3AD203B41FA5}">
                      <a16:colId xmlns:a16="http://schemas.microsoft.com/office/drawing/2014/main" val="3002549530"/>
                    </a:ext>
                  </a:extLst>
                </a:gridCol>
                <a:gridCol w="660027">
                  <a:extLst>
                    <a:ext uri="{9D8B030D-6E8A-4147-A177-3AD203B41FA5}">
                      <a16:colId xmlns:a16="http://schemas.microsoft.com/office/drawing/2014/main" val="1752148256"/>
                    </a:ext>
                  </a:extLst>
                </a:gridCol>
                <a:gridCol w="660027">
                  <a:extLst>
                    <a:ext uri="{9D8B030D-6E8A-4147-A177-3AD203B41FA5}">
                      <a16:colId xmlns:a16="http://schemas.microsoft.com/office/drawing/2014/main" val="2280144050"/>
                    </a:ext>
                  </a:extLst>
                </a:gridCol>
                <a:gridCol w="660027">
                  <a:extLst>
                    <a:ext uri="{9D8B030D-6E8A-4147-A177-3AD203B41FA5}">
                      <a16:colId xmlns:a16="http://schemas.microsoft.com/office/drawing/2014/main" val="126504659"/>
                    </a:ext>
                  </a:extLst>
                </a:gridCol>
              </a:tblGrid>
              <a:tr h="356314">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marL="45720" marR="0" marT="0" marB="0"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94463">
                <a:tc>
                  <a:txBody>
                    <a:bodyPr/>
                    <a:lstStyle/>
                    <a:p>
                      <a:pPr lvl="0">
                        <a:buNone/>
                      </a:pPr>
                      <a:r>
                        <a:rPr lang="en-US" sz="900" dirty="0">
                          <a:latin typeface="Franklin Gothic Book" panose="020B0503020102020204" pitchFamily="34" charset="0"/>
                        </a:rPr>
                        <a:t>Dollars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94463">
                <a:tc>
                  <a:txBody>
                    <a:bodyPr/>
                    <a:lstStyle/>
                    <a:p>
                      <a:pPr lvl="0">
                        <a:buNone/>
                      </a:pPr>
                      <a:r>
                        <a:rPr lang="en-US" sz="900" dirty="0">
                          <a:latin typeface="Franklin Gothic Book" panose="020B0503020102020204" pitchFamily="34" charset="0"/>
                        </a:rPr>
                        <a:t>Avg Items per Person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94463">
                <a:tc>
                  <a:txBody>
                    <a:bodyPr/>
                    <a:lstStyle/>
                    <a:p>
                      <a:r>
                        <a:rPr lang="en-US" sz="900" dirty="0">
                          <a:latin typeface="Franklin Gothic Book" panose="020B0503020102020204" pitchFamily="34" charset="0"/>
                        </a:rPr>
                        <a:t>Alpha</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94463">
                <a:tc>
                  <a:txBody>
                    <a:bodyPr/>
                    <a:lstStyle/>
                    <a:p>
                      <a:r>
                        <a:rPr lang="en-US" sz="900" dirty="0">
                          <a:latin typeface="Franklin Gothic Book" panose="020B0503020102020204" pitchFamily="34" charset="0"/>
                        </a:rPr>
                        <a:t>Gen Z</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94463">
                <a:tc>
                  <a:txBody>
                    <a:bodyPr/>
                    <a:lstStyle/>
                    <a:p>
                      <a:pPr lvl="0">
                        <a:buNone/>
                      </a:pPr>
                      <a:r>
                        <a:rPr lang="en-US" sz="900" dirty="0">
                          <a:latin typeface="Franklin Gothic Book" panose="020B0503020102020204" pitchFamily="34" charset="0"/>
                        </a:rPr>
                        <a:t>Millennial</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94463">
                <a:tc>
                  <a:txBody>
                    <a:bodyPr/>
                    <a:lstStyle/>
                    <a:p>
                      <a:pPr lvl="0">
                        <a:buNone/>
                      </a:pPr>
                      <a:r>
                        <a:rPr lang="en-US" sz="900" dirty="0">
                          <a:latin typeface="Franklin Gothic Book" panose="020B0503020102020204" pitchFamily="34" charset="0"/>
                        </a:rPr>
                        <a:t>Gen X</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94463">
                <a:tc>
                  <a:txBody>
                    <a:bodyPr/>
                    <a:lstStyle/>
                    <a:p>
                      <a:pPr lvl="0">
                        <a:buNone/>
                      </a:pPr>
                      <a:r>
                        <a:rPr lang="en-US" sz="900" dirty="0">
                          <a:latin typeface="Franklin Gothic Book" panose="020B0503020102020204" pitchFamily="34" charset="0"/>
                        </a:rPr>
                        <a:t>Boomers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94463">
                <a:tc>
                  <a:txBody>
                    <a:bodyPr/>
                    <a:lstStyle/>
                    <a:p>
                      <a:pPr lvl="0">
                        <a:buNone/>
                      </a:pPr>
                      <a:r>
                        <a:rPr lang="en-US" sz="900" dirty="0">
                          <a:latin typeface="Franklin Gothic Book" panose="020B0503020102020204" pitchFamily="34" charset="0"/>
                        </a:rPr>
                        <a:t>HH w/Kids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94463">
                <a:tc>
                  <a:txBody>
                    <a:bodyPr/>
                    <a:lstStyle/>
                    <a:p>
                      <a:r>
                        <a:rPr lang="en-US" sz="900" dirty="0">
                          <a:latin typeface="Franklin Gothic Book" panose="020B0503020102020204" pitchFamily="34" charset="0"/>
                        </a:rPr>
                        <a:t>Low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94463">
                <a:tc>
                  <a:txBody>
                    <a:bodyPr/>
                    <a:lstStyle/>
                    <a:p>
                      <a:r>
                        <a:rPr lang="en-US" sz="900" dirty="0">
                          <a:latin typeface="Franklin Gothic Book" panose="020B0503020102020204" pitchFamily="34" charset="0"/>
                        </a:rPr>
                        <a:t>Mid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94463">
                <a:tc>
                  <a:txBody>
                    <a:bodyPr/>
                    <a:lstStyle/>
                    <a:p>
                      <a:r>
                        <a:rPr lang="en-US" sz="900" dirty="0">
                          <a:latin typeface="Franklin Gothic Book" panose="020B0503020102020204" pitchFamily="34" charset="0"/>
                        </a:rPr>
                        <a:t>High Income</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94463">
                <a:tc>
                  <a:txBody>
                    <a:bodyPr/>
                    <a:lstStyle/>
                    <a:p>
                      <a:r>
                        <a:rPr lang="en-US" sz="900" dirty="0">
                          <a:latin typeface="Franklin Gothic Book" panose="020B0503020102020204" pitchFamily="34" charset="0"/>
                        </a:rPr>
                        <a:t>African American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294463">
                <a:tc>
                  <a:txBody>
                    <a:bodyPr/>
                    <a:lstStyle/>
                    <a:p>
                      <a:pPr lvl="0">
                        <a:buNone/>
                      </a:pPr>
                      <a:r>
                        <a:rPr lang="en-US" sz="900" dirty="0">
                          <a:latin typeface="Franklin Gothic Book" panose="020B0503020102020204" pitchFamily="34" charset="0"/>
                        </a:rPr>
                        <a:t>Hispanic</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bl>
          </a:graphicData>
        </a:graphic>
      </p:graphicFrame>
      <p:pic>
        <p:nvPicPr>
          <p:cNvPr id="33" name="Picture 32">
            <a:extLst>
              <a:ext uri="{FF2B5EF4-FFF2-40B4-BE49-F238E27FC236}">
                <a16:creationId xmlns:a16="http://schemas.microsoft.com/office/drawing/2014/main" id="{BE39AFE8-1313-4E17-8625-DEDFAB5D51C7}"/>
              </a:ext>
            </a:extLst>
          </p:cNvPr>
          <p:cNvPicPr/>
          <p:nvPr/>
        </p:nvPicPr>
        <p:blipFill>
          <a:blip r:embed="rId5">
            <a:extLst>
              <a:ext uri="{28A0092B-C50C-407E-A947-70E740481C1C}">
                <a14:useLocalDpi xmlns:a14="http://schemas.microsoft.com/office/drawing/2010/main"/>
              </a:ext>
            </a:extLst>
          </a:blip>
          <a:stretch>
            <a:fillRect/>
          </a:stretch>
        </p:blipFill>
        <p:spPr>
          <a:xfrm>
            <a:off x="377685" y="2371725"/>
            <a:ext cx="5525962" cy="45720"/>
          </a:xfrm>
          <a:prstGeom prst="rect">
            <a:avLst/>
          </a:prstGeom>
        </p:spPr>
      </p:pic>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2993133772"/>
              </p:ext>
            </p:extLst>
          </p:nvPr>
        </p:nvGraphicFramePr>
        <p:xfrm>
          <a:off x="6143348" y="3759049"/>
          <a:ext cx="5789355" cy="2455931"/>
        </p:xfrm>
        <a:graphic>
          <a:graphicData uri="http://schemas.openxmlformats.org/drawingml/2006/table">
            <a:tbl>
              <a:tblPr firstRow="1" bandRow="1">
                <a:tableStyleId>{9D7B26C5-4107-4FEC-AEDC-1716B250A1EF}</a:tableStyleId>
              </a:tblPr>
              <a:tblGrid>
                <a:gridCol w="1288810">
                  <a:extLst>
                    <a:ext uri="{9D8B030D-6E8A-4147-A177-3AD203B41FA5}">
                      <a16:colId xmlns:a16="http://schemas.microsoft.com/office/drawing/2014/main" val="4076324199"/>
                    </a:ext>
                  </a:extLst>
                </a:gridCol>
                <a:gridCol w="642935">
                  <a:extLst>
                    <a:ext uri="{9D8B030D-6E8A-4147-A177-3AD203B41FA5}">
                      <a16:colId xmlns:a16="http://schemas.microsoft.com/office/drawing/2014/main" val="3511605551"/>
                    </a:ext>
                  </a:extLst>
                </a:gridCol>
                <a:gridCol w="642935">
                  <a:extLst>
                    <a:ext uri="{9D8B030D-6E8A-4147-A177-3AD203B41FA5}">
                      <a16:colId xmlns:a16="http://schemas.microsoft.com/office/drawing/2014/main" val="1337717583"/>
                    </a:ext>
                  </a:extLst>
                </a:gridCol>
                <a:gridCol w="642935">
                  <a:extLst>
                    <a:ext uri="{9D8B030D-6E8A-4147-A177-3AD203B41FA5}">
                      <a16:colId xmlns:a16="http://schemas.microsoft.com/office/drawing/2014/main" val="1752148256"/>
                    </a:ext>
                  </a:extLst>
                </a:gridCol>
                <a:gridCol w="642935">
                  <a:extLst>
                    <a:ext uri="{9D8B030D-6E8A-4147-A177-3AD203B41FA5}">
                      <a16:colId xmlns:a16="http://schemas.microsoft.com/office/drawing/2014/main" val="2280144050"/>
                    </a:ext>
                  </a:extLst>
                </a:gridCol>
                <a:gridCol w="642935">
                  <a:extLst>
                    <a:ext uri="{9D8B030D-6E8A-4147-A177-3AD203B41FA5}">
                      <a16:colId xmlns:a16="http://schemas.microsoft.com/office/drawing/2014/main" val="126504659"/>
                    </a:ext>
                  </a:extLst>
                </a:gridCol>
                <a:gridCol w="642935">
                  <a:extLst>
                    <a:ext uri="{9D8B030D-6E8A-4147-A177-3AD203B41FA5}">
                      <a16:colId xmlns:a16="http://schemas.microsoft.com/office/drawing/2014/main" val="3389628104"/>
                    </a:ext>
                  </a:extLst>
                </a:gridCol>
                <a:gridCol w="642935">
                  <a:extLst>
                    <a:ext uri="{9D8B030D-6E8A-4147-A177-3AD203B41FA5}">
                      <a16:colId xmlns:a16="http://schemas.microsoft.com/office/drawing/2014/main" val="2496827653"/>
                    </a:ext>
                  </a:extLst>
                </a:gridCol>
              </a:tblGrid>
              <a:tr h="361565">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18230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26346024"/>
                  </a:ext>
                </a:extLst>
              </a:tr>
              <a:tr h="182309">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11555456"/>
                  </a:ext>
                </a:extLst>
              </a:tr>
              <a:tr h="182309">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708412602"/>
                  </a:ext>
                </a:extLst>
              </a:tr>
              <a:tr h="218537">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30853">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18230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18230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18230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18230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64662890"/>
                  </a:ext>
                </a:extLst>
              </a:tr>
              <a:tr h="18230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18230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bl>
          </a:graphicData>
        </a:graphic>
      </p:graphicFrame>
      <p:pic>
        <p:nvPicPr>
          <p:cNvPr id="58" name="Picture 57">
            <a:extLst>
              <a:ext uri="{FF2B5EF4-FFF2-40B4-BE49-F238E27FC236}">
                <a16:creationId xmlns:a16="http://schemas.microsoft.com/office/drawing/2014/main" id="{10E09685-587B-4C7F-9FEF-A130EABD8085}"/>
              </a:ext>
            </a:extLst>
          </p:cNvPr>
          <p:cNvPicPr/>
          <p:nvPr/>
        </p:nvPicPr>
        <p:blipFill>
          <a:blip r:embed="rId5">
            <a:extLst>
              <a:ext uri="{28A0092B-C50C-407E-A947-70E740481C1C}">
                <a14:useLocalDpi xmlns:a14="http://schemas.microsoft.com/office/drawing/2010/main"/>
              </a:ext>
            </a:extLst>
          </a:blip>
          <a:stretch>
            <a:fillRect/>
          </a:stretch>
        </p:blipFill>
        <p:spPr>
          <a:xfrm>
            <a:off x="6143348" y="4113815"/>
            <a:ext cx="5789354" cy="45719"/>
          </a:xfrm>
          <a:prstGeom prst="rect">
            <a:avLst/>
          </a:prstGeom>
        </p:spPr>
      </p:pic>
      <p:pic>
        <p:nvPicPr>
          <p:cNvPr id="59" name="Picture 58">
            <a:extLst>
              <a:ext uri="{FF2B5EF4-FFF2-40B4-BE49-F238E27FC236}">
                <a16:creationId xmlns:a16="http://schemas.microsoft.com/office/drawing/2014/main" id="{57AE382D-4DBA-45B6-AEFD-4B70EAE3C2CC}"/>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60" name="Straight Connector 59">
            <a:extLst>
              <a:ext uri="{FF2B5EF4-FFF2-40B4-BE49-F238E27FC236}">
                <a16:creationId xmlns:a16="http://schemas.microsoft.com/office/drawing/2014/main" id="{88A130E4-A887-4769-9DDF-B1797DF92E7C}"/>
              </a:ext>
            </a:extLst>
          </p:cNvPr>
          <p:cNvCxnSpPr/>
          <p:nvPr/>
        </p:nvCxnSpPr>
        <p:spPr>
          <a:xfrm>
            <a:off x="79910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DC4DEC-4AEC-4F25-BD25-270D5DD2CAEF}"/>
              </a:ext>
            </a:extLst>
          </p:cNvPr>
          <p:cNvCxnSpPr/>
          <p:nvPr/>
        </p:nvCxnSpPr>
        <p:spPr>
          <a:xfrm>
            <a:off x="203315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FDFCC4-1E68-4FE2-A580-009C68951FF9}"/>
              </a:ext>
            </a:extLst>
          </p:cNvPr>
          <p:cNvCxnSpPr/>
          <p:nvPr/>
        </p:nvCxnSpPr>
        <p:spPr>
          <a:xfrm>
            <a:off x="2707526"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F1A50E-F7F7-4599-AC90-0DF9727296E8}"/>
              </a:ext>
            </a:extLst>
          </p:cNvPr>
          <p:cNvCxnSpPr/>
          <p:nvPr/>
        </p:nvCxnSpPr>
        <p:spPr>
          <a:xfrm>
            <a:off x="344569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04AB42-7AEB-4073-B304-6A15DEB5491C}"/>
              </a:ext>
            </a:extLst>
          </p:cNvPr>
          <p:cNvCxnSpPr/>
          <p:nvPr/>
        </p:nvCxnSpPr>
        <p:spPr>
          <a:xfrm>
            <a:off x="410943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77CB8-A1F6-4AFC-B7F9-2864DFACC067}"/>
              </a:ext>
            </a:extLst>
          </p:cNvPr>
          <p:cNvCxnSpPr/>
          <p:nvPr/>
        </p:nvCxnSpPr>
        <p:spPr>
          <a:xfrm>
            <a:off x="5326079"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3C7F80-9F7A-492E-AE5C-C1B9FFA14549}"/>
              </a:ext>
            </a:extLst>
          </p:cNvPr>
          <p:cNvCxnSpPr/>
          <p:nvPr/>
        </p:nvCxnSpPr>
        <p:spPr>
          <a:xfrm>
            <a:off x="6752144"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ABB61C-B282-470A-9C9B-8C30F4BDE039}"/>
              </a:ext>
            </a:extLst>
          </p:cNvPr>
          <p:cNvCxnSpPr/>
          <p:nvPr/>
        </p:nvCxnSpPr>
        <p:spPr>
          <a:xfrm>
            <a:off x="8775517"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2729052-7DD8-4F60-A39A-EC8CC21D1B16}"/>
              </a:ext>
            </a:extLst>
          </p:cNvPr>
          <p:cNvCxnSpPr/>
          <p:nvPr/>
        </p:nvCxnSpPr>
        <p:spPr>
          <a:xfrm>
            <a:off x="9533201"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51E9AF-371B-4B3C-93EC-2AB984D36B89}"/>
              </a:ext>
            </a:extLst>
          </p:cNvPr>
          <p:cNvCxnSpPr/>
          <p:nvPr/>
        </p:nvCxnSpPr>
        <p:spPr>
          <a:xfrm>
            <a:off x="10184561"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6A1C5E-BCF7-4D6A-B8AD-E0D42CEF61EA}"/>
              </a:ext>
            </a:extLst>
          </p:cNvPr>
          <p:cNvCxnSpPr/>
          <p:nvPr/>
        </p:nvCxnSpPr>
        <p:spPr>
          <a:xfrm>
            <a:off x="11463243" y="41140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28391A-0A40-45C4-B312-8E4F922FAF63}"/>
              </a:ext>
            </a:extLst>
          </p:cNvPr>
          <p:cNvCxnSpPr/>
          <p:nvPr/>
        </p:nvCxnSpPr>
        <p:spPr>
          <a:xfrm>
            <a:off x="1366839" y="237154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9785EA-A31B-4225-A5C5-FDE6F42A2993}"/>
              </a:ext>
            </a:extLst>
          </p:cNvPr>
          <p:cNvCxnSpPr/>
          <p:nvPr/>
        </p:nvCxnSpPr>
        <p:spPr>
          <a:xfrm>
            <a:off x="4725153" y="237154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3F8F6F-5AE8-4494-9835-ED238260B04F}"/>
              </a:ext>
            </a:extLst>
          </p:cNvPr>
          <p:cNvCxnSpPr/>
          <p:nvPr/>
        </p:nvCxnSpPr>
        <p:spPr>
          <a:xfrm>
            <a:off x="7652007" y="4117628"/>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58C859B-5247-489C-B0EA-2B673621B671}"/>
              </a:ext>
            </a:extLst>
          </p:cNvPr>
          <p:cNvCxnSpPr/>
          <p:nvPr/>
        </p:nvCxnSpPr>
        <p:spPr>
          <a:xfrm>
            <a:off x="8289961" y="411762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7FA23-21F4-47C0-9D02-A6D266BC9DD9}"/>
              </a:ext>
            </a:extLst>
          </p:cNvPr>
          <p:cNvCxnSpPr/>
          <p:nvPr/>
        </p:nvCxnSpPr>
        <p:spPr>
          <a:xfrm>
            <a:off x="10905575" y="411902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aphicFrame>
        <p:nvGraphicFramePr>
          <p:cNvPr id="44" name="Chart1">
            <a:extLst>
              <a:ext uri="{FF2B5EF4-FFF2-40B4-BE49-F238E27FC236}">
                <a16:creationId xmlns:a16="http://schemas.microsoft.com/office/drawing/2014/main" id="{B6C641E2-46BC-422F-919D-801CE8C43CB1}"/>
              </a:ext>
            </a:extLst>
          </p:cNvPr>
          <p:cNvGraphicFramePr>
            <a:graphicFrameLocks/>
          </p:cNvGraphicFramePr>
          <p:nvPr>
            <p:extLst>
              <p:ext uri="{D42A27DB-BD31-4B8C-83A1-F6EECF244321}">
                <p14:modId xmlns:p14="http://schemas.microsoft.com/office/powerpoint/2010/main" val="2926692345"/>
              </p:ext>
            </p:extLst>
          </p:nvPr>
        </p:nvGraphicFramePr>
        <p:xfrm>
          <a:off x="6143348" y="2348950"/>
          <a:ext cx="5789354" cy="1239840"/>
        </p:xfrm>
        <a:graphic>
          <a:graphicData uri="http://schemas.openxmlformats.org/drawingml/2006/chart">
            <c:chart xmlns:c="http://schemas.openxmlformats.org/drawingml/2006/chart" xmlns:r="http://schemas.openxmlformats.org/officeDocument/2006/relationships" r:id="rId7"/>
          </a:graphicData>
        </a:graphic>
      </p:graphicFrame>
      <p:grpSp>
        <p:nvGrpSpPr>
          <p:cNvPr id="72" name="Group 71">
            <a:extLst>
              <a:ext uri="{FF2B5EF4-FFF2-40B4-BE49-F238E27FC236}">
                <a16:creationId xmlns:a16="http://schemas.microsoft.com/office/drawing/2014/main" id="{46900A40-9FC2-40ED-A9BF-44F8D8512F0A}"/>
              </a:ext>
            </a:extLst>
          </p:cNvPr>
          <p:cNvGrpSpPr/>
          <p:nvPr/>
        </p:nvGrpSpPr>
        <p:grpSpPr>
          <a:xfrm>
            <a:off x="3692976" y="6453235"/>
            <a:ext cx="6309360" cy="369332"/>
            <a:chOff x="3692976" y="6453235"/>
            <a:chExt cx="6309360" cy="369332"/>
          </a:xfrm>
        </p:grpSpPr>
        <p:sp>
          <p:nvSpPr>
            <p:cNvPr id="74" name="TextBox 73">
              <a:extLst>
                <a:ext uri="{FF2B5EF4-FFF2-40B4-BE49-F238E27FC236}">
                  <a16:creationId xmlns:a16="http://schemas.microsoft.com/office/drawing/2014/main" id="{959ACF09-5FF6-4BF4-A41A-AF58C60DCFE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75" name="Flowchart: Connector 74">
              <a:extLst>
                <a:ext uri="{FF2B5EF4-FFF2-40B4-BE49-F238E27FC236}">
                  <a16:creationId xmlns:a16="http://schemas.microsoft.com/office/drawing/2014/main" id="{7F3668B0-9E77-4619-BD39-6D6D4B9B320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Flowchart: Connector 75">
              <a:extLst>
                <a:ext uri="{FF2B5EF4-FFF2-40B4-BE49-F238E27FC236}">
                  <a16:creationId xmlns:a16="http://schemas.microsoft.com/office/drawing/2014/main" id="{89F231A0-C33E-4845-AFA6-61A7D83F883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7E446908-5541-4BDB-B4FB-23624A1CB92B}"/>
              </a:ext>
            </a:extLst>
          </p:cNvPr>
          <p:cNvSpPr>
            <a:spLocks noGrp="1"/>
          </p:cNvSpPr>
          <p:nvPr>
            <p:ph type="sldNum" sz="quarter" idx="4"/>
          </p:nvPr>
        </p:nvSpPr>
        <p:spPr/>
        <p:txBody>
          <a:bodyPr/>
          <a:lstStyle/>
          <a:p>
            <a:fld id="{A26DCA39-FE7E-4B33-9419-C9BB65BD885E}" type="slidenum">
              <a:rPr lang="en-US" smtClean="0"/>
              <a:t>31</a:t>
            </a:fld>
            <a:endParaRPr lang="en-US"/>
          </a:p>
        </p:txBody>
      </p:sp>
    </p:spTree>
    <p:extLst>
      <p:ext uri="{BB962C8B-B14F-4D97-AF65-F5344CB8AC3E}">
        <p14:creationId xmlns:p14="http://schemas.microsoft.com/office/powerpoint/2010/main" val="19797255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36703"/>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2450823616"/>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1020129238"/>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64">
            <a:extLst>
              <a:ext uri="{FF2B5EF4-FFF2-40B4-BE49-F238E27FC236}">
                <a16:creationId xmlns:a16="http://schemas.microsoft.com/office/drawing/2014/main" id="{55EFB6F5-4D8A-4BC7-B907-F39A0F82BB56}"/>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Snacking Motivation</a:t>
            </a:r>
          </a:p>
          <a:p>
            <a:pPr lvl="0">
              <a:spcAft>
                <a:spcPct val="0"/>
              </a:spcAft>
              <a:defRPr/>
            </a:pPr>
            <a:r>
              <a:rPr lang="en-US" sz="1600" dirty="0"/>
              <a:t>(HOW CONSUMERS MOTIVATIONS HAVE CHANGED)</a:t>
            </a:r>
          </a:p>
          <a:p>
            <a:pPr lvl="0">
              <a:spcAft>
                <a:spcPct val="0"/>
              </a:spcAft>
              <a:defRPr/>
            </a:pPr>
            <a:r>
              <a:rPr lang="en-US" sz="900" dirty="0"/>
              <a:t>Please note that To satisfy a craving is removed</a:t>
            </a:r>
            <a:endParaRPr lang="en-US" sz="1400" dirty="0"/>
          </a:p>
        </p:txBody>
      </p:sp>
      <p:sp>
        <p:nvSpPr>
          <p:cNvPr id="4" name="Slide Number Placeholder 3">
            <a:extLst>
              <a:ext uri="{FF2B5EF4-FFF2-40B4-BE49-F238E27FC236}">
                <a16:creationId xmlns:a16="http://schemas.microsoft.com/office/drawing/2014/main" id="{F46D84AC-8750-43AE-820E-377509379836}"/>
              </a:ext>
            </a:extLst>
          </p:cNvPr>
          <p:cNvSpPr>
            <a:spLocks noGrp="1"/>
          </p:cNvSpPr>
          <p:nvPr>
            <p:ph type="sldNum" sz="quarter" idx="4"/>
          </p:nvPr>
        </p:nvSpPr>
        <p:spPr/>
        <p:txBody>
          <a:bodyPr/>
          <a:lstStyle/>
          <a:p>
            <a:fld id="{A26DCA39-FE7E-4B33-9419-C9BB65BD885E}" type="slidenum">
              <a:rPr lang="en-US" smtClean="0"/>
              <a:t>32</a:t>
            </a:fld>
            <a:endParaRPr lang="en-US"/>
          </a:p>
        </p:txBody>
      </p:sp>
    </p:spTree>
    <p:extLst>
      <p:ext uri="{BB962C8B-B14F-4D97-AF65-F5344CB8AC3E}">
        <p14:creationId xmlns:p14="http://schemas.microsoft.com/office/powerpoint/2010/main" val="288220664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a:extLst>
              <a:ext uri="{FF2B5EF4-FFF2-40B4-BE49-F238E27FC236}">
                <a16:creationId xmlns:a16="http://schemas.microsoft.com/office/drawing/2014/main" id="{176C0122-9FBD-4581-B6AE-52EE02461F6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35" name="Object 34" hidden="1">
                        <a:extLst>
                          <a:ext uri="{FF2B5EF4-FFF2-40B4-BE49-F238E27FC236}">
                            <a16:creationId xmlns:a16="http://schemas.microsoft.com/office/drawing/2014/main" id="{176C0122-9FBD-4581-B6AE-52EE02461F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Chart">
            <a:extLst>
              <a:ext uri="{FF2B5EF4-FFF2-40B4-BE49-F238E27FC236}">
                <a16:creationId xmlns:a16="http://schemas.microsoft.com/office/drawing/2014/main" id="{05F20BB4-46A8-4B17-901A-DD7ED11B3784}"/>
              </a:ext>
            </a:extLst>
          </p:cNvPr>
          <p:cNvGraphicFramePr/>
          <p:nvPr/>
        </p:nvGraphicFramePr>
        <p:xfrm>
          <a:off x="-2062480" y="1182422"/>
          <a:ext cx="14538960" cy="5888937"/>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FF8C27B5-8DCA-4354-B109-D906ED5CDF24}"/>
              </a:ext>
            </a:extLst>
          </p:cNvPr>
          <p:cNvSpPr txBox="1"/>
          <p:nvPr/>
        </p:nvSpPr>
        <p:spPr>
          <a:xfrm>
            <a:off x="3584505" y="6504391"/>
            <a:ext cx="585435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55C">
                    <a:lumMod val="50000"/>
                    <a:lumOff val="50000"/>
                  </a:srgbClr>
                </a:solidFill>
                <a:effectLst/>
                <a:uLnTx/>
                <a:uFillTx/>
                <a:latin typeface="Arial" panose="020B0604020202020204" pitchFamily="34" charset="0"/>
                <a:ea typeface="+mn-ea"/>
                <a:cs typeface="Arial" panose="020B0604020202020204" pitchFamily="34" charset="0"/>
              </a:rPr>
              <a:t>Source: Project Landmark || Output is displayed based on dependence between variables @ 95% CL. Timeframe is Rolling 4 quarters ending Q2 2021, and vs YA </a:t>
            </a:r>
          </a:p>
        </p:txBody>
      </p:sp>
      <p:cxnSp>
        <p:nvCxnSpPr>
          <p:cNvPr id="50" name="Straight Connector 49">
            <a:extLst>
              <a:ext uri="{FF2B5EF4-FFF2-40B4-BE49-F238E27FC236}">
                <a16:creationId xmlns:a16="http://schemas.microsoft.com/office/drawing/2014/main" id="{E88E3EF5-4221-4B9B-9A39-BEA4954F990A}"/>
              </a:ext>
            </a:extLst>
          </p:cNvPr>
          <p:cNvCxnSpPr>
            <a:cxnSpLocks/>
          </p:cNvCxnSpPr>
          <p:nvPr/>
        </p:nvCxnSpPr>
        <p:spPr>
          <a:xfrm flipV="1">
            <a:off x="4611329" y="5073445"/>
            <a:ext cx="157316" cy="6882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9117E89-2635-430B-B3EB-1032099564CF}"/>
              </a:ext>
            </a:extLst>
          </p:cNvPr>
          <p:cNvSpPr/>
          <p:nvPr/>
        </p:nvSpPr>
        <p:spPr>
          <a:xfrm>
            <a:off x="377685" y="802396"/>
            <a:ext cx="11555017" cy="738663"/>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D686976-40E5-4954-A8A0-8AB9CD63F907}"/>
              </a:ext>
            </a:extLst>
          </p:cNvPr>
          <p:cNvSpPr/>
          <p:nvPr/>
        </p:nvSpPr>
        <p:spPr>
          <a:xfrm>
            <a:off x="377687" y="956283"/>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11" name="Picture 10">
            <a:extLst>
              <a:ext uri="{FF2B5EF4-FFF2-40B4-BE49-F238E27FC236}">
                <a16:creationId xmlns:a16="http://schemas.microsoft.com/office/drawing/2014/main" id="{F5810F00-4ED4-4FE9-AB63-B857BCBCA44A}"/>
              </a:ext>
            </a:extLst>
          </p:cNvPr>
          <p:cNvPicPr/>
          <p:nvPr/>
        </p:nvPicPr>
        <p:blipFill>
          <a:blip r:embed="rId7">
            <a:extLst>
              <a:ext uri="{28A0092B-C50C-407E-A947-70E740481C1C}">
                <a14:useLocalDpi xmlns:a14="http://schemas.microsoft.com/office/drawing/2010/main" val="0"/>
              </a:ext>
            </a:extLst>
          </a:blip>
          <a:stretch>
            <a:fillRect/>
          </a:stretch>
        </p:blipFill>
        <p:spPr>
          <a:xfrm rot="16200000">
            <a:off x="1222949" y="1192533"/>
            <a:ext cx="612000" cy="53322"/>
          </a:xfrm>
          <a:prstGeom prst="rect">
            <a:avLst/>
          </a:prstGeom>
        </p:spPr>
      </p:pic>
      <p:sp>
        <p:nvSpPr>
          <p:cNvPr id="12" name="Rectangle 11">
            <a:extLst>
              <a:ext uri="{FF2B5EF4-FFF2-40B4-BE49-F238E27FC236}">
                <a16:creationId xmlns:a16="http://schemas.microsoft.com/office/drawing/2014/main" id="{23BC29E1-555A-47DC-8FAE-6D6D527D29B7}"/>
              </a:ext>
            </a:extLst>
          </p:cNvPr>
          <p:cNvSpPr/>
          <p:nvPr/>
        </p:nvSpPr>
        <p:spPr>
          <a:xfrm>
            <a:off x="1576566" y="823931"/>
            <a:ext cx="1023774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Montserrat Medium" panose="00000600000000000000" pitchFamily="50" charset="0"/>
              </a:rPr>
              <a:t>Breakfast foods have a high correlation with “to have a meal” along with connection attributes around “enhancing family time”.  Bars and Cereal are strongly associated with Convenience, Energy and Nutrition.  Salty Snacks and Desserts are associated with the more emotional attributes around “treat” or “relax/unwind”.  </a:t>
            </a:r>
            <a:r>
              <a:rPr kumimoji="0" lang="en-US" sz="1400" b="0" i="0" u="none" strike="noStrike" kern="1200" cap="none" spc="0" normalizeH="0" baseline="0" noProof="0" dirty="0">
                <a:ln>
                  <a:noFill/>
                </a:ln>
                <a:solidFill>
                  <a:prstClr val="black"/>
                </a:solidFill>
                <a:effectLst/>
                <a:uLnTx/>
                <a:uFillTx/>
                <a:latin typeface="Montserrat Medium" panose="00000600000000000000" pitchFamily="50" charset="0"/>
                <a:ea typeface="+mn-ea"/>
                <a:cs typeface="+mn-cs"/>
              </a:rPr>
              <a:t> </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50" charset="0"/>
              <a:ea typeface="+mn-ea"/>
              <a:cs typeface="+mn-cs"/>
            </a:endParaRPr>
          </a:p>
        </p:txBody>
      </p:sp>
      <p:sp>
        <p:nvSpPr>
          <p:cNvPr id="14" name="Title 64">
            <a:extLst>
              <a:ext uri="{FF2B5EF4-FFF2-40B4-BE49-F238E27FC236}">
                <a16:creationId xmlns:a16="http://schemas.microsoft.com/office/drawing/2014/main" id="{8856DEB1-2091-467D-8C1E-0E50899C8184}"/>
              </a:ext>
            </a:extLst>
          </p:cNvPr>
          <p:cNvSpPr txBox="1"/>
          <p:nvPr/>
        </p:nvSpPr>
        <p:spPr>
          <a:xfrm>
            <a:off x="281482" y="144619"/>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Category Motivation</a:t>
            </a:r>
          </a:p>
        </p:txBody>
      </p:sp>
    </p:spTree>
    <p:extLst>
      <p:ext uri="{BB962C8B-B14F-4D97-AF65-F5344CB8AC3E}">
        <p14:creationId xmlns:p14="http://schemas.microsoft.com/office/powerpoint/2010/main" val="1755116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31" name="Title 64">
            <a:extLst>
              <a:ext uri="{FF2B5EF4-FFF2-40B4-BE49-F238E27FC236}">
                <a16:creationId xmlns:a16="http://schemas.microsoft.com/office/drawing/2014/main" id="{060AD07F-AF72-40D8-81A4-C0C793F0EE4C}"/>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Category trend</a:t>
            </a:r>
          </a:p>
        </p:txBody>
      </p:sp>
      <p:graphicFrame>
        <p:nvGraphicFramePr>
          <p:cNvPr id="32" name="Table1">
            <a:extLst>
              <a:ext uri="{FF2B5EF4-FFF2-40B4-BE49-F238E27FC236}">
                <a16:creationId xmlns:a16="http://schemas.microsoft.com/office/drawing/2014/main" id="{1E312813-03A6-4DF9-BE70-8B9526645E63}"/>
              </a:ext>
            </a:extLst>
          </p:cNvPr>
          <p:cNvGraphicFramePr>
            <a:graphicFrameLocks noGrp="1"/>
          </p:cNvGraphicFramePr>
          <p:nvPr>
            <p:extLst>
              <p:ext uri="{D42A27DB-BD31-4B8C-83A1-F6EECF244321}">
                <p14:modId xmlns:p14="http://schemas.microsoft.com/office/powerpoint/2010/main" val="3520629979"/>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4" name="Picture 33">
            <a:extLst>
              <a:ext uri="{FF2B5EF4-FFF2-40B4-BE49-F238E27FC236}">
                <a16:creationId xmlns:a16="http://schemas.microsoft.com/office/drawing/2014/main" id="{04AFF5FF-EF8E-4C80-A19D-6427FE5FD8A3}"/>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5" name="Straight Connector 34">
            <a:extLst>
              <a:ext uri="{FF2B5EF4-FFF2-40B4-BE49-F238E27FC236}">
                <a16:creationId xmlns:a16="http://schemas.microsoft.com/office/drawing/2014/main" id="{0F6B699E-3904-4BF2-9883-0D91B025DDF8}"/>
              </a:ext>
            </a:extLst>
          </p:cNvPr>
          <p:cNvCxnSpPr/>
          <p:nvPr/>
        </p:nvCxnSpPr>
        <p:spPr>
          <a:xfrm>
            <a:off x="8931053"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1F05698-7DE8-4560-BF80-CEA776CC913B}"/>
              </a:ext>
            </a:extLst>
          </p:cNvPr>
          <p:cNvCxnSpPr/>
          <p:nvPr/>
        </p:nvCxnSpPr>
        <p:spPr>
          <a:xfrm>
            <a:off x="10860785"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939FDB6-8211-4386-9C6C-C717C2DFEFB6}"/>
              </a:ext>
            </a:extLst>
          </p:cNvPr>
          <p:cNvGrpSpPr/>
          <p:nvPr/>
        </p:nvGrpSpPr>
        <p:grpSpPr>
          <a:xfrm>
            <a:off x="2482950" y="2305839"/>
            <a:ext cx="5096482" cy="0"/>
            <a:chOff x="2482950" y="2329903"/>
            <a:chExt cx="5096482" cy="0"/>
          </a:xfrm>
        </p:grpSpPr>
        <p:cxnSp>
          <p:nvCxnSpPr>
            <p:cNvPr id="38" name="Straight Connector 37">
              <a:extLst>
                <a:ext uri="{FF2B5EF4-FFF2-40B4-BE49-F238E27FC236}">
                  <a16:creationId xmlns:a16="http://schemas.microsoft.com/office/drawing/2014/main" id="{F773E320-3300-42E4-8934-CDE58675D3A2}"/>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72E545F-4E49-4175-92A6-D7542AD2468D}"/>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C99A0E8-7047-4BFB-91F7-3847A7458673}"/>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129845-2913-4D55-931F-210E5348F76B}"/>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73F366-8389-47A0-8FD2-81D39CCF36AC}"/>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59CDF7C2-B25F-4343-AC1B-E59875966D69}"/>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1141FDBC-1F9C-4C51-AE8A-91605B301E94}"/>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BE54E389-14B7-407C-BAF6-CD58F15A7D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5D95D48B-B633-4F1D-8029-78842F285346}"/>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87FCAE33-A964-4F6D-A11E-C1FC077224B6}"/>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9" name="Chart1">
            <a:extLst>
              <a:ext uri="{FF2B5EF4-FFF2-40B4-BE49-F238E27FC236}">
                <a16:creationId xmlns:a16="http://schemas.microsoft.com/office/drawing/2014/main" id="{1CD526CB-7F1C-4CBB-B257-2B2216A0A9DE}"/>
              </a:ext>
            </a:extLst>
          </p:cNvPr>
          <p:cNvGraphicFramePr/>
          <p:nvPr>
            <p:extLst>
              <p:ext uri="{D42A27DB-BD31-4B8C-83A1-F6EECF244321}">
                <p14:modId xmlns:p14="http://schemas.microsoft.com/office/powerpoint/2010/main" val="3971022678"/>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 name="Chart2">
            <a:extLst>
              <a:ext uri="{FF2B5EF4-FFF2-40B4-BE49-F238E27FC236}">
                <a16:creationId xmlns:a16="http://schemas.microsoft.com/office/drawing/2014/main" id="{A7DCD59B-6D1C-4468-882A-0D86EA29B8C6}"/>
              </a:ext>
            </a:extLst>
          </p:cNvPr>
          <p:cNvGraphicFramePr/>
          <p:nvPr>
            <p:extLst>
              <p:ext uri="{D42A27DB-BD31-4B8C-83A1-F6EECF244321}">
                <p14:modId xmlns:p14="http://schemas.microsoft.com/office/powerpoint/2010/main" val="1366775796"/>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20754D3F-3E0A-4C8D-8256-1465815B0C79}"/>
              </a:ext>
            </a:extLst>
          </p:cNvPr>
          <p:cNvSpPr>
            <a:spLocks noGrp="1"/>
          </p:cNvSpPr>
          <p:nvPr>
            <p:ph type="sldNum" sz="quarter" idx="4"/>
          </p:nvPr>
        </p:nvSpPr>
        <p:spPr/>
        <p:txBody>
          <a:bodyPr/>
          <a:lstStyle/>
          <a:p>
            <a:fld id="{A26DCA39-FE7E-4B33-9419-C9BB65BD885E}" type="slidenum">
              <a:rPr lang="en-US" smtClean="0"/>
              <a:t>34</a:t>
            </a:fld>
            <a:endParaRPr lang="en-US"/>
          </a:p>
        </p:txBody>
      </p:sp>
    </p:spTree>
    <p:extLst>
      <p:ext uri="{BB962C8B-B14F-4D97-AF65-F5344CB8AC3E}">
        <p14:creationId xmlns:p14="http://schemas.microsoft.com/office/powerpoint/2010/main" val="15317918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sp>
        <p:nvSpPr>
          <p:cNvPr id="31" name="Title 64">
            <a:extLst>
              <a:ext uri="{FF2B5EF4-FFF2-40B4-BE49-F238E27FC236}">
                <a16:creationId xmlns:a16="http://schemas.microsoft.com/office/drawing/2014/main" id="{060AD07F-AF72-40D8-81A4-C0C793F0EE4C}"/>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Category trend- Away from Home </a:t>
            </a:r>
          </a:p>
        </p:txBody>
      </p:sp>
      <p:graphicFrame>
        <p:nvGraphicFramePr>
          <p:cNvPr id="32" name="Table1">
            <a:extLst>
              <a:ext uri="{FF2B5EF4-FFF2-40B4-BE49-F238E27FC236}">
                <a16:creationId xmlns:a16="http://schemas.microsoft.com/office/drawing/2014/main" id="{D07DC836-0775-475A-B121-74B3FFA1A217}"/>
              </a:ext>
            </a:extLst>
          </p:cNvPr>
          <p:cNvGraphicFramePr>
            <a:graphicFrameLocks noGrp="1"/>
          </p:cNvGraphicFramePr>
          <p:nvPr>
            <p:extLst>
              <p:ext uri="{D42A27DB-BD31-4B8C-83A1-F6EECF244321}">
                <p14:modId xmlns:p14="http://schemas.microsoft.com/office/powerpoint/2010/main" val="2690532254"/>
              </p:ext>
            </p:extLst>
          </p:nvPr>
        </p:nvGraphicFramePr>
        <p:xfrm>
          <a:off x="377684" y="1998141"/>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4" name="Picture 33">
            <a:extLst>
              <a:ext uri="{FF2B5EF4-FFF2-40B4-BE49-F238E27FC236}">
                <a16:creationId xmlns:a16="http://schemas.microsoft.com/office/drawing/2014/main" id="{8882EFD3-064A-43B7-9BD6-693B9D711B35}"/>
              </a:ext>
            </a:extLst>
          </p:cNvPr>
          <p:cNvPicPr/>
          <p:nvPr/>
        </p:nvPicPr>
        <p:blipFill>
          <a:blip r:embed="rId4">
            <a:extLst>
              <a:ext uri="{28A0092B-C50C-407E-A947-70E740481C1C}">
                <a14:useLocalDpi xmlns:a14="http://schemas.microsoft.com/office/drawing/2010/main"/>
              </a:ext>
            </a:extLst>
          </a:blip>
          <a:stretch>
            <a:fillRect/>
          </a:stretch>
        </p:blipFill>
        <p:spPr>
          <a:xfrm>
            <a:off x="0" y="2317946"/>
            <a:ext cx="12039600" cy="45719"/>
          </a:xfrm>
          <a:prstGeom prst="rect">
            <a:avLst/>
          </a:prstGeom>
        </p:spPr>
      </p:pic>
      <p:cxnSp>
        <p:nvCxnSpPr>
          <p:cNvPr id="35" name="Straight Connector 34">
            <a:extLst>
              <a:ext uri="{FF2B5EF4-FFF2-40B4-BE49-F238E27FC236}">
                <a16:creationId xmlns:a16="http://schemas.microsoft.com/office/drawing/2014/main" id="{CB1059E6-49D9-4134-977A-36ACDB7AF317}"/>
              </a:ext>
            </a:extLst>
          </p:cNvPr>
          <p:cNvCxnSpPr/>
          <p:nvPr/>
        </p:nvCxnSpPr>
        <p:spPr>
          <a:xfrm>
            <a:off x="8931053"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D359E7-3103-47B8-A337-874B203967E4}"/>
              </a:ext>
            </a:extLst>
          </p:cNvPr>
          <p:cNvCxnSpPr/>
          <p:nvPr/>
        </p:nvCxnSpPr>
        <p:spPr>
          <a:xfrm>
            <a:off x="10860785"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823137F2-A2CC-49ED-82DA-F1E077F7A317}"/>
              </a:ext>
            </a:extLst>
          </p:cNvPr>
          <p:cNvGrpSpPr/>
          <p:nvPr/>
        </p:nvGrpSpPr>
        <p:grpSpPr>
          <a:xfrm>
            <a:off x="2482950" y="2317871"/>
            <a:ext cx="5096482" cy="0"/>
            <a:chOff x="2482950" y="2329903"/>
            <a:chExt cx="5096482" cy="0"/>
          </a:xfrm>
        </p:grpSpPr>
        <p:cxnSp>
          <p:nvCxnSpPr>
            <p:cNvPr id="38" name="Straight Connector 37">
              <a:extLst>
                <a:ext uri="{FF2B5EF4-FFF2-40B4-BE49-F238E27FC236}">
                  <a16:creationId xmlns:a16="http://schemas.microsoft.com/office/drawing/2014/main" id="{1553D940-3ABF-4A07-93E7-66427C25746E}"/>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C1C5B8-473E-4821-81EE-5038F5948F5B}"/>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D7D4DA4-BBC3-4D44-B11B-83CD8CA1450F}"/>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C3172F-D62A-4795-98A7-01129B665EF1}"/>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3A42DE-9ADB-44A2-B8D3-3076948CDC2D}"/>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3897757C-9EDF-47A1-B549-55FE37B607F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4" name="Group 43">
            <a:extLst>
              <a:ext uri="{FF2B5EF4-FFF2-40B4-BE49-F238E27FC236}">
                <a16:creationId xmlns:a16="http://schemas.microsoft.com/office/drawing/2014/main" id="{33FBF082-E848-4C7D-ADE2-53891EE020EE}"/>
              </a:ext>
            </a:extLst>
          </p:cNvPr>
          <p:cNvGrpSpPr/>
          <p:nvPr/>
        </p:nvGrpSpPr>
        <p:grpSpPr>
          <a:xfrm>
            <a:off x="3692976" y="6453235"/>
            <a:ext cx="6309360" cy="369332"/>
            <a:chOff x="3692976" y="6453235"/>
            <a:chExt cx="6309360" cy="369332"/>
          </a:xfrm>
        </p:grpSpPr>
        <p:sp>
          <p:nvSpPr>
            <p:cNvPr id="45" name="TextBox 44">
              <a:extLst>
                <a:ext uri="{FF2B5EF4-FFF2-40B4-BE49-F238E27FC236}">
                  <a16:creationId xmlns:a16="http://schemas.microsoft.com/office/drawing/2014/main" id="{98AE69C2-D49D-4ECD-888C-18D425FEFD44}"/>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6" name="Flowchart: Connector 45">
              <a:extLst>
                <a:ext uri="{FF2B5EF4-FFF2-40B4-BE49-F238E27FC236}">
                  <a16:creationId xmlns:a16="http://schemas.microsoft.com/office/drawing/2014/main" id="{6F6E67AA-423C-4F8E-BFB5-0131A6B51671}"/>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lowchart: Connector 46">
              <a:extLst>
                <a:ext uri="{FF2B5EF4-FFF2-40B4-BE49-F238E27FC236}">
                  <a16:creationId xmlns:a16="http://schemas.microsoft.com/office/drawing/2014/main" id="{4A193131-F1B4-4FCE-9FF3-83CCAFE35C06}"/>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9" name="Chart1">
            <a:extLst>
              <a:ext uri="{FF2B5EF4-FFF2-40B4-BE49-F238E27FC236}">
                <a16:creationId xmlns:a16="http://schemas.microsoft.com/office/drawing/2014/main" id="{1E4CE84C-90E9-431F-BF6E-38F6A5931312}"/>
              </a:ext>
            </a:extLst>
          </p:cNvPr>
          <p:cNvGraphicFramePr/>
          <p:nvPr>
            <p:extLst>
              <p:ext uri="{D42A27DB-BD31-4B8C-83A1-F6EECF244321}">
                <p14:modId xmlns:p14="http://schemas.microsoft.com/office/powerpoint/2010/main" val="3971022678"/>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2" name="Chart2">
            <a:extLst>
              <a:ext uri="{FF2B5EF4-FFF2-40B4-BE49-F238E27FC236}">
                <a16:creationId xmlns:a16="http://schemas.microsoft.com/office/drawing/2014/main" id="{892795F5-B294-472A-ADFE-2E6948C31A10}"/>
              </a:ext>
            </a:extLst>
          </p:cNvPr>
          <p:cNvGraphicFramePr/>
          <p:nvPr>
            <p:extLst>
              <p:ext uri="{D42A27DB-BD31-4B8C-83A1-F6EECF244321}">
                <p14:modId xmlns:p14="http://schemas.microsoft.com/office/powerpoint/2010/main" val="1989037846"/>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F5D202F-6BCB-46F5-94D5-EFFC82D98CD4}"/>
              </a:ext>
            </a:extLst>
          </p:cNvPr>
          <p:cNvSpPr>
            <a:spLocks noGrp="1"/>
          </p:cNvSpPr>
          <p:nvPr>
            <p:ph type="sldNum" sz="quarter" idx="4"/>
          </p:nvPr>
        </p:nvSpPr>
        <p:spPr/>
        <p:txBody>
          <a:bodyPr/>
          <a:lstStyle/>
          <a:p>
            <a:fld id="{A26DCA39-FE7E-4B33-9419-C9BB65BD885E}" type="slidenum">
              <a:rPr lang="en-US" smtClean="0"/>
              <a:t>35</a:t>
            </a:fld>
            <a:endParaRPr lang="en-US"/>
          </a:p>
        </p:txBody>
      </p:sp>
    </p:spTree>
    <p:extLst>
      <p:ext uri="{BB962C8B-B14F-4D97-AF65-F5344CB8AC3E}">
        <p14:creationId xmlns:p14="http://schemas.microsoft.com/office/powerpoint/2010/main" val="340415922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477393559"/>
              </p:ext>
            </p:extLst>
          </p:nvPr>
        </p:nvGraphicFramePr>
        <p:xfrm>
          <a:off x="377684" y="1865789"/>
          <a:ext cx="11555016" cy="4465646"/>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147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5104139"/>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Ice Cream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44588"/>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Chocolate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Popcorn and Popcorn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String cheese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Pretzels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9853">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Trail Mixes / Nut, Fruit, 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Tortilla Chips - plain or flavored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Candy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snacks (Sweets/Candy)</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314780">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Pastries / Danishes / Coffee Cakes / Muffin / Donut / Croissant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Cake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196737">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Sandwich, Cream filled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17348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1734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17348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173487"/>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24" name="Title 64">
            <a:extLst>
              <a:ext uri="{FF2B5EF4-FFF2-40B4-BE49-F238E27FC236}">
                <a16:creationId xmlns:a16="http://schemas.microsoft.com/office/drawing/2014/main" id="{C5313BA5-5ED3-4943-81AC-A5120E60A68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Item trend</a:t>
            </a:r>
          </a:p>
        </p:txBody>
      </p:sp>
      <p:grpSp>
        <p:nvGrpSpPr>
          <p:cNvPr id="33" name="Group 32">
            <a:extLst>
              <a:ext uri="{FF2B5EF4-FFF2-40B4-BE49-F238E27FC236}">
                <a16:creationId xmlns:a16="http://schemas.microsoft.com/office/drawing/2014/main" id="{0FD70AF5-C8E6-47C2-A564-84962D7C48C2}"/>
              </a:ext>
            </a:extLst>
          </p:cNvPr>
          <p:cNvGrpSpPr/>
          <p:nvPr/>
        </p:nvGrpSpPr>
        <p:grpSpPr>
          <a:xfrm>
            <a:off x="3692976" y="6453235"/>
            <a:ext cx="6309360" cy="369332"/>
            <a:chOff x="3692976" y="6453235"/>
            <a:chExt cx="6309360" cy="369332"/>
          </a:xfrm>
        </p:grpSpPr>
        <p:sp>
          <p:nvSpPr>
            <p:cNvPr id="34" name="TextBox 33">
              <a:extLst>
                <a:ext uri="{FF2B5EF4-FFF2-40B4-BE49-F238E27FC236}">
                  <a16:creationId xmlns:a16="http://schemas.microsoft.com/office/drawing/2014/main" id="{F7906691-7398-47ED-B7B5-BD001537966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5" name="Flowchart: Connector 34">
              <a:extLst>
                <a:ext uri="{FF2B5EF4-FFF2-40B4-BE49-F238E27FC236}">
                  <a16:creationId xmlns:a16="http://schemas.microsoft.com/office/drawing/2014/main" id="{88A191FC-EDEA-4F22-A1E2-FB66B7D52B4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lowchart: Connector 35">
              <a:extLst>
                <a:ext uri="{FF2B5EF4-FFF2-40B4-BE49-F238E27FC236}">
                  <a16:creationId xmlns:a16="http://schemas.microsoft.com/office/drawing/2014/main" id="{32FBB590-85D3-4A18-8603-0959D1EAC05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9CF14CAB-377C-48F2-9EB0-1AD82BFECE3A}"/>
              </a:ext>
            </a:extLst>
          </p:cNvPr>
          <p:cNvGraphicFramePr/>
          <p:nvPr>
            <p:extLst>
              <p:ext uri="{D42A27DB-BD31-4B8C-83A1-F6EECF244321}">
                <p14:modId xmlns:p14="http://schemas.microsoft.com/office/powerpoint/2010/main" val="2146290436"/>
              </p:ext>
            </p:extLst>
          </p:nvPr>
        </p:nvGraphicFramePr>
        <p:xfrm>
          <a:off x="8160334" y="2222965"/>
          <a:ext cx="1741964" cy="410847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88287458-76BC-497A-A850-E0AD49E8BE60}"/>
              </a:ext>
            </a:extLst>
          </p:cNvPr>
          <p:cNvGraphicFramePr/>
          <p:nvPr>
            <p:extLst>
              <p:ext uri="{D42A27DB-BD31-4B8C-83A1-F6EECF244321}">
                <p14:modId xmlns:p14="http://schemas.microsoft.com/office/powerpoint/2010/main" val="2710869517"/>
              </p:ext>
            </p:extLst>
          </p:nvPr>
        </p:nvGraphicFramePr>
        <p:xfrm>
          <a:off x="10046517" y="2227874"/>
          <a:ext cx="1741964" cy="410847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D540FA2-F51E-4170-B3CF-CCB2DF488707}"/>
              </a:ext>
            </a:extLst>
          </p:cNvPr>
          <p:cNvSpPr>
            <a:spLocks noGrp="1"/>
          </p:cNvSpPr>
          <p:nvPr>
            <p:ph type="sldNum" sz="quarter" idx="4"/>
          </p:nvPr>
        </p:nvSpPr>
        <p:spPr/>
        <p:txBody>
          <a:bodyPr/>
          <a:lstStyle/>
          <a:p>
            <a:fld id="{A26DCA39-FE7E-4B33-9419-C9BB65BD885E}" type="slidenum">
              <a:rPr lang="en-US" smtClean="0"/>
              <a:t>36</a:t>
            </a:fld>
            <a:endParaRPr lang="en-US"/>
          </a:p>
        </p:txBody>
      </p:sp>
    </p:spTree>
    <p:extLst>
      <p:ext uri="{BB962C8B-B14F-4D97-AF65-F5344CB8AC3E}">
        <p14:creationId xmlns:p14="http://schemas.microsoft.com/office/powerpoint/2010/main" val="26477813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576831995"/>
              </p:ext>
            </p:extLst>
          </p:nvPr>
        </p:nvGraphicFramePr>
        <p:xfrm>
          <a:off x="377684" y="1865789"/>
          <a:ext cx="11555016" cy="4491078"/>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581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5104139"/>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Coffee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44588"/>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Water – Bottled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7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Trail Mixes / Nut, Fruit, 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Chocolate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23859">
                <a:tc>
                  <a:txBody>
                    <a:bodyPr/>
                    <a:lstStyle/>
                    <a:p>
                      <a:pPr marL="0" marR="0" algn="l">
                        <a:spcBef>
                          <a:spcPts val="0"/>
                        </a:spcBef>
                        <a:spcAft>
                          <a:spcPts val="0"/>
                        </a:spcAft>
                      </a:pPr>
                      <a:r>
                        <a:rPr lang="en-US" sz="800" dirty="0">
                          <a:effectLst/>
                          <a:latin typeface="Franklin Gothic Book" panose="020B0503020102020204" pitchFamily="34" charset="0"/>
                          <a:ea typeface="Calibri" panose="020F0502020204030204" pitchFamily="34" charset="0"/>
                        </a:rPr>
                        <a:t>Yogurt- non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387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ea typeface="Calibri" panose="020F0502020204030204" pitchFamily="34" charset="0"/>
                        </a:rPr>
                        <a:t>Pretzels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Ice Cream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2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Franklin Gothic Book" panose="020B050302010202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58780">
                <a:tc>
                  <a:txBody>
                    <a:bodyPr/>
                    <a:lstStyle/>
                    <a:p>
                      <a:r>
                        <a:rPr lang="en-US" sz="800" dirty="0">
                          <a:effectLst/>
                          <a:latin typeface="Franklin Gothic Book" panose="020B050302010202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07354"/>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19606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196065"/>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196065"/>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24" name="Title 64">
            <a:extLst>
              <a:ext uri="{FF2B5EF4-FFF2-40B4-BE49-F238E27FC236}">
                <a16:creationId xmlns:a16="http://schemas.microsoft.com/office/drawing/2014/main" id="{C5313BA5-5ED3-4943-81AC-A5120E60A68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Snacking Item trend- Away From Home</a:t>
            </a:r>
          </a:p>
        </p:txBody>
      </p:sp>
      <p:grpSp>
        <p:nvGrpSpPr>
          <p:cNvPr id="33" name="Group 32">
            <a:extLst>
              <a:ext uri="{FF2B5EF4-FFF2-40B4-BE49-F238E27FC236}">
                <a16:creationId xmlns:a16="http://schemas.microsoft.com/office/drawing/2014/main" id="{0FD70AF5-C8E6-47C2-A564-84962D7C48C2}"/>
              </a:ext>
            </a:extLst>
          </p:cNvPr>
          <p:cNvGrpSpPr/>
          <p:nvPr/>
        </p:nvGrpSpPr>
        <p:grpSpPr>
          <a:xfrm>
            <a:off x="3692976" y="6453235"/>
            <a:ext cx="6309360" cy="369332"/>
            <a:chOff x="3692976" y="6453235"/>
            <a:chExt cx="6309360" cy="369332"/>
          </a:xfrm>
        </p:grpSpPr>
        <p:sp>
          <p:nvSpPr>
            <p:cNvPr id="34" name="TextBox 33">
              <a:extLst>
                <a:ext uri="{FF2B5EF4-FFF2-40B4-BE49-F238E27FC236}">
                  <a16:creationId xmlns:a16="http://schemas.microsoft.com/office/drawing/2014/main" id="{F7906691-7398-47ED-B7B5-BD001537966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5" name="Flowchart: Connector 34">
              <a:extLst>
                <a:ext uri="{FF2B5EF4-FFF2-40B4-BE49-F238E27FC236}">
                  <a16:creationId xmlns:a16="http://schemas.microsoft.com/office/drawing/2014/main" id="{88A191FC-EDEA-4F22-A1E2-FB66B7D52B4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lowchart: Connector 35">
              <a:extLst>
                <a:ext uri="{FF2B5EF4-FFF2-40B4-BE49-F238E27FC236}">
                  <a16:creationId xmlns:a16="http://schemas.microsoft.com/office/drawing/2014/main" id="{32FBB590-85D3-4A18-8603-0959D1EAC05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hart1">
            <a:extLst>
              <a:ext uri="{FF2B5EF4-FFF2-40B4-BE49-F238E27FC236}">
                <a16:creationId xmlns:a16="http://schemas.microsoft.com/office/drawing/2014/main" id="{B835397D-18CD-4BCB-964C-95E75ED80784}"/>
              </a:ext>
            </a:extLst>
          </p:cNvPr>
          <p:cNvGraphicFramePr/>
          <p:nvPr>
            <p:extLst>
              <p:ext uri="{D42A27DB-BD31-4B8C-83A1-F6EECF244321}">
                <p14:modId xmlns:p14="http://schemas.microsoft.com/office/powerpoint/2010/main" val="255606831"/>
              </p:ext>
            </p:extLst>
          </p:nvPr>
        </p:nvGraphicFramePr>
        <p:xfrm>
          <a:off x="8160334" y="2222965"/>
          <a:ext cx="1741964" cy="410847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2">
            <a:extLst>
              <a:ext uri="{FF2B5EF4-FFF2-40B4-BE49-F238E27FC236}">
                <a16:creationId xmlns:a16="http://schemas.microsoft.com/office/drawing/2014/main" id="{13BA56BC-F3F3-49BB-927F-8AC01555461B}"/>
              </a:ext>
            </a:extLst>
          </p:cNvPr>
          <p:cNvGraphicFramePr/>
          <p:nvPr>
            <p:extLst>
              <p:ext uri="{D42A27DB-BD31-4B8C-83A1-F6EECF244321}">
                <p14:modId xmlns:p14="http://schemas.microsoft.com/office/powerpoint/2010/main" val="665341743"/>
              </p:ext>
            </p:extLst>
          </p:nvPr>
        </p:nvGraphicFramePr>
        <p:xfrm>
          <a:off x="10046517" y="2227874"/>
          <a:ext cx="1741964" cy="410847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0533B37-6643-45E5-A6CB-2366AD879495}"/>
              </a:ext>
            </a:extLst>
          </p:cNvPr>
          <p:cNvSpPr>
            <a:spLocks noGrp="1"/>
          </p:cNvSpPr>
          <p:nvPr>
            <p:ph type="sldNum" sz="quarter" idx="4"/>
          </p:nvPr>
        </p:nvSpPr>
        <p:spPr/>
        <p:txBody>
          <a:bodyPr/>
          <a:lstStyle/>
          <a:p>
            <a:fld id="{A26DCA39-FE7E-4B33-9419-C9BB65BD885E}" type="slidenum">
              <a:rPr lang="en-US" smtClean="0"/>
              <a:t>37</a:t>
            </a:fld>
            <a:endParaRPr lang="en-US"/>
          </a:p>
        </p:txBody>
      </p:sp>
    </p:spTree>
    <p:extLst>
      <p:ext uri="{BB962C8B-B14F-4D97-AF65-F5344CB8AC3E}">
        <p14:creationId xmlns:p14="http://schemas.microsoft.com/office/powerpoint/2010/main" val="13179276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6465B73-888D-47D7-ADF9-730B04BD07FE}"/>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667286" cy="276999"/>
            </a:xfrm>
            <a:prstGeom prst="rect">
              <a:avLst/>
            </a:prstGeom>
          </p:spPr>
          <p:txBody>
            <a:bodyPr wrap="none" anchor="ctr">
              <a:spAutoFit/>
            </a:bodyPr>
            <a:lstStyle/>
            <a:p>
              <a:pPr fontAlgn="t"/>
              <a:r>
                <a:rPr lang="en-US" sz="1200" b="1" dirty="0">
                  <a:latin typeface="Franklin Gothic Book" panose="020B0503020102020204" pitchFamily="34" charset="0"/>
                </a:rPr>
                <a:t>LUNCH DINNER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Lunch Dinner</a:t>
            </a:r>
          </a:p>
          <a:p>
            <a:pPr marL="0" rtl="0" eaLnBrk="1" fontAlgn="ctr" latinLnBrk="0" hangingPunct="1">
              <a:spcBef>
                <a:spcPts val="0"/>
              </a:spcBef>
              <a:spcAft>
                <a:spcPts val="0"/>
              </a:spcAft>
            </a:pPr>
            <a:r>
              <a:rPr lang="en-US" sz="1400" dirty="0"/>
              <a:t>(</a:t>
            </a:r>
            <a:r>
              <a:rPr lang="en-US" sz="1600" dirty="0"/>
              <a:t>Lunch, Lunch Alternative, Dinner, Dinner Alternative</a:t>
            </a:r>
            <a:r>
              <a:rPr lang="en-US" sz="1400" dirty="0"/>
              <a:t>)</a:t>
            </a:r>
            <a:endParaRPr lang="en-US" sz="2000" dirty="0"/>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1881054905"/>
              </p:ext>
            </p:extLst>
          </p:nvPr>
        </p:nvGraphicFramePr>
        <p:xfrm>
          <a:off x="449705" y="2006592"/>
          <a:ext cx="5394958" cy="4204617"/>
        </p:xfrm>
        <a:graphic>
          <a:graphicData uri="http://schemas.openxmlformats.org/drawingml/2006/table">
            <a:tbl>
              <a:tblPr firstRow="1" bandRow="1">
                <a:tableStyleId>{9D7B26C5-4107-4FEC-AEDC-1716B250A1EF}</a:tableStyleId>
              </a:tblPr>
              <a:tblGrid>
                <a:gridCol w="771948">
                  <a:extLst>
                    <a:ext uri="{9D8B030D-6E8A-4147-A177-3AD203B41FA5}">
                      <a16:colId xmlns:a16="http://schemas.microsoft.com/office/drawing/2014/main" val="4076324199"/>
                    </a:ext>
                  </a:extLst>
                </a:gridCol>
                <a:gridCol w="924602">
                  <a:extLst>
                    <a:ext uri="{9D8B030D-6E8A-4147-A177-3AD203B41FA5}">
                      <a16:colId xmlns:a16="http://schemas.microsoft.com/office/drawing/2014/main" val="3511605551"/>
                    </a:ext>
                  </a:extLst>
                </a:gridCol>
                <a:gridCol w="924602">
                  <a:extLst>
                    <a:ext uri="{9D8B030D-6E8A-4147-A177-3AD203B41FA5}">
                      <a16:colId xmlns:a16="http://schemas.microsoft.com/office/drawing/2014/main" val="1337717583"/>
                    </a:ext>
                  </a:extLst>
                </a:gridCol>
                <a:gridCol w="924602">
                  <a:extLst>
                    <a:ext uri="{9D8B030D-6E8A-4147-A177-3AD203B41FA5}">
                      <a16:colId xmlns:a16="http://schemas.microsoft.com/office/drawing/2014/main" val="1752148256"/>
                    </a:ext>
                  </a:extLst>
                </a:gridCol>
                <a:gridCol w="924602">
                  <a:extLst>
                    <a:ext uri="{9D8B030D-6E8A-4147-A177-3AD203B41FA5}">
                      <a16:colId xmlns:a16="http://schemas.microsoft.com/office/drawing/2014/main" val="2280144050"/>
                    </a:ext>
                  </a:extLst>
                </a:gridCol>
                <a:gridCol w="924602">
                  <a:extLst>
                    <a:ext uri="{9D8B030D-6E8A-4147-A177-3AD203B41FA5}">
                      <a16:colId xmlns:a16="http://schemas.microsoft.com/office/drawing/2014/main" val="126504659"/>
                    </a:ext>
                  </a:extLst>
                </a:gridCol>
              </a:tblGrid>
              <a:tr h="332824">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300461">
                <a:tc>
                  <a:txBody>
                    <a:bodyPr/>
                    <a:lstStyle/>
                    <a:p>
                      <a:pPr lvl="0">
                        <a:buNone/>
                      </a:pPr>
                      <a:r>
                        <a:rPr lang="en-US" sz="800" dirty="0">
                          <a:latin typeface="Franklin Gothic Book" panose="020B0503020102020204" pitchFamily="34" charset="0"/>
                        </a:rPr>
                        <a:t>Dollars</a:t>
                      </a:r>
                    </a:p>
                    <a:p>
                      <a:pPr lvl="0">
                        <a:buNone/>
                      </a:pPr>
                      <a:r>
                        <a:rPr lang="en-US" sz="600" dirty="0">
                          <a:latin typeface="Franklin Gothic Book" panose="020B0503020102020204" pitchFamily="34" charset="0"/>
                        </a:rPr>
                        <a:t>(Euromonitor)</a:t>
                      </a:r>
                      <a:endParaRPr lang="en-US" sz="500" dirty="0">
                        <a:latin typeface="Franklin Gothic Book" panose="020B0503020102020204" pitchFamily="34" charset="0"/>
                      </a:endParaRP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lvl="0" algn="ctr">
                        <a:buNone/>
                      </a:pPr>
                      <a:r>
                        <a:rPr lang="en-US" sz="900" dirty="0">
                          <a:latin typeface="Franklin Gothic Book" panose="020B0503020102020204" pitchFamily="34" charset="0"/>
                        </a:rPr>
                        <a:t>   </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379033">
                <a:tc>
                  <a:txBody>
                    <a:bodyPr/>
                    <a:lstStyle/>
                    <a:p>
                      <a:pPr lvl="0">
                        <a:buNone/>
                      </a:pPr>
                      <a:r>
                        <a:rPr lang="en-US" sz="800" dirty="0">
                          <a:latin typeface="Franklin Gothic Book" panose="020B0503020102020204" pitchFamily="34" charset="0"/>
                        </a:rPr>
                        <a:t>Avg Items per Occasions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25346">
                <a:tc gridSpan="6">
                  <a:txBody>
                    <a:bodyPr/>
                    <a:lstStyle/>
                    <a:p>
                      <a:r>
                        <a:rPr lang="en-US" sz="900" b="0" dirty="0">
                          <a:latin typeface="+mj-lt"/>
                        </a:rPr>
                        <a:t>Annual Occasions Per Capita</a:t>
                      </a:r>
                    </a:p>
                  </a:txBody>
                  <a:tcPr marL="45720" marR="4572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solidFill>
                          <a:srgbClr val="FF0000"/>
                        </a:solidFill>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endParaRPr lang="en-US" sz="900" dirty="0">
                        <a:latin typeface="Franklin Gothic Book" panose="020B0503020102020204" pitchFamily="34" charset="0"/>
                      </a:endParaRP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62408">
                <a:tc>
                  <a:txBody>
                    <a:bodyPr/>
                    <a:lstStyle/>
                    <a:p>
                      <a:r>
                        <a:rPr lang="en-US" sz="800" dirty="0">
                          <a:latin typeface="Franklin Gothic Book" panose="020B0503020102020204" pitchFamily="34" charset="0"/>
                        </a:rPr>
                        <a:t>Alpha</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62408">
                <a:tc>
                  <a:txBody>
                    <a:bodyPr/>
                    <a:lstStyle/>
                    <a:p>
                      <a:r>
                        <a:rPr lang="en-US" sz="800" dirty="0">
                          <a:latin typeface="Franklin Gothic Book" panose="020B0503020102020204" pitchFamily="34" charset="0"/>
                        </a:rPr>
                        <a:t>Gen Z</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62408">
                <a:tc>
                  <a:txBody>
                    <a:bodyPr/>
                    <a:lstStyle/>
                    <a:p>
                      <a:pPr lvl="0">
                        <a:buNone/>
                      </a:pPr>
                      <a:r>
                        <a:rPr lang="en-US" sz="800" dirty="0">
                          <a:latin typeface="Franklin Gothic Book" panose="020B0503020102020204" pitchFamily="34" charset="0"/>
                        </a:rPr>
                        <a:t>Millennial</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62408">
                <a:tc>
                  <a:txBody>
                    <a:bodyPr/>
                    <a:lstStyle/>
                    <a:p>
                      <a:pPr lvl="0">
                        <a:buNone/>
                      </a:pPr>
                      <a:r>
                        <a:rPr lang="en-US" sz="800" dirty="0">
                          <a:latin typeface="Franklin Gothic Book" panose="020B0503020102020204" pitchFamily="34" charset="0"/>
                        </a:rPr>
                        <a:t>Gen X</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62408">
                <a:tc>
                  <a:txBody>
                    <a:bodyPr/>
                    <a:lstStyle/>
                    <a:p>
                      <a:pPr lvl="0">
                        <a:buNone/>
                      </a:pPr>
                      <a:r>
                        <a:rPr lang="en-US" sz="800" dirty="0">
                          <a:latin typeface="Franklin Gothic Book" panose="020B0503020102020204" pitchFamily="34" charset="0"/>
                        </a:rPr>
                        <a:t>Boomers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62408">
                <a:tc>
                  <a:txBody>
                    <a:bodyPr/>
                    <a:lstStyle/>
                    <a:p>
                      <a:pPr lvl="0">
                        <a:buNone/>
                      </a:pPr>
                      <a:r>
                        <a:rPr lang="en-US" sz="800" dirty="0">
                          <a:latin typeface="Franklin Gothic Book" panose="020B0503020102020204" pitchFamily="34" charset="0"/>
                        </a:rPr>
                        <a:t>HH w/Kids</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62408">
                <a:tc>
                  <a:txBody>
                    <a:bodyPr/>
                    <a:lstStyle/>
                    <a:p>
                      <a:r>
                        <a:rPr lang="en-US" sz="800" dirty="0">
                          <a:latin typeface="Franklin Gothic Book" panose="020B0503020102020204" pitchFamily="34" charset="0"/>
                        </a:rPr>
                        <a:t>Low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62408">
                <a:tc>
                  <a:txBody>
                    <a:bodyPr/>
                    <a:lstStyle/>
                    <a:p>
                      <a:r>
                        <a:rPr lang="en-US" sz="800" dirty="0">
                          <a:latin typeface="Franklin Gothic Book" panose="020B0503020102020204" pitchFamily="34" charset="0"/>
                        </a:rPr>
                        <a:t>Mid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62408">
                <a:tc>
                  <a:txBody>
                    <a:bodyPr/>
                    <a:lstStyle/>
                    <a:p>
                      <a:r>
                        <a:rPr lang="en-US" sz="800" dirty="0">
                          <a:latin typeface="Franklin Gothic Book" panose="020B0503020102020204" pitchFamily="34" charset="0"/>
                        </a:rPr>
                        <a:t>High Income</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332824">
                <a:tc>
                  <a:txBody>
                    <a:bodyPr/>
                    <a:lstStyle/>
                    <a:p>
                      <a:r>
                        <a:rPr lang="en-US" sz="800" dirty="0">
                          <a:latin typeface="Franklin Gothic Book" panose="020B0503020102020204" pitchFamily="34" charset="0"/>
                        </a:rPr>
                        <a:t>African American</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r h="262408">
                <a:tc>
                  <a:txBody>
                    <a:bodyPr/>
                    <a:lstStyle/>
                    <a:p>
                      <a:pPr lvl="0">
                        <a:buNone/>
                      </a:pPr>
                      <a:r>
                        <a:rPr lang="en-US" sz="800" dirty="0">
                          <a:latin typeface="Franklin Gothic Book" panose="020B0503020102020204" pitchFamily="34" charset="0"/>
                        </a:rPr>
                        <a:t>Hispanic</a:t>
                      </a:r>
                    </a:p>
                  </a:txBody>
                  <a:tcPr marL="45720" marR="4572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56/ 76</a:t>
                      </a:r>
                    </a:p>
                  </a:txBody>
                  <a:tcPr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4167653502"/>
                  </a:ext>
                </a:extLst>
              </a:tr>
            </a:tbl>
          </a:graphicData>
        </a:graphic>
      </p:graphicFrame>
      <p:graphicFrame>
        <p:nvGraphicFramePr>
          <p:cNvPr id="47" name="Table2">
            <a:extLst>
              <a:ext uri="{FF2B5EF4-FFF2-40B4-BE49-F238E27FC236}">
                <a16:creationId xmlns:a16="http://schemas.microsoft.com/office/drawing/2014/main" id="{2CD53A1C-D5A4-4C00-AF10-CC0F1E188319}"/>
              </a:ext>
            </a:extLst>
          </p:cNvPr>
          <p:cNvGraphicFramePr>
            <a:graphicFrameLocks noGrp="1"/>
          </p:cNvGraphicFramePr>
          <p:nvPr>
            <p:extLst>
              <p:ext uri="{D42A27DB-BD31-4B8C-83A1-F6EECF244321}">
                <p14:modId xmlns:p14="http://schemas.microsoft.com/office/powerpoint/2010/main" val="1103417662"/>
              </p:ext>
            </p:extLst>
          </p:nvPr>
        </p:nvGraphicFramePr>
        <p:xfrm>
          <a:off x="6143348" y="3384756"/>
          <a:ext cx="5789354" cy="2849393"/>
        </p:xfrm>
        <a:graphic>
          <a:graphicData uri="http://schemas.openxmlformats.org/drawingml/2006/table">
            <a:tbl>
              <a:tblPr firstRow="1" bandRow="1">
                <a:tableStyleId>{9D7B26C5-4107-4FEC-AEDC-1716B250A1EF}</a:tableStyleId>
              </a:tblPr>
              <a:tblGrid>
                <a:gridCol w="1393794">
                  <a:extLst>
                    <a:ext uri="{9D8B030D-6E8A-4147-A177-3AD203B41FA5}">
                      <a16:colId xmlns:a16="http://schemas.microsoft.com/office/drawing/2014/main" val="4076324199"/>
                    </a:ext>
                  </a:extLst>
                </a:gridCol>
                <a:gridCol w="879112">
                  <a:extLst>
                    <a:ext uri="{9D8B030D-6E8A-4147-A177-3AD203B41FA5}">
                      <a16:colId xmlns:a16="http://schemas.microsoft.com/office/drawing/2014/main" val="3511605551"/>
                    </a:ext>
                  </a:extLst>
                </a:gridCol>
                <a:gridCol w="879112">
                  <a:extLst>
                    <a:ext uri="{9D8B030D-6E8A-4147-A177-3AD203B41FA5}">
                      <a16:colId xmlns:a16="http://schemas.microsoft.com/office/drawing/2014/main" val="1337717583"/>
                    </a:ext>
                  </a:extLst>
                </a:gridCol>
                <a:gridCol w="879112">
                  <a:extLst>
                    <a:ext uri="{9D8B030D-6E8A-4147-A177-3AD203B41FA5}">
                      <a16:colId xmlns:a16="http://schemas.microsoft.com/office/drawing/2014/main" val="1752148256"/>
                    </a:ext>
                  </a:extLst>
                </a:gridCol>
                <a:gridCol w="879112">
                  <a:extLst>
                    <a:ext uri="{9D8B030D-6E8A-4147-A177-3AD203B41FA5}">
                      <a16:colId xmlns:a16="http://schemas.microsoft.com/office/drawing/2014/main" val="2280144050"/>
                    </a:ext>
                  </a:extLst>
                </a:gridCol>
                <a:gridCol w="879112">
                  <a:extLst>
                    <a:ext uri="{9D8B030D-6E8A-4147-A177-3AD203B41FA5}">
                      <a16:colId xmlns:a16="http://schemas.microsoft.com/office/drawing/2014/main" val="126504659"/>
                    </a:ext>
                  </a:extLst>
                </a:gridCol>
              </a:tblGrid>
              <a:tr h="476043">
                <a:tc>
                  <a:txBody>
                    <a:bodyPr/>
                    <a:lstStyle/>
                    <a:p>
                      <a:endParaRPr lang="en-US" sz="1400" dirty="0">
                        <a:latin typeface="Franklin Gothic Medium" panose="020B0603020102020204" pitchFamily="34" charset="0"/>
                      </a:endParaRPr>
                    </a:p>
                  </a:txBody>
                  <a:tcP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a:t>
                      </a:r>
                    </a:p>
                    <a:p>
                      <a:pPr algn="ctr"/>
                      <a:r>
                        <a:rPr lang="en-US" sz="1000" b="0" dirty="0">
                          <a:latin typeface="Franklin Gothic Medium" panose="020B0603020102020204" pitchFamily="34" charset="0"/>
                        </a:rPr>
                        <a:t>2019</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2020</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Q1-Q3 2021</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YA</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err="1">
                          <a:latin typeface="Franklin Gothic Medium" panose="020B0603020102020204" pitchFamily="34" charset="0"/>
                        </a:rPr>
                        <a:t>Chg</a:t>
                      </a:r>
                      <a:r>
                        <a:rPr lang="en-US" sz="1000" b="0" dirty="0">
                          <a:latin typeface="Franklin Gothic Medium" panose="020B0603020102020204" pitchFamily="34" charset="0"/>
                        </a:rPr>
                        <a:t> vs 2YA</a:t>
                      </a:r>
                    </a:p>
                  </a:txBody>
                  <a:tcPr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05800">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46696">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74454">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05800">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05800">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05800">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05800">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05800">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-65/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05800">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05800">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58437345"/>
                  </a:ext>
                </a:extLst>
              </a:tr>
              <a:tr h="205800">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Franklin Gothic Book" panose="020B0503020102020204" pitchFamily="34" charset="0"/>
                          <a:cs typeface="Arial"/>
                        </a:rPr>
                        <a:t>-65/ -76</a:t>
                      </a:r>
                      <a:endPar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-65/ -76</a:t>
                      </a:r>
                    </a:p>
                  </a:txBody>
                  <a:tcPr marL="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637268478"/>
                  </a:ext>
                </a:extLst>
              </a:tr>
            </a:tbl>
          </a:graphicData>
        </a:graphic>
      </p:graphicFrame>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2683748762"/>
              </p:ext>
            </p:extLst>
          </p:nvPr>
        </p:nvGraphicFramePr>
        <p:xfrm>
          <a:off x="6095999" y="2350245"/>
          <a:ext cx="5859451" cy="1080050"/>
        </p:xfrm>
        <a:graphic>
          <a:graphicData uri="http://schemas.openxmlformats.org/drawingml/2006/chart">
            <c:chart xmlns:c="http://schemas.openxmlformats.org/drawingml/2006/chart" xmlns:r="http://schemas.openxmlformats.org/officeDocument/2006/relationships" r:id="rId5"/>
          </a:graphicData>
        </a:graphic>
      </p:graphicFrame>
      <p:pic>
        <p:nvPicPr>
          <p:cNvPr id="24" name="Picture 23">
            <a:extLst>
              <a:ext uri="{FF2B5EF4-FFF2-40B4-BE49-F238E27FC236}">
                <a16:creationId xmlns:a16="http://schemas.microsoft.com/office/drawing/2014/main" id="{BCB3E5C1-FB58-47CF-AF1D-5AAD80092977}"/>
              </a:ext>
            </a:extLst>
          </p:cNvPr>
          <p:cNvPicPr>
            <a:picLocks noChangeAspect="1"/>
          </p:cNvPicPr>
          <p:nvPr/>
        </p:nvPicPr>
        <p:blipFill>
          <a:blip r:embed="rId6"/>
          <a:stretch>
            <a:fillRect/>
          </a:stretch>
        </p:blipFill>
        <p:spPr>
          <a:xfrm>
            <a:off x="6128742" y="1977354"/>
            <a:ext cx="362896" cy="362027"/>
          </a:xfrm>
          <a:prstGeom prst="rect">
            <a:avLst/>
          </a:prstGeom>
        </p:spPr>
      </p:pic>
      <p:cxnSp>
        <p:nvCxnSpPr>
          <p:cNvPr id="26" name="Straight Connector 25">
            <a:extLst>
              <a:ext uri="{FF2B5EF4-FFF2-40B4-BE49-F238E27FC236}">
                <a16:creationId xmlns:a16="http://schemas.microsoft.com/office/drawing/2014/main" id="{E2298140-1B02-4333-8BA7-96D9F31A2515}"/>
              </a:ext>
            </a:extLst>
          </p:cNvPr>
          <p:cNvCxnSpPr/>
          <p:nvPr/>
        </p:nvCxnSpPr>
        <p:spPr>
          <a:xfrm>
            <a:off x="7879608"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D376A4-E9E0-47CC-AF25-8ED02CA3FEE8}"/>
              </a:ext>
            </a:extLst>
          </p:cNvPr>
          <p:cNvCxnSpPr/>
          <p:nvPr/>
        </p:nvCxnSpPr>
        <p:spPr>
          <a:xfrm>
            <a:off x="8775517"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D8B505-FE3D-40BB-B07F-5C12C63AB768}"/>
              </a:ext>
            </a:extLst>
          </p:cNvPr>
          <p:cNvCxnSpPr/>
          <p:nvPr/>
        </p:nvCxnSpPr>
        <p:spPr>
          <a:xfrm>
            <a:off x="9671426"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0F88CD-E794-4A5F-ADEA-9CD2A01FA7E5}"/>
              </a:ext>
            </a:extLst>
          </p:cNvPr>
          <p:cNvCxnSpPr/>
          <p:nvPr/>
        </p:nvCxnSpPr>
        <p:spPr>
          <a:xfrm>
            <a:off x="10567335"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CB235C-A39C-4C81-9DD4-FA63307D93E2}"/>
              </a:ext>
            </a:extLst>
          </p:cNvPr>
          <p:cNvCxnSpPr/>
          <p:nvPr/>
        </p:nvCxnSpPr>
        <p:spPr>
          <a:xfrm>
            <a:off x="11463243" y="3854782"/>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89B40E2-12D5-46B0-BB68-AA157390A5C1}"/>
              </a:ext>
            </a:extLst>
          </p:cNvPr>
          <p:cNvGrpSpPr/>
          <p:nvPr/>
        </p:nvGrpSpPr>
        <p:grpSpPr>
          <a:xfrm>
            <a:off x="377685" y="2344906"/>
            <a:ext cx="5525962" cy="45719"/>
            <a:chOff x="377685" y="2376805"/>
            <a:chExt cx="5525962" cy="45720"/>
          </a:xfrm>
        </p:grpSpPr>
        <p:pic>
          <p:nvPicPr>
            <p:cNvPr id="34" name="Picture 33">
              <a:extLst>
                <a:ext uri="{FF2B5EF4-FFF2-40B4-BE49-F238E27FC236}">
                  <a16:creationId xmlns:a16="http://schemas.microsoft.com/office/drawing/2014/main" id="{7CBEF835-FA6E-4824-B304-2EBF055E19D7}"/>
                </a:ext>
              </a:extLst>
            </p:cNvPr>
            <p:cNvPicPr/>
            <p:nvPr/>
          </p:nvPicPr>
          <p:blipFill>
            <a:blip r:embed="rId7">
              <a:extLst>
                <a:ext uri="{28A0092B-C50C-407E-A947-70E740481C1C}">
                  <a14:useLocalDpi xmlns:a14="http://schemas.microsoft.com/office/drawing/2010/main"/>
                </a:ext>
              </a:extLst>
            </a:blip>
            <a:stretch>
              <a:fillRect/>
            </a:stretch>
          </p:blipFill>
          <p:spPr>
            <a:xfrm>
              <a:off x="377685" y="2376805"/>
              <a:ext cx="5525962" cy="45720"/>
            </a:xfrm>
            <a:prstGeom prst="rect">
              <a:avLst/>
            </a:prstGeom>
          </p:spPr>
        </p:pic>
        <p:cxnSp>
          <p:nvCxnSpPr>
            <p:cNvPr id="36" name="Straight Connector 35">
              <a:extLst>
                <a:ext uri="{FF2B5EF4-FFF2-40B4-BE49-F238E27FC236}">
                  <a16:creationId xmlns:a16="http://schemas.microsoft.com/office/drawing/2014/main" id="{7DCAAEBF-EDEB-4C57-9A5A-8E9805276F8F}"/>
                </a:ext>
              </a:extLst>
            </p:cNvPr>
            <p:cNvCxnSpPr/>
            <p:nvPr/>
          </p:nvCxnSpPr>
          <p:spPr>
            <a:xfrm>
              <a:off x="1555610"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DA6C769-9800-4B72-9A1B-901B7E2CF7D8}"/>
                </a:ext>
              </a:extLst>
            </p:cNvPr>
            <p:cNvCxnSpPr/>
            <p:nvPr/>
          </p:nvCxnSpPr>
          <p:spPr>
            <a:xfrm>
              <a:off x="2492911"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88D5B5-113E-4EF3-80B9-1913706F9974}"/>
                </a:ext>
              </a:extLst>
            </p:cNvPr>
            <p:cNvCxnSpPr/>
            <p:nvPr/>
          </p:nvCxnSpPr>
          <p:spPr>
            <a:xfrm>
              <a:off x="3430212"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EA6A4E-E64A-4361-AA7C-F34BA0E973C8}"/>
                </a:ext>
              </a:extLst>
            </p:cNvPr>
            <p:cNvCxnSpPr/>
            <p:nvPr/>
          </p:nvCxnSpPr>
          <p:spPr>
            <a:xfrm>
              <a:off x="43675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891597-4020-4233-AEB2-97B15C560FD9}"/>
                </a:ext>
              </a:extLst>
            </p:cNvPr>
            <p:cNvCxnSpPr/>
            <p:nvPr/>
          </p:nvCxnSpPr>
          <p:spPr>
            <a:xfrm>
              <a:off x="5304813" y="237816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CE20B16-988F-4F6F-8800-C104D8761EE2}"/>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62" name="Group 61">
            <a:extLst>
              <a:ext uri="{FF2B5EF4-FFF2-40B4-BE49-F238E27FC236}">
                <a16:creationId xmlns:a16="http://schemas.microsoft.com/office/drawing/2014/main" id="{B7533547-E9DF-4B5C-82F3-B718E1285B6B}"/>
              </a:ext>
            </a:extLst>
          </p:cNvPr>
          <p:cNvGrpSpPr/>
          <p:nvPr/>
        </p:nvGrpSpPr>
        <p:grpSpPr>
          <a:xfrm>
            <a:off x="3692976" y="6453235"/>
            <a:ext cx="6309360" cy="369332"/>
            <a:chOff x="3692976" y="6453235"/>
            <a:chExt cx="6309360" cy="369332"/>
          </a:xfrm>
        </p:grpSpPr>
        <p:sp>
          <p:nvSpPr>
            <p:cNvPr id="63" name="TextBox 62">
              <a:extLst>
                <a:ext uri="{FF2B5EF4-FFF2-40B4-BE49-F238E27FC236}">
                  <a16:creationId xmlns:a16="http://schemas.microsoft.com/office/drawing/2014/main" id="{5BE535E9-2F30-44C1-9F58-A006225985C0}"/>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64" name="Flowchart: Connector 63">
              <a:extLst>
                <a:ext uri="{FF2B5EF4-FFF2-40B4-BE49-F238E27FC236}">
                  <a16:creationId xmlns:a16="http://schemas.microsoft.com/office/drawing/2014/main" id="{CD6F9857-B666-4C59-8073-79583500EF0F}"/>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lowchart: Connector 64">
              <a:extLst>
                <a:ext uri="{FF2B5EF4-FFF2-40B4-BE49-F238E27FC236}">
                  <a16:creationId xmlns:a16="http://schemas.microsoft.com/office/drawing/2014/main" id="{EE586027-06CD-4658-9AF9-7034FFC891D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0578EFE5-F333-4428-BA21-85A38962B98E}"/>
              </a:ext>
            </a:extLst>
          </p:cNvPr>
          <p:cNvPicPr/>
          <p:nvPr/>
        </p:nvPicPr>
        <p:blipFill>
          <a:blip r:embed="rId7">
            <a:extLst>
              <a:ext uri="{28A0092B-C50C-407E-A947-70E740481C1C}">
                <a14:useLocalDpi xmlns:a14="http://schemas.microsoft.com/office/drawing/2010/main"/>
              </a:ext>
            </a:extLst>
          </a:blip>
          <a:stretch>
            <a:fillRect/>
          </a:stretch>
        </p:blipFill>
        <p:spPr>
          <a:xfrm>
            <a:off x="6143348" y="3843877"/>
            <a:ext cx="5789354" cy="45719"/>
          </a:xfrm>
          <a:prstGeom prst="rect">
            <a:avLst/>
          </a:prstGeom>
        </p:spPr>
      </p:pic>
      <p:sp>
        <p:nvSpPr>
          <p:cNvPr id="3" name="Slide Number Placeholder 2">
            <a:extLst>
              <a:ext uri="{FF2B5EF4-FFF2-40B4-BE49-F238E27FC236}">
                <a16:creationId xmlns:a16="http://schemas.microsoft.com/office/drawing/2014/main" id="{73D0240D-988D-42EE-AF1F-82711B57DA7F}"/>
              </a:ext>
            </a:extLst>
          </p:cNvPr>
          <p:cNvSpPr>
            <a:spLocks noGrp="1"/>
          </p:cNvSpPr>
          <p:nvPr>
            <p:ph type="sldNum" sz="quarter" idx="4"/>
          </p:nvPr>
        </p:nvSpPr>
        <p:spPr/>
        <p:txBody>
          <a:bodyPr/>
          <a:lstStyle/>
          <a:p>
            <a:fld id="{A26DCA39-FE7E-4B33-9419-C9BB65BD885E}" type="slidenum">
              <a:rPr lang="en-US" smtClean="0"/>
              <a:t>38</a:t>
            </a:fld>
            <a:endParaRPr lang="en-US"/>
          </a:p>
        </p:txBody>
      </p:sp>
    </p:spTree>
    <p:extLst>
      <p:ext uri="{BB962C8B-B14F-4D97-AF65-F5344CB8AC3E}">
        <p14:creationId xmlns:p14="http://schemas.microsoft.com/office/powerpoint/2010/main" val="191467338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DD7109-34D1-45B7-B583-FAC4F9A074F7}"/>
              </a:ext>
            </a:extLst>
          </p:cNvPr>
          <p:cNvSpPr/>
          <p:nvPr/>
        </p:nvSpPr>
        <p:spPr>
          <a:xfrm>
            <a:off x="377682" y="1973600"/>
            <a:ext cx="5539005"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A994C25-FDD0-4FDC-AE29-B7AE2F7E651B}"/>
              </a:ext>
            </a:extLst>
          </p:cNvPr>
          <p:cNvGrpSpPr/>
          <p:nvPr/>
        </p:nvGrpSpPr>
        <p:grpSpPr>
          <a:xfrm>
            <a:off x="6025583" y="1973600"/>
            <a:ext cx="5929868" cy="4273280"/>
            <a:chOff x="6025583" y="1973600"/>
            <a:chExt cx="5929868" cy="4273280"/>
          </a:xfrm>
        </p:grpSpPr>
        <p:sp>
          <p:nvSpPr>
            <p:cNvPr id="52" name="Rectangle 51">
              <a:extLst>
                <a:ext uri="{FF2B5EF4-FFF2-40B4-BE49-F238E27FC236}">
                  <a16:creationId xmlns:a16="http://schemas.microsoft.com/office/drawing/2014/main" id="{C20560F6-D1C4-40B5-86E3-0DBB228FD0E4}"/>
                </a:ext>
              </a:extLst>
            </p:cNvPr>
            <p:cNvSpPr/>
            <p:nvPr/>
          </p:nvSpPr>
          <p:spPr>
            <a:xfrm>
              <a:off x="6096000" y="1973600"/>
              <a:ext cx="5859451" cy="4273280"/>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knife&#10;&#10;Description automatically generated">
              <a:extLst>
                <a:ext uri="{FF2B5EF4-FFF2-40B4-BE49-F238E27FC236}">
                  <a16:creationId xmlns:a16="http://schemas.microsoft.com/office/drawing/2014/main" id="{864E8483-8BC9-417F-AB56-9F9394D1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22" y="1993480"/>
              <a:ext cx="326697" cy="345860"/>
            </a:xfrm>
            <a:prstGeom prst="rect">
              <a:avLst/>
            </a:prstGeom>
          </p:spPr>
        </p:pic>
        <p:pic>
          <p:nvPicPr>
            <p:cNvPr id="54" name="Picture 53">
              <a:extLst>
                <a:ext uri="{FF2B5EF4-FFF2-40B4-BE49-F238E27FC236}">
                  <a16:creationId xmlns:a16="http://schemas.microsoft.com/office/drawing/2014/main" id="{78B642B7-9946-4F80-B5AC-6D436E222EF8}"/>
                </a:ext>
              </a:extLst>
            </p:cNvPr>
            <p:cNvPicPr/>
            <p:nvPr/>
          </p:nvPicPr>
          <p:blipFill>
            <a:blip r:embed="rId4">
              <a:extLst>
                <a:ext uri="{28A0092B-C50C-407E-A947-70E740481C1C}">
                  <a14:useLocalDpi xmlns:a14="http://schemas.microsoft.com/office/drawing/2010/main" val="0"/>
                </a:ext>
              </a:extLst>
            </a:blip>
            <a:stretch>
              <a:fillRect/>
            </a:stretch>
          </p:blipFill>
          <p:spPr>
            <a:xfrm>
              <a:off x="6025583" y="2339340"/>
              <a:ext cx="5929868" cy="114300"/>
            </a:xfrm>
            <a:prstGeom prst="rect">
              <a:avLst/>
            </a:prstGeom>
          </p:spPr>
        </p:pic>
        <p:sp>
          <p:nvSpPr>
            <p:cNvPr id="55" name="Rectangle 54">
              <a:extLst>
                <a:ext uri="{FF2B5EF4-FFF2-40B4-BE49-F238E27FC236}">
                  <a16:creationId xmlns:a16="http://schemas.microsoft.com/office/drawing/2014/main" id="{61CDCCFF-0A33-42A2-9EA7-F79611C6583B}"/>
                </a:ext>
              </a:extLst>
            </p:cNvPr>
            <p:cNvSpPr/>
            <p:nvPr/>
          </p:nvSpPr>
          <p:spPr>
            <a:xfrm>
              <a:off x="6612070" y="2045409"/>
              <a:ext cx="3667286" cy="276999"/>
            </a:xfrm>
            <a:prstGeom prst="rect">
              <a:avLst/>
            </a:prstGeom>
          </p:spPr>
          <p:txBody>
            <a:bodyPr wrap="none" anchor="ctr">
              <a:spAutoFit/>
            </a:bodyPr>
            <a:lstStyle/>
            <a:p>
              <a:pPr fontAlgn="t"/>
              <a:r>
                <a:rPr lang="en-US" sz="1200" b="1" dirty="0">
                  <a:latin typeface="Franklin Gothic Book" panose="020B0503020102020204" pitchFamily="34" charset="0"/>
                </a:rPr>
                <a:t>LUNCH DINNER OCCASIONS </a:t>
              </a:r>
              <a:r>
                <a:rPr lang="en-US" sz="1000" dirty="0">
                  <a:latin typeface="Franklin Gothic Book" panose="020B0503020102020204" pitchFamily="34" charset="0"/>
                </a:rPr>
                <a:t>(Annual Occasions Per Capita)</a:t>
              </a:r>
              <a:endParaRPr lang="en-US" sz="1200" dirty="0">
                <a:latin typeface="Franklin Gothic Book" panose="020B0503020102020204" pitchFamily="34" charset="0"/>
              </a:endParaRPr>
            </a:p>
          </p:txBody>
        </p:sp>
      </p:gr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39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Dinner overview</a:t>
            </a: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D081DDBE-01CA-DC4E-8FA8-F2F57BE43F17}"/>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92" name="Rectangle 91">
            <a:extLst>
              <a:ext uri="{FF2B5EF4-FFF2-40B4-BE49-F238E27FC236}">
                <a16:creationId xmlns:a16="http://schemas.microsoft.com/office/drawing/2014/main" id="{75EE7458-CEAD-6642-B8F3-E785899CF497}"/>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5" name="Table1">
            <a:extLst>
              <a:ext uri="{FF2B5EF4-FFF2-40B4-BE49-F238E27FC236}">
                <a16:creationId xmlns:a16="http://schemas.microsoft.com/office/drawing/2014/main" id="{0E43BDA5-F8FB-4E6E-B956-E4DD8F327301}"/>
              </a:ext>
            </a:extLst>
          </p:cNvPr>
          <p:cNvGraphicFramePr>
            <a:graphicFrameLocks noGrp="1"/>
          </p:cNvGraphicFramePr>
          <p:nvPr>
            <p:extLst>
              <p:ext uri="{D42A27DB-BD31-4B8C-83A1-F6EECF244321}">
                <p14:modId xmlns:p14="http://schemas.microsoft.com/office/powerpoint/2010/main" val="3434254697"/>
              </p:ext>
            </p:extLst>
          </p:nvPr>
        </p:nvGraphicFramePr>
        <p:xfrm>
          <a:off x="449705" y="2018621"/>
          <a:ext cx="5394959" cy="4181843"/>
        </p:xfrm>
        <a:graphic>
          <a:graphicData uri="http://schemas.openxmlformats.org/drawingml/2006/table">
            <a:tbl>
              <a:tblPr firstRow="1" bandRow="1">
                <a:tableStyleId>{9D7B26C5-4107-4FEC-AEDC-1716B250A1EF}</a:tableStyleId>
              </a:tblPr>
              <a:tblGrid>
                <a:gridCol w="1006809">
                  <a:extLst>
                    <a:ext uri="{9D8B030D-6E8A-4147-A177-3AD203B41FA5}">
                      <a16:colId xmlns:a16="http://schemas.microsoft.com/office/drawing/2014/main" val="4076324199"/>
                    </a:ext>
                  </a:extLst>
                </a:gridCol>
                <a:gridCol w="877630">
                  <a:extLst>
                    <a:ext uri="{9D8B030D-6E8A-4147-A177-3AD203B41FA5}">
                      <a16:colId xmlns:a16="http://schemas.microsoft.com/office/drawing/2014/main" val="3511605551"/>
                    </a:ext>
                  </a:extLst>
                </a:gridCol>
                <a:gridCol w="877630">
                  <a:extLst>
                    <a:ext uri="{9D8B030D-6E8A-4147-A177-3AD203B41FA5}">
                      <a16:colId xmlns:a16="http://schemas.microsoft.com/office/drawing/2014/main" val="1337717583"/>
                    </a:ext>
                  </a:extLst>
                </a:gridCol>
                <a:gridCol w="877630">
                  <a:extLst>
                    <a:ext uri="{9D8B030D-6E8A-4147-A177-3AD203B41FA5}">
                      <a16:colId xmlns:a16="http://schemas.microsoft.com/office/drawing/2014/main" val="1752148256"/>
                    </a:ext>
                  </a:extLst>
                </a:gridCol>
                <a:gridCol w="877630">
                  <a:extLst>
                    <a:ext uri="{9D8B030D-6E8A-4147-A177-3AD203B41FA5}">
                      <a16:colId xmlns:a16="http://schemas.microsoft.com/office/drawing/2014/main" val="2280144050"/>
                    </a:ext>
                  </a:extLst>
                </a:gridCol>
                <a:gridCol w="877630">
                  <a:extLst>
                    <a:ext uri="{9D8B030D-6E8A-4147-A177-3AD203B41FA5}">
                      <a16:colId xmlns:a16="http://schemas.microsoft.com/office/drawing/2014/main" val="126504659"/>
                    </a:ext>
                  </a:extLst>
                </a:gridCol>
              </a:tblGrid>
              <a:tr h="353395">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marL="45720" marR="0" marT="0" marB="0"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chemeClr val="bg1">
                          <a:lumMod val="85000"/>
                        </a:schemeClr>
                      </a:solidFill>
                      <a:prstDash val="sysDot"/>
                      <a:round/>
                      <a:headEnd type="none" w="med" len="med"/>
                      <a:tailEnd type="none" w="med" len="med"/>
                    </a:lnL>
                    <a:lnR>
                      <a:noFill/>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294496">
                <a:tc>
                  <a:txBody>
                    <a:bodyPr/>
                    <a:lstStyle/>
                    <a:p>
                      <a:pPr lvl="0">
                        <a:buNone/>
                      </a:pPr>
                      <a:r>
                        <a:rPr lang="en-US" sz="900" dirty="0">
                          <a:latin typeface="Franklin Gothic Book" panose="020B0503020102020204" pitchFamily="34" charset="0"/>
                        </a:rPr>
                        <a:t>Dollars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294496">
                <a:tc>
                  <a:txBody>
                    <a:bodyPr/>
                    <a:lstStyle/>
                    <a:p>
                      <a:pPr lvl="0">
                        <a:buNone/>
                      </a:pPr>
                      <a:r>
                        <a:rPr lang="en-US" sz="900" dirty="0">
                          <a:latin typeface="Franklin Gothic Book" panose="020B0503020102020204" pitchFamily="34" charset="0"/>
                        </a:rPr>
                        <a:t>Avg Items per Person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94496">
                <a:tc>
                  <a:txBody>
                    <a:bodyPr/>
                    <a:lstStyle/>
                    <a:p>
                      <a:r>
                        <a:rPr lang="en-US" sz="900" dirty="0">
                          <a:latin typeface="Franklin Gothic Book" panose="020B0503020102020204" pitchFamily="34" charset="0"/>
                        </a:rPr>
                        <a:t>Alpha</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294496">
                <a:tc>
                  <a:txBody>
                    <a:bodyPr/>
                    <a:lstStyle/>
                    <a:p>
                      <a:r>
                        <a:rPr lang="en-US" sz="900" dirty="0">
                          <a:latin typeface="Franklin Gothic Book" panose="020B0503020102020204" pitchFamily="34" charset="0"/>
                        </a:rPr>
                        <a:t>Gen Z</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294496">
                <a:tc>
                  <a:txBody>
                    <a:bodyPr/>
                    <a:lstStyle/>
                    <a:p>
                      <a:pPr lvl="0">
                        <a:buNone/>
                      </a:pPr>
                      <a:r>
                        <a:rPr lang="en-US" sz="900" dirty="0">
                          <a:latin typeface="Franklin Gothic Book" panose="020B0503020102020204" pitchFamily="34" charset="0"/>
                        </a:rPr>
                        <a:t>Millennial</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294496">
                <a:tc>
                  <a:txBody>
                    <a:bodyPr/>
                    <a:lstStyle/>
                    <a:p>
                      <a:pPr lvl="0">
                        <a:buNone/>
                      </a:pPr>
                      <a:r>
                        <a:rPr lang="en-US" sz="900" dirty="0">
                          <a:latin typeface="Franklin Gothic Book" panose="020B0503020102020204" pitchFamily="34" charset="0"/>
                        </a:rPr>
                        <a:t>Gen X</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294496">
                <a:tc>
                  <a:txBody>
                    <a:bodyPr/>
                    <a:lstStyle/>
                    <a:p>
                      <a:pPr lvl="0">
                        <a:buNone/>
                      </a:pPr>
                      <a:r>
                        <a:rPr lang="en-US" sz="900" dirty="0">
                          <a:latin typeface="Franklin Gothic Book" panose="020B0503020102020204" pitchFamily="34" charset="0"/>
                        </a:rPr>
                        <a:t>Boomers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294496">
                <a:tc>
                  <a:txBody>
                    <a:bodyPr/>
                    <a:lstStyle/>
                    <a:p>
                      <a:pPr lvl="0">
                        <a:buNone/>
                      </a:pPr>
                      <a:r>
                        <a:rPr lang="en-US" sz="900" dirty="0">
                          <a:latin typeface="Franklin Gothic Book" panose="020B0503020102020204" pitchFamily="34" charset="0"/>
                        </a:rPr>
                        <a:t>HH w/Kids</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294496">
                <a:tc>
                  <a:txBody>
                    <a:bodyPr/>
                    <a:lstStyle/>
                    <a:p>
                      <a:r>
                        <a:rPr lang="en-US" sz="900" dirty="0">
                          <a:latin typeface="Franklin Gothic Book" panose="020B0503020102020204" pitchFamily="34" charset="0"/>
                        </a:rPr>
                        <a:t>Low</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r h="294496">
                <a:tc>
                  <a:txBody>
                    <a:bodyPr/>
                    <a:lstStyle/>
                    <a:p>
                      <a:r>
                        <a:rPr lang="en-US" sz="900" dirty="0">
                          <a:latin typeface="Franklin Gothic Book" panose="020B0503020102020204" pitchFamily="34" charset="0"/>
                        </a:rPr>
                        <a:t>Mid</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7214359"/>
                  </a:ext>
                </a:extLst>
              </a:tr>
              <a:tr h="294496">
                <a:tc>
                  <a:txBody>
                    <a:bodyPr/>
                    <a:lstStyle/>
                    <a:p>
                      <a:r>
                        <a:rPr lang="en-US" sz="900" dirty="0">
                          <a:latin typeface="Franklin Gothic Book" panose="020B0503020102020204" pitchFamily="34" charset="0"/>
                        </a:rPr>
                        <a:t>High</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678776383"/>
                  </a:ext>
                </a:extLst>
              </a:tr>
              <a:tr h="294496">
                <a:tc>
                  <a:txBody>
                    <a:bodyPr/>
                    <a:lstStyle/>
                    <a:p>
                      <a:r>
                        <a:rPr lang="en-US" sz="900" dirty="0">
                          <a:latin typeface="Franklin Gothic Book" panose="020B0503020102020204" pitchFamily="34" charset="0"/>
                        </a:rPr>
                        <a:t>African American</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653091"/>
                  </a:ext>
                </a:extLst>
              </a:tr>
              <a:tr h="294496">
                <a:tc>
                  <a:txBody>
                    <a:bodyPr/>
                    <a:lstStyle/>
                    <a:p>
                      <a:pPr lvl="0">
                        <a:buNone/>
                      </a:pPr>
                      <a:r>
                        <a:rPr lang="en-US" sz="900" dirty="0">
                          <a:latin typeface="Franklin Gothic Book" panose="020B0503020102020204" pitchFamily="34" charset="0"/>
                        </a:rPr>
                        <a:t>Hispanic</a:t>
                      </a:r>
                    </a:p>
                  </a:txBody>
                  <a:tcPr marL="45720" marR="4572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4572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45720" marR="0" marT="0" marB="0" anchor="ctr">
                    <a:lnL w="3175" cap="flat" cmpd="sng" algn="ctr">
                      <a:solidFill>
                        <a:schemeClr val="bg1">
                          <a:lumMod val="85000"/>
                        </a:schemeClr>
                      </a:solidFill>
                      <a:prstDash val="sysDot"/>
                      <a:round/>
                      <a:headEnd type="none" w="med" len="med"/>
                      <a:tailEnd type="none" w="med" len="med"/>
                    </a:lnL>
                    <a:lnR>
                      <a:noFill/>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94404447"/>
                  </a:ext>
                </a:extLst>
              </a:tr>
            </a:tbl>
          </a:graphicData>
        </a:graphic>
      </p:graphicFrame>
      <p:pic>
        <p:nvPicPr>
          <p:cNvPr id="33" name="Picture 32">
            <a:extLst>
              <a:ext uri="{FF2B5EF4-FFF2-40B4-BE49-F238E27FC236}">
                <a16:creationId xmlns:a16="http://schemas.microsoft.com/office/drawing/2014/main" id="{BE39AFE8-1313-4E17-8625-DEDFAB5D51C7}"/>
              </a:ext>
            </a:extLst>
          </p:cNvPr>
          <p:cNvPicPr/>
          <p:nvPr/>
        </p:nvPicPr>
        <p:blipFill>
          <a:blip r:embed="rId5">
            <a:extLst>
              <a:ext uri="{28A0092B-C50C-407E-A947-70E740481C1C}">
                <a14:useLocalDpi xmlns:a14="http://schemas.microsoft.com/office/drawing/2010/main"/>
              </a:ext>
            </a:extLst>
          </a:blip>
          <a:stretch>
            <a:fillRect/>
          </a:stretch>
        </p:blipFill>
        <p:spPr>
          <a:xfrm>
            <a:off x="377685" y="2371725"/>
            <a:ext cx="5525962" cy="45720"/>
          </a:xfrm>
          <a:prstGeom prst="rect">
            <a:avLst/>
          </a:prstGeom>
        </p:spPr>
      </p:pic>
      <p:graphicFrame>
        <p:nvGraphicFramePr>
          <p:cNvPr id="48" name="Chart1">
            <a:extLst>
              <a:ext uri="{FF2B5EF4-FFF2-40B4-BE49-F238E27FC236}">
                <a16:creationId xmlns:a16="http://schemas.microsoft.com/office/drawing/2014/main" id="{3FDB92F8-D22A-4B89-A5D4-6A10EB8BABF8}"/>
              </a:ext>
            </a:extLst>
          </p:cNvPr>
          <p:cNvGraphicFramePr>
            <a:graphicFrameLocks/>
          </p:cNvGraphicFramePr>
          <p:nvPr>
            <p:extLst>
              <p:ext uri="{D42A27DB-BD31-4B8C-83A1-F6EECF244321}">
                <p14:modId xmlns:p14="http://schemas.microsoft.com/office/powerpoint/2010/main" val="4118562701"/>
              </p:ext>
            </p:extLst>
          </p:nvPr>
        </p:nvGraphicFramePr>
        <p:xfrm>
          <a:off x="6143348" y="2348950"/>
          <a:ext cx="5789354" cy="1160144"/>
        </p:xfrm>
        <a:graphic>
          <a:graphicData uri="http://schemas.openxmlformats.org/drawingml/2006/chart">
            <c:chart xmlns:c="http://schemas.openxmlformats.org/drawingml/2006/chart" xmlns:r="http://schemas.openxmlformats.org/officeDocument/2006/relationships" r:id="rId6"/>
          </a:graphicData>
        </a:graphic>
      </p:graphicFrame>
      <p:pic>
        <p:nvPicPr>
          <p:cNvPr id="59" name="Picture 58">
            <a:extLst>
              <a:ext uri="{FF2B5EF4-FFF2-40B4-BE49-F238E27FC236}">
                <a16:creationId xmlns:a16="http://schemas.microsoft.com/office/drawing/2014/main" id="{57AE382D-4DBA-45B6-AEFD-4B70EAE3C2CC}"/>
              </a:ext>
            </a:extLst>
          </p:cNvPr>
          <p:cNvPicPr>
            <a:picLocks noChangeAspect="1"/>
          </p:cNvPicPr>
          <p:nvPr/>
        </p:nvPicPr>
        <p:blipFill>
          <a:blip r:embed="rId7"/>
          <a:stretch>
            <a:fillRect/>
          </a:stretch>
        </p:blipFill>
        <p:spPr>
          <a:xfrm>
            <a:off x="6128742" y="1977354"/>
            <a:ext cx="362896" cy="362027"/>
          </a:xfrm>
          <a:prstGeom prst="rect">
            <a:avLst/>
          </a:prstGeom>
        </p:spPr>
      </p:pic>
      <p:cxnSp>
        <p:nvCxnSpPr>
          <p:cNvPr id="60" name="Straight Connector 59">
            <a:extLst>
              <a:ext uri="{FF2B5EF4-FFF2-40B4-BE49-F238E27FC236}">
                <a16:creationId xmlns:a16="http://schemas.microsoft.com/office/drawing/2014/main" id="{88A130E4-A887-4769-9DDF-B1797DF92E7C}"/>
              </a:ext>
            </a:extLst>
          </p:cNvPr>
          <p:cNvCxnSpPr/>
          <p:nvPr/>
        </p:nvCxnSpPr>
        <p:spPr>
          <a:xfrm>
            <a:off x="79910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DC4DEC-4AEC-4F25-BD25-270D5DD2CAEF}"/>
              </a:ext>
            </a:extLst>
          </p:cNvPr>
          <p:cNvCxnSpPr/>
          <p:nvPr/>
        </p:nvCxnSpPr>
        <p:spPr>
          <a:xfrm>
            <a:off x="179923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FDFCC4-1E68-4FE2-A580-009C68951FF9}"/>
              </a:ext>
            </a:extLst>
          </p:cNvPr>
          <p:cNvCxnSpPr/>
          <p:nvPr/>
        </p:nvCxnSpPr>
        <p:spPr>
          <a:xfrm>
            <a:off x="267562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EF1A50E-F7F7-4599-AC90-0DF9727296E8}"/>
              </a:ext>
            </a:extLst>
          </p:cNvPr>
          <p:cNvCxnSpPr/>
          <p:nvPr/>
        </p:nvCxnSpPr>
        <p:spPr>
          <a:xfrm>
            <a:off x="3552022"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04AB42-7AEB-4073-B304-6A15DEB5491C}"/>
              </a:ext>
            </a:extLst>
          </p:cNvPr>
          <p:cNvCxnSpPr/>
          <p:nvPr/>
        </p:nvCxnSpPr>
        <p:spPr>
          <a:xfrm>
            <a:off x="4428417"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77CB8-A1F6-4AFC-B7F9-2864DFACC067}"/>
              </a:ext>
            </a:extLst>
          </p:cNvPr>
          <p:cNvCxnSpPr/>
          <p:nvPr/>
        </p:nvCxnSpPr>
        <p:spPr>
          <a:xfrm>
            <a:off x="5304813" y="23680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aphicFrame>
        <p:nvGraphicFramePr>
          <p:cNvPr id="42" name="Table2">
            <a:extLst>
              <a:ext uri="{FF2B5EF4-FFF2-40B4-BE49-F238E27FC236}">
                <a16:creationId xmlns:a16="http://schemas.microsoft.com/office/drawing/2014/main" id="{064CAB9A-1834-49EF-A2BA-BBE16F48E1E4}"/>
              </a:ext>
            </a:extLst>
          </p:cNvPr>
          <p:cNvGraphicFramePr>
            <a:graphicFrameLocks noGrp="1"/>
          </p:cNvGraphicFramePr>
          <p:nvPr>
            <p:extLst>
              <p:ext uri="{D42A27DB-BD31-4B8C-83A1-F6EECF244321}">
                <p14:modId xmlns:p14="http://schemas.microsoft.com/office/powerpoint/2010/main" val="1390012246"/>
              </p:ext>
            </p:extLst>
          </p:nvPr>
        </p:nvGraphicFramePr>
        <p:xfrm>
          <a:off x="6143349" y="3759049"/>
          <a:ext cx="5729600" cy="2451736"/>
        </p:xfrm>
        <a:graphic>
          <a:graphicData uri="http://schemas.openxmlformats.org/drawingml/2006/table">
            <a:tbl>
              <a:tblPr firstRow="1" bandRow="1">
                <a:tableStyleId>{9D7B26C5-4107-4FEC-AEDC-1716B250A1EF}</a:tableStyleId>
              </a:tblPr>
              <a:tblGrid>
                <a:gridCol w="1639700">
                  <a:extLst>
                    <a:ext uri="{9D8B030D-6E8A-4147-A177-3AD203B41FA5}">
                      <a16:colId xmlns:a16="http://schemas.microsoft.com/office/drawing/2014/main" val="4076324199"/>
                    </a:ext>
                  </a:extLst>
                </a:gridCol>
                <a:gridCol w="817980">
                  <a:extLst>
                    <a:ext uri="{9D8B030D-6E8A-4147-A177-3AD203B41FA5}">
                      <a16:colId xmlns:a16="http://schemas.microsoft.com/office/drawing/2014/main" val="3511605551"/>
                    </a:ext>
                  </a:extLst>
                </a:gridCol>
                <a:gridCol w="817980">
                  <a:extLst>
                    <a:ext uri="{9D8B030D-6E8A-4147-A177-3AD203B41FA5}">
                      <a16:colId xmlns:a16="http://schemas.microsoft.com/office/drawing/2014/main" val="1337717583"/>
                    </a:ext>
                  </a:extLst>
                </a:gridCol>
                <a:gridCol w="817980">
                  <a:extLst>
                    <a:ext uri="{9D8B030D-6E8A-4147-A177-3AD203B41FA5}">
                      <a16:colId xmlns:a16="http://schemas.microsoft.com/office/drawing/2014/main" val="1752148256"/>
                    </a:ext>
                  </a:extLst>
                </a:gridCol>
                <a:gridCol w="817980">
                  <a:extLst>
                    <a:ext uri="{9D8B030D-6E8A-4147-A177-3AD203B41FA5}">
                      <a16:colId xmlns:a16="http://schemas.microsoft.com/office/drawing/2014/main" val="2280144050"/>
                    </a:ext>
                  </a:extLst>
                </a:gridCol>
                <a:gridCol w="817980">
                  <a:extLst>
                    <a:ext uri="{9D8B030D-6E8A-4147-A177-3AD203B41FA5}">
                      <a16:colId xmlns:a16="http://schemas.microsoft.com/office/drawing/2014/main" val="126504659"/>
                    </a:ext>
                  </a:extLst>
                </a:gridCol>
              </a:tblGrid>
              <a:tr h="361565">
                <a:tc>
                  <a:txBody>
                    <a:bodyPr/>
                    <a:lstStyle/>
                    <a:p>
                      <a:r>
                        <a:rPr lang="en-US" sz="1000" b="0" dirty="0" err="1">
                          <a:latin typeface="Franklin Gothic Medium" panose="020B0603020102020204" pitchFamily="34" charset="0"/>
                        </a:rPr>
                        <a:t>Chg</a:t>
                      </a:r>
                      <a:r>
                        <a:rPr lang="en-US" sz="1000" b="0" dirty="0">
                          <a:latin typeface="Franklin Gothic Medium" panose="020B0603020102020204" pitchFamily="34" charset="0"/>
                        </a:rPr>
                        <a:t> YA/ </a:t>
                      </a:r>
                      <a:r>
                        <a:rPr lang="en-US" sz="1000" b="0" dirty="0" err="1">
                          <a:latin typeface="Franklin Gothic Medium" panose="020B0603020102020204" pitchFamily="34" charset="0"/>
                        </a:rPr>
                        <a:t>Chg</a:t>
                      </a:r>
                      <a:r>
                        <a:rPr lang="en-US" sz="1000" b="0" dirty="0">
                          <a:latin typeface="Franklin Gothic Medium" panose="020B0603020102020204" pitchFamily="34" charset="0"/>
                        </a:rPr>
                        <a:t> 2YA</a:t>
                      </a:r>
                    </a:p>
                  </a:txBody>
                  <a:tcPr anchor="ctr">
                    <a:lnL>
                      <a:noFill/>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000" b="0" dirty="0">
                          <a:latin typeface="Franklin Gothic Medium" panose="020B0603020102020204" pitchFamily="34" charset="0"/>
                        </a:rPr>
                        <a:t>Total</a:t>
                      </a:r>
                    </a:p>
                  </a:txBody>
                  <a:tcPr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12700" cmpd="sng">
                      <a:noFill/>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364414"/>
                  </a:ext>
                </a:extLst>
              </a:tr>
              <a:tr h="182309">
                <a:tc gridSpan="6">
                  <a:txBody>
                    <a:bodyPr/>
                    <a:lstStyle/>
                    <a:p>
                      <a:pPr lvl="0">
                        <a:buNone/>
                      </a:pPr>
                      <a:r>
                        <a:rPr lang="en-US" sz="900" b="0" kern="1200" dirty="0">
                          <a:solidFill>
                            <a:schemeClr val="tx1"/>
                          </a:solidFill>
                          <a:latin typeface="+mj-lt"/>
                          <a:ea typeface="+mn-ea"/>
                          <a:cs typeface="+mn-cs"/>
                        </a:rPr>
                        <a:t>Share of Item</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lvl="0" algn="ctr">
                        <a:buNone/>
                      </a:pP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626346024"/>
                  </a:ext>
                </a:extLst>
              </a:tr>
              <a:tr h="182309">
                <a:tc>
                  <a:txBody>
                    <a:bodyPr/>
                    <a:lstStyle/>
                    <a:p>
                      <a:pPr lvl="0">
                        <a:buNone/>
                      </a:pPr>
                      <a:r>
                        <a:rPr lang="en-US" sz="800" dirty="0">
                          <a:latin typeface="Franklin Gothic Book" panose="020B0503020102020204" pitchFamily="34" charset="0"/>
                        </a:rPr>
                        <a:t>Purchased: Retail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411555456"/>
                  </a:ext>
                </a:extLst>
              </a:tr>
              <a:tr h="182309">
                <a:tc>
                  <a:txBody>
                    <a:bodyPr/>
                    <a:lstStyle/>
                    <a:p>
                      <a:pPr lvl="0">
                        <a:buNone/>
                      </a:pPr>
                      <a:r>
                        <a:rPr lang="en-US" sz="800" dirty="0">
                          <a:latin typeface="Franklin Gothic Book" panose="020B0503020102020204" pitchFamily="34" charset="0"/>
                        </a:rPr>
                        <a:t>Purchased: Away from Home </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1708412602"/>
                  </a:ext>
                </a:extLst>
              </a:tr>
              <a:tr h="218537">
                <a:tc>
                  <a:txBody>
                    <a:bodyPr/>
                    <a:lstStyle/>
                    <a:p>
                      <a:pPr lvl="0">
                        <a:buNone/>
                      </a:pPr>
                      <a:r>
                        <a:rPr lang="en-US" sz="800" dirty="0">
                          <a:latin typeface="Franklin Gothic Book" panose="020B0503020102020204" pitchFamily="34" charset="0"/>
                        </a:rPr>
                        <a:t>Purchased: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99012"/>
                  </a:ext>
                </a:extLst>
              </a:tr>
              <a:tr h="230853">
                <a:tc>
                  <a:txBody>
                    <a:bodyPr/>
                    <a:lstStyle/>
                    <a:p>
                      <a:pPr lvl="0">
                        <a:buNone/>
                      </a:pPr>
                      <a:r>
                        <a:rPr lang="en-US" sz="800" dirty="0">
                          <a:latin typeface="Franklin Gothic Book" panose="020B0503020102020204" pitchFamily="34" charset="0"/>
                        </a:rPr>
                        <a:t>Purchased: Non Commercial</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3875857116"/>
                  </a:ext>
                </a:extLst>
              </a:tr>
              <a:tr h="182309">
                <a:tc>
                  <a:txBody>
                    <a:bodyPr/>
                    <a:lstStyle/>
                    <a:p>
                      <a:pPr lvl="0">
                        <a:buNone/>
                      </a:pPr>
                      <a:r>
                        <a:rPr lang="en-US" sz="800" dirty="0">
                          <a:latin typeface="Franklin Gothic Book" panose="020B0503020102020204" pitchFamily="34" charset="0"/>
                        </a:rPr>
                        <a:t>Purchased: K-12</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730211"/>
                  </a:ext>
                </a:extLst>
              </a:tr>
              <a:tr h="182309">
                <a:tc>
                  <a:txBody>
                    <a:bodyPr/>
                    <a:lstStyle/>
                    <a:p>
                      <a:pPr lvl="0">
                        <a:buNone/>
                      </a:pPr>
                      <a:r>
                        <a:rPr lang="en-US" sz="800" dirty="0">
                          <a:latin typeface="Franklin Gothic Book" panose="020B0503020102020204" pitchFamily="34" charset="0"/>
                        </a:rPr>
                        <a:t>Purchased: Convenience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158984032"/>
                  </a:ext>
                </a:extLst>
              </a:tr>
              <a:tr h="182309">
                <a:tc>
                  <a:txBody>
                    <a:bodyPr/>
                    <a:lstStyle/>
                    <a:p>
                      <a:pPr lvl="0">
                        <a:buNone/>
                      </a:pPr>
                      <a:r>
                        <a:rPr lang="en-US" sz="800" dirty="0">
                          <a:latin typeface="Franklin Gothic Book" panose="020B0503020102020204" pitchFamily="34" charset="0"/>
                        </a:rPr>
                        <a:t>Purchased: QSR</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3047587"/>
                  </a:ext>
                </a:extLst>
              </a:tr>
              <a:tr h="182309">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j-lt"/>
                          <a:ea typeface="+mn-ea"/>
                          <a:cs typeface="+mn-cs"/>
                        </a:rPr>
                        <a:t>Annual Occasions Per Capita</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hMerge="1">
                  <a:txBody>
                    <a:bodyPr/>
                    <a:lstStyle/>
                    <a:p>
                      <a:pPr algn="ctr"/>
                      <a:endParaRPr lang="en-US" sz="900" dirty="0">
                        <a:latin typeface="Franklin Gothic Book" panose="020B0503020102020204" pitchFamily="34" charset="0"/>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764662890"/>
                  </a:ext>
                </a:extLst>
              </a:tr>
              <a:tr h="182309">
                <a:tc>
                  <a:txBody>
                    <a:bodyPr/>
                    <a:lstStyle/>
                    <a:p>
                      <a:pPr lvl="0">
                        <a:buNone/>
                      </a:pPr>
                      <a:r>
                        <a:rPr lang="en-US" sz="800" dirty="0">
                          <a:latin typeface="Franklin Gothic Book" panose="020B0503020102020204" pitchFamily="34" charset="0"/>
                        </a:rPr>
                        <a:t>Consumed: At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3068616"/>
                  </a:ext>
                </a:extLst>
              </a:tr>
              <a:tr h="182309">
                <a:tc>
                  <a:txBody>
                    <a:bodyPr/>
                    <a:lstStyle/>
                    <a:p>
                      <a:pPr lvl="0">
                        <a:buNone/>
                      </a:pPr>
                      <a:r>
                        <a:rPr lang="en-US" sz="800" dirty="0">
                          <a:latin typeface="Franklin Gothic Book" panose="020B0503020102020204" pitchFamily="34" charset="0"/>
                        </a:rPr>
                        <a:t>Consumed: Away from Home</a:t>
                      </a:r>
                    </a:p>
                  </a:txBody>
                  <a:tcPr marL="0" marR="0" marT="0" marB="0" anchor="ctr">
                    <a:lnL>
                      <a:noFill/>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56/ 76</a:t>
                      </a:r>
                      <a:endPar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56/ 76</a:t>
                      </a:r>
                    </a:p>
                  </a:txBody>
                  <a:tcPr marL="0" marR="0" marT="0" marB="0" anchor="ctr">
                    <a:lnL w="3175" cap="flat" cmpd="sng" algn="ctr">
                      <a:solidFill>
                        <a:schemeClr val="bg1">
                          <a:lumMod val="85000"/>
                        </a:schemeClr>
                      </a:solidFill>
                      <a:prstDash val="sysDot"/>
                      <a:round/>
                      <a:headEnd type="none" w="med" len="med"/>
                      <a:tailEnd type="none" w="med" len="med"/>
                    </a:lnL>
                    <a:lnR w="3175" cap="flat" cmpd="sng" algn="ctr">
                      <a:solidFill>
                        <a:schemeClr val="bg1">
                          <a:lumMod val="85000"/>
                        </a:schemeClr>
                      </a:solidFill>
                      <a:prstDash val="sysDot"/>
                      <a:round/>
                      <a:headEnd type="none" w="med" len="med"/>
                      <a:tailEnd type="none" w="med" len="med"/>
                    </a:lnR>
                    <a:lnT w="6350" cap="flat" cmpd="sng" algn="ctr">
                      <a:solidFill>
                        <a:schemeClr val="bg1">
                          <a:lumMod val="85000"/>
                        </a:schemeClr>
                      </a:solidFill>
                      <a:prstDash val="sysDot"/>
                      <a:round/>
                      <a:headEnd type="none" w="med" len="med"/>
                      <a:tailEnd type="none" w="med" len="med"/>
                    </a:lnT>
                    <a:lnB w="635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solidFill>
                      <a:srgbClr val="F7F7F7"/>
                    </a:solidFill>
                  </a:tcPr>
                </a:tc>
                <a:extLst>
                  <a:ext uri="{0D108BD9-81ED-4DB2-BD59-A6C34878D82A}">
                    <a16:rowId xmlns:a16="http://schemas.microsoft.com/office/drawing/2014/main" val="2822085211"/>
                  </a:ext>
                </a:extLst>
              </a:tr>
            </a:tbl>
          </a:graphicData>
        </a:graphic>
      </p:graphicFrame>
      <p:pic>
        <p:nvPicPr>
          <p:cNvPr id="58" name="Picture 57">
            <a:extLst>
              <a:ext uri="{FF2B5EF4-FFF2-40B4-BE49-F238E27FC236}">
                <a16:creationId xmlns:a16="http://schemas.microsoft.com/office/drawing/2014/main" id="{10E09685-587B-4C7F-9FEF-A130EABD8085}"/>
              </a:ext>
            </a:extLst>
          </p:cNvPr>
          <p:cNvPicPr/>
          <p:nvPr/>
        </p:nvPicPr>
        <p:blipFill>
          <a:blip r:embed="rId5">
            <a:extLst>
              <a:ext uri="{28A0092B-C50C-407E-A947-70E740481C1C}">
                <a14:useLocalDpi xmlns:a14="http://schemas.microsoft.com/office/drawing/2010/main"/>
              </a:ext>
            </a:extLst>
          </a:blip>
          <a:stretch>
            <a:fillRect/>
          </a:stretch>
        </p:blipFill>
        <p:spPr>
          <a:xfrm>
            <a:off x="6020954" y="4132088"/>
            <a:ext cx="5789354" cy="45719"/>
          </a:xfrm>
          <a:prstGeom prst="rect">
            <a:avLst/>
          </a:prstGeom>
        </p:spPr>
      </p:pic>
      <p:cxnSp>
        <p:nvCxnSpPr>
          <p:cNvPr id="67" name="Straight Connector 66">
            <a:extLst>
              <a:ext uri="{FF2B5EF4-FFF2-40B4-BE49-F238E27FC236}">
                <a16:creationId xmlns:a16="http://schemas.microsoft.com/office/drawing/2014/main" id="{BA3C7F80-9F7A-492E-AE5C-C1B9FFA14549}"/>
              </a:ext>
            </a:extLst>
          </p:cNvPr>
          <p:cNvCxnSpPr/>
          <p:nvPr/>
        </p:nvCxnSpPr>
        <p:spPr>
          <a:xfrm>
            <a:off x="6752144"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ABB61C-B282-470A-9C9B-8C30F4BDE039}"/>
              </a:ext>
            </a:extLst>
          </p:cNvPr>
          <p:cNvCxnSpPr/>
          <p:nvPr/>
        </p:nvCxnSpPr>
        <p:spPr>
          <a:xfrm>
            <a:off x="8775517"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2729052-7DD8-4F60-A39A-EC8CC21D1B16}"/>
              </a:ext>
            </a:extLst>
          </p:cNvPr>
          <p:cNvCxnSpPr/>
          <p:nvPr/>
        </p:nvCxnSpPr>
        <p:spPr>
          <a:xfrm>
            <a:off x="9671426"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51E9AF-371B-4B3C-93EC-2AB984D36B89}"/>
              </a:ext>
            </a:extLst>
          </p:cNvPr>
          <p:cNvCxnSpPr/>
          <p:nvPr/>
        </p:nvCxnSpPr>
        <p:spPr>
          <a:xfrm>
            <a:off x="10567335"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6A1C5E-BCF7-4D6A-B8AD-E0D42CEF61EA}"/>
              </a:ext>
            </a:extLst>
          </p:cNvPr>
          <p:cNvCxnSpPr/>
          <p:nvPr/>
        </p:nvCxnSpPr>
        <p:spPr>
          <a:xfrm>
            <a:off x="11463243" y="4116420"/>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A24676-FFA0-4057-92D0-80E6282ABEC4}"/>
              </a:ext>
            </a:extLst>
          </p:cNvPr>
          <p:cNvCxnSpPr/>
          <p:nvPr/>
        </p:nvCxnSpPr>
        <p:spPr>
          <a:xfrm>
            <a:off x="8132844" y="411869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425BFA22-FA5F-4FFF-8136-30DC9B80DC05}"/>
              </a:ext>
            </a:extLst>
          </p:cNvPr>
          <p:cNvGrpSpPr/>
          <p:nvPr/>
        </p:nvGrpSpPr>
        <p:grpSpPr>
          <a:xfrm>
            <a:off x="3692976" y="6453235"/>
            <a:ext cx="6309360" cy="369332"/>
            <a:chOff x="3692976" y="6453235"/>
            <a:chExt cx="6309360" cy="369332"/>
          </a:xfrm>
        </p:grpSpPr>
        <p:sp>
          <p:nvSpPr>
            <p:cNvPr id="46" name="TextBox 45">
              <a:extLst>
                <a:ext uri="{FF2B5EF4-FFF2-40B4-BE49-F238E27FC236}">
                  <a16:creationId xmlns:a16="http://schemas.microsoft.com/office/drawing/2014/main" id="{BA6E69C6-71A5-4D36-8153-0E62C3FE179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56" name="Flowchart: Connector 55">
              <a:extLst>
                <a:ext uri="{FF2B5EF4-FFF2-40B4-BE49-F238E27FC236}">
                  <a16:creationId xmlns:a16="http://schemas.microsoft.com/office/drawing/2014/main" id="{855E8582-ADE4-4222-8F4A-6656C6EEA381}"/>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lowchart: Connector 56">
              <a:extLst>
                <a:ext uri="{FF2B5EF4-FFF2-40B4-BE49-F238E27FC236}">
                  <a16:creationId xmlns:a16="http://schemas.microsoft.com/office/drawing/2014/main" id="{2A292184-A7EA-4054-85BD-FE38DCC44DEC}"/>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5886DF07-C814-4B26-9BB9-07CF82665642}"/>
              </a:ext>
            </a:extLst>
          </p:cNvPr>
          <p:cNvSpPr>
            <a:spLocks noGrp="1"/>
          </p:cNvSpPr>
          <p:nvPr>
            <p:ph type="sldNum" sz="quarter" idx="4"/>
          </p:nvPr>
        </p:nvSpPr>
        <p:spPr/>
        <p:txBody>
          <a:bodyPr/>
          <a:lstStyle/>
          <a:p>
            <a:fld id="{A26DCA39-FE7E-4B33-9419-C9BB65BD885E}" type="slidenum">
              <a:rPr lang="en-US" smtClean="0"/>
              <a:t>39</a:t>
            </a:fld>
            <a:endParaRPr lang="en-US"/>
          </a:p>
        </p:txBody>
      </p:sp>
    </p:spTree>
    <p:extLst>
      <p:ext uri="{BB962C8B-B14F-4D97-AF65-F5344CB8AC3E}">
        <p14:creationId xmlns:p14="http://schemas.microsoft.com/office/powerpoint/2010/main" val="150091568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Understanding Occasions</a:t>
            </a:r>
          </a:p>
        </p:txBody>
      </p:sp>
      <p:sp>
        <p:nvSpPr>
          <p:cNvPr id="4" name="Slide Number Placeholder 3">
            <a:extLst>
              <a:ext uri="{FF2B5EF4-FFF2-40B4-BE49-F238E27FC236}">
                <a16:creationId xmlns:a16="http://schemas.microsoft.com/office/drawing/2014/main" id="{792B75B2-938F-4DE5-BA43-EEE4739F7BD1}"/>
              </a:ext>
            </a:extLst>
          </p:cNvPr>
          <p:cNvSpPr>
            <a:spLocks noGrp="1"/>
          </p:cNvSpPr>
          <p:nvPr>
            <p:ph type="sldNum" sz="quarter" idx="4"/>
          </p:nvPr>
        </p:nvSpPr>
        <p:spPr/>
        <p:txBody>
          <a:bodyPr/>
          <a:lstStyle/>
          <a:p>
            <a:fld id="{A26DCA39-FE7E-4B33-9419-C9BB65BD885E}" type="slidenum">
              <a:rPr lang="en-US" smtClean="0"/>
              <a:t>4</a:t>
            </a:fld>
            <a:endParaRPr lang="en-US"/>
          </a:p>
        </p:txBody>
      </p:sp>
    </p:spTree>
    <p:extLst>
      <p:ext uri="{BB962C8B-B14F-4D97-AF65-F5344CB8AC3E}">
        <p14:creationId xmlns:p14="http://schemas.microsoft.com/office/powerpoint/2010/main" val="398571236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5"/>
            <a:ext cx="8285050" cy="839116"/>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462989" cy="307777"/>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 here :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824850" y="6386964"/>
            <a:ext cx="5607256"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2999276" y="6209407"/>
            <a:ext cx="1258403" cy="261610"/>
          </a:xfrm>
          <a:prstGeom prst="rect">
            <a:avLst/>
          </a:prstGeom>
          <a:solidFill>
            <a:schemeClr val="bg1"/>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Franklin Gothic Medium" panose="020B0603020102020204" pitchFamily="34" charset="0"/>
              </a:rPr>
              <a:t>Size of Motivation</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5916168" cy="53322"/>
          </a:xfrm>
          <a:prstGeom prst="rect">
            <a:avLst/>
          </a:prstGeom>
        </p:spPr>
      </p:pic>
      <p:grpSp>
        <p:nvGrpSpPr>
          <p:cNvPr id="17" name="Group 16">
            <a:extLst>
              <a:ext uri="{FF2B5EF4-FFF2-40B4-BE49-F238E27FC236}">
                <a16:creationId xmlns:a16="http://schemas.microsoft.com/office/drawing/2014/main" id="{10CB747C-2A9B-4155-9130-1EE46048747F}"/>
              </a:ext>
            </a:extLst>
          </p:cNvPr>
          <p:cNvGrpSpPr/>
          <p:nvPr/>
        </p:nvGrpSpPr>
        <p:grpSpPr>
          <a:xfrm>
            <a:off x="3692976" y="6453235"/>
            <a:ext cx="6309360" cy="369332"/>
            <a:chOff x="3692976" y="6453235"/>
            <a:chExt cx="6309360" cy="369332"/>
          </a:xfrm>
        </p:grpSpPr>
        <p:sp>
          <p:nvSpPr>
            <p:cNvPr id="19" name="TextBox 18">
              <a:extLst>
                <a:ext uri="{FF2B5EF4-FFF2-40B4-BE49-F238E27FC236}">
                  <a16:creationId xmlns:a16="http://schemas.microsoft.com/office/drawing/2014/main" id="{5550C5C3-30BB-43DF-BABE-3539DE5367B1}"/>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 %| Change PP Vs year ago, Change PP Vs 2 year ago        Positive       Negative  </a:t>
              </a:r>
            </a:p>
          </p:txBody>
        </p:sp>
        <p:sp>
          <p:nvSpPr>
            <p:cNvPr id="20" name="Flowchart: Connector 19">
              <a:extLst>
                <a:ext uri="{FF2B5EF4-FFF2-40B4-BE49-F238E27FC236}">
                  <a16:creationId xmlns:a16="http://schemas.microsoft.com/office/drawing/2014/main" id="{03B3A9DB-73BA-4E89-A4AA-9348DBF45547}"/>
                </a:ext>
              </a:extLst>
            </p:cNvPr>
            <p:cNvSpPr/>
            <p:nvPr/>
          </p:nvSpPr>
          <p:spPr>
            <a:xfrm>
              <a:off x="7661173"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owchart: Connector 20">
              <a:extLst>
                <a:ext uri="{FF2B5EF4-FFF2-40B4-BE49-F238E27FC236}">
                  <a16:creationId xmlns:a16="http://schemas.microsoft.com/office/drawing/2014/main" id="{BCB1A500-E0BC-4E28-B406-5498F33258C4}"/>
                </a:ext>
              </a:extLst>
            </p:cNvPr>
            <p:cNvSpPr/>
            <p:nvPr/>
          </p:nvSpPr>
          <p:spPr>
            <a:xfrm>
              <a:off x="828280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F387A62-3BA6-4B88-BA2E-38E3E20E1ACC}"/>
              </a:ext>
            </a:extLst>
          </p:cNvPr>
          <p:cNvSpPr/>
          <p:nvPr/>
        </p:nvSpPr>
        <p:spPr>
          <a:xfrm>
            <a:off x="377686" y="1460596"/>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E7D2ACCB-7E00-4E1C-8360-AEE464DCF62A}"/>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26" name="Table1">
            <a:extLst>
              <a:ext uri="{FF2B5EF4-FFF2-40B4-BE49-F238E27FC236}">
                <a16:creationId xmlns:a16="http://schemas.microsoft.com/office/drawing/2014/main" id="{BA7A319D-4C3C-4AE7-A827-FB97EAC4534C}"/>
              </a:ext>
            </a:extLst>
          </p:cNvPr>
          <p:cNvGraphicFramePr>
            <a:graphicFrameLocks noGrp="1"/>
          </p:cNvGraphicFramePr>
          <p:nvPr>
            <p:extLst>
              <p:ext uri="{D42A27DB-BD31-4B8C-83A1-F6EECF244321}">
                <p14:modId xmlns:p14="http://schemas.microsoft.com/office/powerpoint/2010/main" val="631975129"/>
              </p:ext>
            </p:extLst>
          </p:nvPr>
        </p:nvGraphicFramePr>
        <p:xfrm>
          <a:off x="8844454" y="1128209"/>
          <a:ext cx="3187124" cy="5501340"/>
        </p:xfrm>
        <a:graphic>
          <a:graphicData uri="http://schemas.openxmlformats.org/drawingml/2006/table">
            <a:tbl>
              <a:tblPr firstRow="1" bandRow="1">
                <a:tableStyleId>{5C22544A-7EE6-4342-B048-85BDC9FD1C3A}</a:tableStyleId>
              </a:tblPr>
              <a:tblGrid>
                <a:gridCol w="169216">
                  <a:extLst>
                    <a:ext uri="{9D8B030D-6E8A-4147-A177-3AD203B41FA5}">
                      <a16:colId xmlns:a16="http://schemas.microsoft.com/office/drawing/2014/main" val="2648791197"/>
                    </a:ext>
                  </a:extLst>
                </a:gridCol>
                <a:gridCol w="2024803">
                  <a:extLst>
                    <a:ext uri="{9D8B030D-6E8A-4147-A177-3AD203B41FA5}">
                      <a16:colId xmlns:a16="http://schemas.microsoft.com/office/drawing/2014/main" val="3430698903"/>
                    </a:ext>
                  </a:extLst>
                </a:gridCol>
                <a:gridCol w="372985">
                  <a:extLst>
                    <a:ext uri="{9D8B030D-6E8A-4147-A177-3AD203B41FA5}">
                      <a16:colId xmlns:a16="http://schemas.microsoft.com/office/drawing/2014/main" val="633616574"/>
                    </a:ext>
                  </a:extLst>
                </a:gridCol>
                <a:gridCol w="310060">
                  <a:extLst>
                    <a:ext uri="{9D8B030D-6E8A-4147-A177-3AD203B41FA5}">
                      <a16:colId xmlns:a16="http://schemas.microsoft.com/office/drawing/2014/main" val="2020070162"/>
                    </a:ext>
                  </a:extLst>
                </a:gridCol>
                <a:gridCol w="310060">
                  <a:extLst>
                    <a:ext uri="{9D8B030D-6E8A-4147-A177-3AD203B41FA5}">
                      <a16:colId xmlns:a16="http://schemas.microsoft.com/office/drawing/2014/main" val="3544703906"/>
                    </a:ext>
                  </a:extLst>
                </a:gridCol>
              </a:tblGrid>
              <a:tr h="231624">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l" fontAlgn="b"/>
                      <a:r>
                        <a:rPr lang="en-IN" sz="900" b="0" i="0" u="none" strike="noStrike" dirty="0">
                          <a:solidFill>
                            <a:srgbClr val="000000"/>
                          </a:solidFill>
                          <a:effectLst/>
                          <a:latin typeface="+mj-lt"/>
                        </a:rPr>
                        <a:t>Motivation</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Size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34930">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Franklin Gothic Medium" panose="020B0603020102020204" pitchFamily="34" charset="0"/>
                        </a:rPr>
                        <a:t>To replace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have a meal</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treat or reward myself</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7.8%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A75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help me relax/unwind</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D56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satisfy a craving</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B14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reduce stress/anxiety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CE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900" b="0" i="0" u="none" strike="noStrike" dirty="0">
                          <a:solidFill>
                            <a:srgbClr val="000000"/>
                          </a:solidFill>
                          <a:effectLst/>
                          <a:latin typeface="Franklin Gothic Medium" panose="020B0603020102020204" pitchFamily="34" charset="0"/>
                        </a:rPr>
                        <a:t>Actively participate in occasion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Have something I feel good about eating with others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ctr"/>
                      <a:r>
                        <a:rPr lang="en-US" sz="900" b="0" i="0" u="none" strike="noStrike" dirty="0">
                          <a:solidFill>
                            <a:srgbClr val="000000"/>
                          </a:solidFill>
                          <a:effectLst/>
                          <a:latin typeface="Franklin Gothic Medium" panose="020B0603020102020204" pitchFamily="34" charset="0"/>
                        </a:rPr>
                        <a:t>To enhance time with friends, family or a loved one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demonstrate to my family/friends that I care for them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Easy to prepare/make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Consume it anywhere/on the go</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3.5%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stop hunger in between meals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9.8%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that can be eaten quickly</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3558EB"/>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eat while doing something else</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5.5%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5086"/>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Have something nutritious</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13.4%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2D4C"/>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help balance my diet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8.2%</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04040"/>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Give an instant energy boost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7F7F7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Helps recover from physical exertion</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FBFBF"/>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To relieve boredom</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4.3%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3493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E8E8"/>
                          </a:solidFill>
                          <a:effectLst/>
                          <a:uLnTx/>
                          <a:uFillTx/>
                          <a:latin typeface="+mn-lt"/>
                          <a:ea typeface="+mn-ea"/>
                          <a:cs typeface="+mn-cs"/>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US" sz="900" b="0" i="0" u="none" strike="noStrike" dirty="0">
                          <a:solidFill>
                            <a:srgbClr val="000000"/>
                          </a:solidFill>
                          <a:effectLst/>
                          <a:latin typeface="Franklin Gothic Medium" panose="020B0603020102020204" pitchFamily="34" charset="0"/>
                        </a:rPr>
                        <a:t>Just wanted something to graze on/pick at</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6.3%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grpSp>
        <p:nvGrpSpPr>
          <p:cNvPr id="28" name="Group 27">
            <a:extLst>
              <a:ext uri="{FF2B5EF4-FFF2-40B4-BE49-F238E27FC236}">
                <a16:creationId xmlns:a16="http://schemas.microsoft.com/office/drawing/2014/main" id="{B0466C05-7753-462F-B245-06AECB96E1D0}"/>
              </a:ext>
            </a:extLst>
          </p:cNvPr>
          <p:cNvGrpSpPr/>
          <p:nvPr/>
        </p:nvGrpSpPr>
        <p:grpSpPr>
          <a:xfrm>
            <a:off x="171120" y="2749750"/>
            <a:ext cx="261610" cy="3231199"/>
            <a:chOff x="281482" y="2521262"/>
            <a:chExt cx="261610" cy="3470976"/>
          </a:xfrm>
        </p:grpSpPr>
        <p:cxnSp>
          <p:nvCxnSpPr>
            <p:cNvPr id="29" name="Straight Connector 28">
              <a:extLst>
                <a:ext uri="{FF2B5EF4-FFF2-40B4-BE49-F238E27FC236}">
                  <a16:creationId xmlns:a16="http://schemas.microsoft.com/office/drawing/2014/main" id="{192E6809-AE6B-4708-A35F-80A6B56C1591}"/>
                </a:ext>
              </a:extLst>
            </p:cNvPr>
            <p:cNvCxnSpPr/>
            <p:nvPr/>
          </p:nvCxnSpPr>
          <p:spPr>
            <a:xfrm>
              <a:off x="426877" y="2521262"/>
              <a:ext cx="0" cy="3470976"/>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B998E0-699D-499F-AD6A-FC09DE91EC08}"/>
                </a:ext>
              </a:extLst>
            </p:cNvPr>
            <p:cNvSpPr txBox="1"/>
            <p:nvPr/>
          </p:nvSpPr>
          <p:spPr>
            <a:xfrm rot="16200000">
              <a:off x="-76139" y="4125946"/>
              <a:ext cx="976851" cy="2616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50555C"/>
                  </a:solidFill>
                  <a:effectLst/>
                  <a:uLnTx/>
                  <a:uFillTx/>
                  <a:latin typeface="Franklin Gothic Medium" panose="020B0603020102020204" pitchFamily="34" charset="0"/>
                </a:rPr>
                <a:t>Change YA</a:t>
              </a:r>
            </a:p>
          </p:txBody>
        </p:sp>
      </p:grpSp>
      <p:graphicFrame>
        <p:nvGraphicFramePr>
          <p:cNvPr id="31" name="Chart1">
            <a:extLst>
              <a:ext uri="{FF2B5EF4-FFF2-40B4-BE49-F238E27FC236}">
                <a16:creationId xmlns:a16="http://schemas.microsoft.com/office/drawing/2014/main" id="{32428535-B649-484C-8BD7-125762105055}"/>
              </a:ext>
            </a:extLst>
          </p:cNvPr>
          <p:cNvGraphicFramePr>
            <a:graphicFrameLocks/>
          </p:cNvGraphicFramePr>
          <p:nvPr>
            <p:extLst>
              <p:ext uri="{D42A27DB-BD31-4B8C-83A1-F6EECF244321}">
                <p14:modId xmlns:p14="http://schemas.microsoft.com/office/powerpoint/2010/main" val="2800263423"/>
              </p:ext>
            </p:extLst>
          </p:nvPr>
        </p:nvGraphicFramePr>
        <p:xfrm>
          <a:off x="461911" y="2097873"/>
          <a:ext cx="8200826" cy="4177743"/>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64">
            <a:extLst>
              <a:ext uri="{FF2B5EF4-FFF2-40B4-BE49-F238E27FC236}">
                <a16:creationId xmlns:a16="http://schemas.microsoft.com/office/drawing/2014/main" id="{640AC28E-E663-4BF3-A714-B71BACA198DF}"/>
              </a:ext>
            </a:extLst>
          </p:cNvPr>
          <p:cNvSpPr txBox="1"/>
          <p:nvPr/>
        </p:nvSpPr>
        <p:spPr>
          <a:xfrm>
            <a:off x="281482" y="39026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Lunch Dinner Motivation</a:t>
            </a:r>
          </a:p>
          <a:p>
            <a:pPr lvl="0">
              <a:spcAft>
                <a:spcPct val="0"/>
              </a:spcAft>
              <a:defRPr/>
            </a:pPr>
            <a:r>
              <a:rPr lang="en-US" sz="1600" dirty="0"/>
              <a:t>(HOW CONSUMERS MOTIVATIONS HAVE CHANGED)</a:t>
            </a:r>
          </a:p>
          <a:p>
            <a:pPr lvl="0">
              <a:spcAft>
                <a:spcPct val="0"/>
              </a:spcAft>
              <a:defRPr/>
            </a:pPr>
            <a:r>
              <a:rPr lang="en-US" sz="900" dirty="0"/>
              <a:t>Please note that To have a meal is removed</a:t>
            </a:r>
            <a:endParaRPr lang="en-US" sz="1400" dirty="0"/>
          </a:p>
        </p:txBody>
      </p:sp>
      <p:sp>
        <p:nvSpPr>
          <p:cNvPr id="4" name="Slide Number Placeholder 3">
            <a:extLst>
              <a:ext uri="{FF2B5EF4-FFF2-40B4-BE49-F238E27FC236}">
                <a16:creationId xmlns:a16="http://schemas.microsoft.com/office/drawing/2014/main" id="{D31DE611-FC04-44F5-8DFD-67E392D35A59}"/>
              </a:ext>
            </a:extLst>
          </p:cNvPr>
          <p:cNvSpPr>
            <a:spLocks noGrp="1"/>
          </p:cNvSpPr>
          <p:nvPr>
            <p:ph type="sldNum" sz="quarter" idx="4"/>
          </p:nvPr>
        </p:nvSpPr>
        <p:spPr/>
        <p:txBody>
          <a:bodyPr/>
          <a:lstStyle/>
          <a:p>
            <a:fld id="{A26DCA39-FE7E-4B33-9419-C9BB65BD885E}" type="slidenum">
              <a:rPr lang="en-US" smtClean="0"/>
              <a:t>40</a:t>
            </a:fld>
            <a:endParaRPr lang="en-US"/>
          </a:p>
        </p:txBody>
      </p:sp>
    </p:spTree>
    <p:extLst>
      <p:ext uri="{BB962C8B-B14F-4D97-AF65-F5344CB8AC3E}">
        <p14:creationId xmlns:p14="http://schemas.microsoft.com/office/powerpoint/2010/main" val="212134349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4" name="Title 64">
            <a:extLst>
              <a:ext uri="{FF2B5EF4-FFF2-40B4-BE49-F238E27FC236}">
                <a16:creationId xmlns:a16="http://schemas.microsoft.com/office/drawing/2014/main" id="{8C0C2B32-CE1B-4AEB-A435-521407BE64A6}"/>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Dinner Category trend</a:t>
            </a:r>
          </a:p>
        </p:txBody>
      </p:sp>
      <p:graphicFrame>
        <p:nvGraphicFramePr>
          <p:cNvPr id="31" name="Table1">
            <a:extLst>
              <a:ext uri="{FF2B5EF4-FFF2-40B4-BE49-F238E27FC236}">
                <a16:creationId xmlns:a16="http://schemas.microsoft.com/office/drawing/2014/main" id="{33793378-C433-4279-B0AF-25097E891B35}"/>
              </a:ext>
            </a:extLst>
          </p:cNvPr>
          <p:cNvGraphicFramePr>
            <a:graphicFrameLocks noGrp="1"/>
          </p:cNvGraphicFramePr>
          <p:nvPr>
            <p:extLst>
              <p:ext uri="{D42A27DB-BD31-4B8C-83A1-F6EECF244321}">
                <p14:modId xmlns:p14="http://schemas.microsoft.com/office/powerpoint/2010/main" val="908337523"/>
              </p:ext>
            </p:extLst>
          </p:nvPr>
        </p:nvGraphicFramePr>
        <p:xfrm>
          <a:off x="377684" y="1974077"/>
          <a:ext cx="11555016" cy="446865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310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6882">
                <a:tc>
                  <a:txBody>
                    <a:bodyPr/>
                    <a:lstStyle/>
                    <a:p>
                      <a:pPr algn="l" fontAlgn="ctr"/>
                      <a:r>
                        <a:rPr lang="en-US" sz="800" u="none" strike="noStrike" dirty="0">
                          <a:effectLst/>
                          <a:latin typeface="Franklin Gothic Book" panose="020B0503020102020204" pitchFamily="34" charset="0"/>
                        </a:rPr>
                        <a:t>Prepared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6882">
                <a:tc>
                  <a:txBody>
                    <a:bodyPr/>
                    <a:lstStyle/>
                    <a:p>
                      <a:pPr algn="l" fontAlgn="ctr"/>
                      <a:r>
                        <a:rPr lang="en-US" sz="800" u="none" strike="noStrike" dirty="0">
                          <a:effectLst/>
                          <a:latin typeface="Franklin Gothic Book" panose="020B0503020102020204" pitchFamily="34" charset="0"/>
                        </a:rPr>
                        <a:t>Frozen Breakfast Food</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6882">
                <a:tc>
                  <a:txBody>
                    <a:bodyPr/>
                    <a:lstStyle/>
                    <a:p>
                      <a:pPr algn="l" fontAlgn="ctr"/>
                      <a:r>
                        <a:rPr lang="en-US" sz="800" u="none" strike="noStrike" dirty="0">
                          <a:effectLst/>
                          <a:latin typeface="Franklin Gothic Book" panose="020B0503020102020204" pitchFamily="34" charset="0"/>
                        </a:rPr>
                        <a:t>Cereal</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6882">
                <a:tc>
                  <a:txBody>
                    <a:bodyPr/>
                    <a:lstStyle/>
                    <a:p>
                      <a:pPr algn="l" fontAlgn="ctr"/>
                      <a:r>
                        <a:rPr lang="en-US" sz="800" u="none" strike="noStrike" dirty="0">
                          <a:effectLst/>
                          <a:latin typeface="Franklin Gothic Book" panose="020B0503020102020204" pitchFamily="34" charset="0"/>
                        </a:rPr>
                        <a:t>Bread Bakery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rgbClr val="FF0000"/>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6882">
                <a:tc>
                  <a:txBody>
                    <a:bodyPr/>
                    <a:lstStyle/>
                    <a:p>
                      <a:pPr algn="l" fontAlgn="ctr"/>
                      <a:r>
                        <a:rPr lang="en-US" sz="800" u="none" strike="noStrike" dirty="0">
                          <a:effectLst/>
                          <a:latin typeface="Franklin Gothic Book" panose="020B0503020102020204" pitchFamily="34" charset="0"/>
                        </a:rPr>
                        <a:t>Yogurt Cheese</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6882">
                <a:tc>
                  <a:txBody>
                    <a:bodyPr/>
                    <a:lstStyle/>
                    <a:p>
                      <a:pPr algn="l" fontAlgn="ctr"/>
                      <a:r>
                        <a:rPr lang="en-US" sz="800" u="none" strike="noStrike" dirty="0">
                          <a:effectLst/>
                          <a:latin typeface="Franklin Gothic Book" panose="020B0503020102020204" pitchFamily="34" charset="0"/>
                        </a:rPr>
                        <a:t>Fruits and Veggies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6882">
                <a:tc>
                  <a:txBody>
                    <a:bodyPr/>
                    <a:lstStyle/>
                    <a:p>
                      <a:pPr algn="l" fontAlgn="ctr"/>
                      <a:r>
                        <a:rPr lang="en-US" sz="800" u="none" strike="noStrike" dirty="0">
                          <a:effectLst/>
                          <a:latin typeface="Franklin Gothic Book" panose="020B0503020102020204" pitchFamily="34" charset="0"/>
                        </a:rPr>
                        <a:t>Salty Savory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6882">
                <a:tc>
                  <a:txBody>
                    <a:bodyPr/>
                    <a:lstStyle/>
                    <a:p>
                      <a:pPr algn="l" fontAlgn="ctr"/>
                      <a:r>
                        <a:rPr lang="en-US" sz="800" u="none" strike="noStrike" dirty="0">
                          <a:effectLst/>
                          <a:latin typeface="Franklin Gothic Book" panose="020B0503020102020204" pitchFamily="34" charset="0"/>
                        </a:rPr>
                        <a:t>Meat Snacks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6882">
                <a:tc>
                  <a:txBody>
                    <a:bodyPr/>
                    <a:lstStyle/>
                    <a:p>
                      <a:pPr algn="l" fontAlgn="ctr"/>
                      <a:r>
                        <a:rPr lang="en-US" sz="800" u="none" strike="noStrike" dirty="0">
                          <a:effectLst/>
                          <a:latin typeface="Franklin Gothic Book" panose="020B0503020102020204" pitchFamily="34" charset="0"/>
                        </a:rPr>
                        <a:t>Nuts Seeds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6882">
                <a:tc>
                  <a:txBody>
                    <a:bodyPr/>
                    <a:lstStyle/>
                    <a:p>
                      <a:pPr algn="l" fontAlgn="ctr"/>
                      <a:r>
                        <a:rPr lang="en-US" sz="800" u="none" strike="noStrike" dirty="0">
                          <a:effectLst/>
                          <a:latin typeface="Franklin Gothic Book" panose="020B0503020102020204" pitchFamily="34" charset="0"/>
                        </a:rPr>
                        <a:t>Crackers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6882">
                <a:tc>
                  <a:txBody>
                    <a:bodyPr/>
                    <a:lstStyle/>
                    <a:p>
                      <a:pPr algn="l" fontAlgn="ctr"/>
                      <a:r>
                        <a:rPr lang="en-US" sz="800" u="none" strike="noStrike" dirty="0">
                          <a:effectLst/>
                          <a:latin typeface="Franklin Gothic Book" panose="020B0503020102020204" pitchFamily="34" charset="0"/>
                        </a:rPr>
                        <a:t>Cookies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6882">
                <a:tc>
                  <a:txBody>
                    <a:bodyPr/>
                    <a:lstStyle/>
                    <a:p>
                      <a:pPr algn="l" fontAlgn="ctr"/>
                      <a:r>
                        <a:rPr lang="en-US" sz="800" u="none" strike="noStrike" dirty="0">
                          <a:effectLst/>
                          <a:latin typeface="Franklin Gothic Book" panose="020B0503020102020204" pitchFamily="34" charset="0"/>
                        </a:rPr>
                        <a:t>Bars Bites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6882">
                <a:tc>
                  <a:txBody>
                    <a:bodyPr/>
                    <a:lstStyle/>
                    <a:p>
                      <a:pPr algn="l" fontAlgn="ctr"/>
                      <a:r>
                        <a:rPr lang="en-US" sz="800" u="none" strike="noStrike" dirty="0">
                          <a:effectLst/>
                          <a:latin typeface="Franklin Gothic Book" panose="020B0503020102020204" pitchFamily="34" charset="0"/>
                        </a:rPr>
                        <a:t>Sweets Candy</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6882">
                <a:tc>
                  <a:txBody>
                    <a:bodyPr/>
                    <a:lstStyle/>
                    <a:p>
                      <a:pPr algn="l" fontAlgn="ctr"/>
                      <a:r>
                        <a:rPr lang="en-US" sz="800" u="none" strike="noStrike" dirty="0">
                          <a:effectLst/>
                          <a:latin typeface="Franklin Gothic Book" panose="020B0503020102020204" pitchFamily="34" charset="0"/>
                        </a:rPr>
                        <a:t>Dessert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6882">
                <a:tc>
                  <a:txBody>
                    <a:bodyPr/>
                    <a:lstStyle/>
                    <a:p>
                      <a:pPr algn="l" fontAlgn="ctr"/>
                      <a:r>
                        <a:rPr lang="en-US" sz="800" u="none" strike="noStrike" dirty="0">
                          <a:effectLst/>
                          <a:latin typeface="Franklin Gothic Book" panose="020B0503020102020204" pitchFamily="34" charset="0"/>
                        </a:rPr>
                        <a:t>Sweet Baked Items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6882">
                <a:tc>
                  <a:txBody>
                    <a:bodyPr/>
                    <a:lstStyle/>
                    <a:p>
                      <a:pPr algn="l" fontAlgn="ctr"/>
                      <a:r>
                        <a:rPr lang="en-US" sz="800" u="none" strike="noStrike" dirty="0">
                          <a:effectLst/>
                          <a:latin typeface="Franklin Gothic Book" panose="020B0503020102020204" pitchFamily="34" charset="0"/>
                        </a:rPr>
                        <a:t>Packaged Frozen Entrees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6882">
                <a:tc>
                  <a:txBody>
                    <a:bodyPr/>
                    <a:lstStyle/>
                    <a:p>
                      <a:pPr algn="l" fontAlgn="ctr"/>
                      <a:r>
                        <a:rPr lang="en-US" sz="800" u="none" strike="noStrike" dirty="0">
                          <a:effectLst/>
                          <a:latin typeface="Franklin Gothic Book" panose="020B0503020102020204" pitchFamily="34" charset="0"/>
                        </a:rPr>
                        <a:t>Main Meal Foods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6882">
                <a:tc>
                  <a:txBody>
                    <a:bodyPr/>
                    <a:lstStyle/>
                    <a:p>
                      <a:pPr algn="l" fontAlgn="ctr"/>
                      <a:r>
                        <a:rPr lang="en-US" sz="800" u="none" strike="noStrike" dirty="0">
                          <a:effectLst/>
                          <a:latin typeface="Franklin Gothic Book" panose="020B0503020102020204" pitchFamily="34" charset="0"/>
                        </a:rPr>
                        <a:t>Nutritional Drinks Smoothies</a:t>
                      </a:r>
                      <a:endParaRPr lang="en-US" sz="800" b="0" i="0" u="none" strike="noStrike" dirty="0">
                        <a:effectLst/>
                        <a:latin typeface="Franklin Gothic Book" panose="020B0503020102020204" pitchFamily="34" charset="0"/>
                      </a:endParaRP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r h="206882">
                <a:tc>
                  <a:txBody>
                    <a:bodyPr/>
                    <a:lstStyle/>
                    <a:p>
                      <a:pPr algn="l" fontAlgn="ctr"/>
                      <a:r>
                        <a:rPr lang="en-US" sz="800" b="0" i="0" u="none" strike="noStrike" dirty="0">
                          <a:effectLst/>
                          <a:latin typeface="Franklin Gothic Book" panose="020B0503020102020204" pitchFamily="34" charset="0"/>
                        </a:rPr>
                        <a:t>Beverages</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963825"/>
                  </a:ext>
                </a:extLst>
              </a:tr>
              <a:tr h="206882">
                <a:tc>
                  <a:txBody>
                    <a:bodyPr/>
                    <a:lstStyle/>
                    <a:p>
                      <a:pPr algn="l" fontAlgn="ctr"/>
                      <a:r>
                        <a:rPr lang="en-US" sz="800" b="0" i="0" u="none" strike="noStrike" dirty="0">
                          <a:effectLst/>
                          <a:latin typeface="Franklin Gothic Book" panose="020B0503020102020204" pitchFamily="34" charset="0"/>
                        </a:rPr>
                        <a:t>Some other Type of Food</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564236"/>
                  </a:ext>
                </a:extLst>
              </a:tr>
            </a:tbl>
          </a:graphicData>
        </a:graphic>
      </p:graphicFrame>
      <p:pic>
        <p:nvPicPr>
          <p:cNvPr id="33" name="Picture 32">
            <a:extLst>
              <a:ext uri="{FF2B5EF4-FFF2-40B4-BE49-F238E27FC236}">
                <a16:creationId xmlns:a16="http://schemas.microsoft.com/office/drawing/2014/main" id="{0BA7F780-CB90-4ED4-BA94-4B9D3F629881}"/>
              </a:ext>
            </a:extLst>
          </p:cNvPr>
          <p:cNvPicPr/>
          <p:nvPr/>
        </p:nvPicPr>
        <p:blipFill>
          <a:blip r:embed="rId4">
            <a:extLst>
              <a:ext uri="{28A0092B-C50C-407E-A947-70E740481C1C}">
                <a14:useLocalDpi xmlns:a14="http://schemas.microsoft.com/office/drawing/2010/main"/>
              </a:ext>
            </a:extLst>
          </a:blip>
          <a:stretch>
            <a:fillRect/>
          </a:stretch>
        </p:blipFill>
        <p:spPr>
          <a:xfrm>
            <a:off x="0" y="2305914"/>
            <a:ext cx="12039600" cy="45719"/>
          </a:xfrm>
          <a:prstGeom prst="rect">
            <a:avLst/>
          </a:prstGeom>
        </p:spPr>
      </p:pic>
      <p:cxnSp>
        <p:nvCxnSpPr>
          <p:cNvPr id="34" name="Straight Connector 33">
            <a:extLst>
              <a:ext uri="{FF2B5EF4-FFF2-40B4-BE49-F238E27FC236}">
                <a16:creationId xmlns:a16="http://schemas.microsoft.com/office/drawing/2014/main" id="{81B1F8F5-6758-48B2-8E49-25CB066AEBD5}"/>
              </a:ext>
            </a:extLst>
          </p:cNvPr>
          <p:cNvCxnSpPr/>
          <p:nvPr/>
        </p:nvCxnSpPr>
        <p:spPr>
          <a:xfrm>
            <a:off x="8931053" y="231787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5069FF0-3F9D-44BE-AB13-971B3470B7DF}"/>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B7E3E98-F86A-4E3D-A2EA-8E73F29C0352}"/>
              </a:ext>
            </a:extLst>
          </p:cNvPr>
          <p:cNvGrpSpPr/>
          <p:nvPr/>
        </p:nvGrpSpPr>
        <p:grpSpPr>
          <a:xfrm>
            <a:off x="2482950" y="2305839"/>
            <a:ext cx="5096482" cy="0"/>
            <a:chOff x="2482950" y="2329903"/>
            <a:chExt cx="5096482" cy="0"/>
          </a:xfrm>
        </p:grpSpPr>
        <p:cxnSp>
          <p:nvCxnSpPr>
            <p:cNvPr id="37" name="Straight Connector 36">
              <a:extLst>
                <a:ext uri="{FF2B5EF4-FFF2-40B4-BE49-F238E27FC236}">
                  <a16:creationId xmlns:a16="http://schemas.microsoft.com/office/drawing/2014/main" id="{72C0D746-836D-4C6F-9985-23659A6B1600}"/>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6D8D45-50A0-4A3C-B7D2-79DCB73B369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3D780F-2B1E-4395-AF31-527317725E2C}"/>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2932D2-C7C4-4FC8-8A29-FE24EB06166C}"/>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9752A2-0673-4379-91B9-127EBEC0C8AA}"/>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D03289BC-490B-4BF7-8F5F-351F4F1E9438}"/>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43" name="Group 42">
            <a:extLst>
              <a:ext uri="{FF2B5EF4-FFF2-40B4-BE49-F238E27FC236}">
                <a16:creationId xmlns:a16="http://schemas.microsoft.com/office/drawing/2014/main" id="{5207FAE6-AAF3-492A-96C7-9C2F3C2CF0E8}"/>
              </a:ext>
            </a:extLst>
          </p:cNvPr>
          <p:cNvGrpSpPr/>
          <p:nvPr/>
        </p:nvGrpSpPr>
        <p:grpSpPr>
          <a:xfrm>
            <a:off x="3692976" y="6453235"/>
            <a:ext cx="6309360" cy="369332"/>
            <a:chOff x="3692976" y="6453235"/>
            <a:chExt cx="6309360" cy="369332"/>
          </a:xfrm>
        </p:grpSpPr>
        <p:sp>
          <p:nvSpPr>
            <p:cNvPr id="44" name="TextBox 43">
              <a:extLst>
                <a:ext uri="{FF2B5EF4-FFF2-40B4-BE49-F238E27FC236}">
                  <a16:creationId xmlns:a16="http://schemas.microsoft.com/office/drawing/2014/main" id="{965D6DC1-635E-4836-9762-5466F746948F}"/>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5" name="Flowchart: Connector 44">
              <a:extLst>
                <a:ext uri="{FF2B5EF4-FFF2-40B4-BE49-F238E27FC236}">
                  <a16:creationId xmlns:a16="http://schemas.microsoft.com/office/drawing/2014/main" id="{1BE605C6-2B53-4A6E-9978-1EDAE4059189}"/>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lowchart: Connector 45">
              <a:extLst>
                <a:ext uri="{FF2B5EF4-FFF2-40B4-BE49-F238E27FC236}">
                  <a16:creationId xmlns:a16="http://schemas.microsoft.com/office/drawing/2014/main" id="{29810966-242D-46D3-8119-908F12EE209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06269EFB-0E97-42D3-A8BB-932A3F5B6818}"/>
              </a:ext>
            </a:extLst>
          </p:cNvPr>
          <p:cNvGraphicFramePr/>
          <p:nvPr>
            <p:extLst>
              <p:ext uri="{D42A27DB-BD31-4B8C-83A1-F6EECF244321}">
                <p14:modId xmlns:p14="http://schemas.microsoft.com/office/powerpoint/2010/main" val="338473585"/>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Chart2">
            <a:extLst>
              <a:ext uri="{FF2B5EF4-FFF2-40B4-BE49-F238E27FC236}">
                <a16:creationId xmlns:a16="http://schemas.microsoft.com/office/drawing/2014/main" id="{6F22CAEA-89DB-4BCD-927F-D806B162CFA0}"/>
              </a:ext>
            </a:extLst>
          </p:cNvPr>
          <p:cNvGraphicFramePr/>
          <p:nvPr>
            <p:extLst>
              <p:ext uri="{D42A27DB-BD31-4B8C-83A1-F6EECF244321}">
                <p14:modId xmlns:p14="http://schemas.microsoft.com/office/powerpoint/2010/main" val="4287932240"/>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5BD9F5E-BF74-4D1A-9225-863649611887}"/>
              </a:ext>
            </a:extLst>
          </p:cNvPr>
          <p:cNvSpPr>
            <a:spLocks noGrp="1"/>
          </p:cNvSpPr>
          <p:nvPr>
            <p:ph type="sldNum" sz="quarter" idx="4"/>
          </p:nvPr>
        </p:nvSpPr>
        <p:spPr/>
        <p:txBody>
          <a:bodyPr/>
          <a:lstStyle/>
          <a:p>
            <a:fld id="{A26DCA39-FE7E-4B33-9419-C9BB65BD885E}" type="slidenum">
              <a:rPr lang="en-US" smtClean="0"/>
              <a:t>41</a:t>
            </a:fld>
            <a:endParaRPr lang="en-US"/>
          </a:p>
        </p:txBody>
      </p:sp>
    </p:spTree>
    <p:extLst>
      <p:ext uri="{BB962C8B-B14F-4D97-AF65-F5344CB8AC3E}">
        <p14:creationId xmlns:p14="http://schemas.microsoft.com/office/powerpoint/2010/main" val="162890522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4062446602"/>
              </p:ext>
            </p:extLst>
          </p:nvPr>
        </p:nvGraphicFramePr>
        <p:xfrm>
          <a:off x="377684" y="2022205"/>
          <a:ext cx="11555016" cy="4397686"/>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226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Rice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Salad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49421"/>
                  </a:ext>
                </a:extLst>
              </a:tr>
              <a:tr h="215086">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Potato/French Fries/Hashbrowns/</a:t>
                      </a:r>
                      <a:r>
                        <a:rPr lang="en-US" sz="800" dirty="0" err="1">
                          <a:effectLst/>
                          <a:latin typeface="Franklin Gothic Book" panose="020B0503020102020204" pitchFamily="34" charset="0"/>
                          <a:ea typeface="Calibri" panose="020F0502020204030204" pitchFamily="34" charset="0"/>
                        </a:rPr>
                        <a:t>Tator</a:t>
                      </a:r>
                      <a:r>
                        <a:rPr lang="en-US" sz="800" dirty="0">
                          <a:effectLst/>
                          <a:latin typeface="Franklin Gothic Book" panose="020B0503020102020204" pitchFamily="34" charset="0"/>
                          <a:ea typeface="Calibri" panose="020F0502020204030204" pitchFamily="34" charset="0"/>
                        </a:rPr>
                        <a:t> Tots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02215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Sandwich/Wrap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087797"/>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Vegetables - Cooked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Pasta/Noodles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Deli/lunch meat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Hamburger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One dish meals/dinners/lunches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Fish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Bean/legumes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Taco (Main Meal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Meat balls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164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Burrito (Main Meal Foods)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Title 64">
            <a:extLst>
              <a:ext uri="{FF2B5EF4-FFF2-40B4-BE49-F238E27FC236}">
                <a16:creationId xmlns:a16="http://schemas.microsoft.com/office/drawing/2014/main" id="{90EB8D56-FDE5-4A6F-871A-EECEE89F3E9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Dinner Item trend</a:t>
            </a:r>
          </a:p>
        </p:txBody>
      </p:sp>
      <p:sp>
        <p:nvSpPr>
          <p:cNvPr id="37" name="Rectangle 36">
            <a:extLst>
              <a:ext uri="{FF2B5EF4-FFF2-40B4-BE49-F238E27FC236}">
                <a16:creationId xmlns:a16="http://schemas.microsoft.com/office/drawing/2014/main" id="{E0A1623A-F474-43EA-90A8-A478B1BC953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8" name="Group 37">
            <a:extLst>
              <a:ext uri="{FF2B5EF4-FFF2-40B4-BE49-F238E27FC236}">
                <a16:creationId xmlns:a16="http://schemas.microsoft.com/office/drawing/2014/main" id="{DF4BA641-EC6B-429D-A42A-74862F05EBFD}"/>
              </a:ext>
            </a:extLst>
          </p:cNvPr>
          <p:cNvGrpSpPr/>
          <p:nvPr/>
        </p:nvGrpSpPr>
        <p:grpSpPr>
          <a:xfrm>
            <a:off x="3692976" y="6453235"/>
            <a:ext cx="6309360" cy="369332"/>
            <a:chOff x="3692976" y="6453235"/>
            <a:chExt cx="6309360" cy="369332"/>
          </a:xfrm>
        </p:grpSpPr>
        <p:sp>
          <p:nvSpPr>
            <p:cNvPr id="39" name="TextBox 38">
              <a:extLst>
                <a:ext uri="{FF2B5EF4-FFF2-40B4-BE49-F238E27FC236}">
                  <a16:creationId xmlns:a16="http://schemas.microsoft.com/office/drawing/2014/main" id="{F9F95866-4BA1-4C3F-B648-9500DEE5FAF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0" name="Flowchart: Connector 39">
              <a:extLst>
                <a:ext uri="{FF2B5EF4-FFF2-40B4-BE49-F238E27FC236}">
                  <a16:creationId xmlns:a16="http://schemas.microsoft.com/office/drawing/2014/main" id="{FEF68CE2-6208-4065-A2A7-16B1F50655FC}"/>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C34FE8B9-CB5F-4E49-90DE-21D40B31BCF3}"/>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C2684BB1-738D-4014-9685-0C56CFCDB745}"/>
              </a:ext>
            </a:extLst>
          </p:cNvPr>
          <p:cNvGraphicFramePr/>
          <p:nvPr>
            <p:extLst>
              <p:ext uri="{D42A27DB-BD31-4B8C-83A1-F6EECF244321}">
                <p14:modId xmlns:p14="http://schemas.microsoft.com/office/powerpoint/2010/main" val="338473585"/>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299E2849-8EE7-447F-A8CF-0B9722FDF6EF}"/>
              </a:ext>
            </a:extLst>
          </p:cNvPr>
          <p:cNvGraphicFramePr/>
          <p:nvPr>
            <p:extLst>
              <p:ext uri="{D42A27DB-BD31-4B8C-83A1-F6EECF244321}">
                <p14:modId xmlns:p14="http://schemas.microsoft.com/office/powerpoint/2010/main" val="1012295015"/>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0711277A-A1A5-4CAD-8D41-D1177DC6C3B2}"/>
              </a:ext>
            </a:extLst>
          </p:cNvPr>
          <p:cNvSpPr>
            <a:spLocks noGrp="1"/>
          </p:cNvSpPr>
          <p:nvPr>
            <p:ph type="sldNum" sz="quarter" idx="4"/>
          </p:nvPr>
        </p:nvSpPr>
        <p:spPr/>
        <p:txBody>
          <a:bodyPr/>
          <a:lstStyle/>
          <a:p>
            <a:fld id="{A26DCA39-FE7E-4B33-9419-C9BB65BD885E}" type="slidenum">
              <a:rPr lang="en-US" smtClean="0"/>
              <a:t>42</a:t>
            </a:fld>
            <a:endParaRPr lang="en-US"/>
          </a:p>
        </p:txBody>
      </p:sp>
    </p:spTree>
    <p:extLst>
      <p:ext uri="{BB962C8B-B14F-4D97-AF65-F5344CB8AC3E}">
        <p14:creationId xmlns:p14="http://schemas.microsoft.com/office/powerpoint/2010/main" val="339329157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835424968"/>
              </p:ext>
            </p:extLst>
          </p:nvPr>
        </p:nvGraphicFramePr>
        <p:xfrm>
          <a:off x="377684" y="2001374"/>
          <a:ext cx="11555016" cy="4431102"/>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2509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773672"/>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Coffee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4370487"/>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Vegetables - Raw</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String cheese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Granola Bar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Bread (not toasted)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4553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Trail Mixes / Nut, Fruit, Candy Mixes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Rice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Frozen Waffles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3183">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Tortilla Chips - plain or flavored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29903"/>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329903"/>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Title 64">
            <a:extLst>
              <a:ext uri="{FF2B5EF4-FFF2-40B4-BE49-F238E27FC236}">
                <a16:creationId xmlns:a16="http://schemas.microsoft.com/office/drawing/2014/main" id="{90EB8D56-FDE5-4A6F-871A-EECEE89F3E9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Lunch Alternative Item trend</a:t>
            </a:r>
          </a:p>
        </p:txBody>
      </p:sp>
      <p:sp>
        <p:nvSpPr>
          <p:cNvPr id="34" name="Rectangle 33">
            <a:extLst>
              <a:ext uri="{FF2B5EF4-FFF2-40B4-BE49-F238E27FC236}">
                <a16:creationId xmlns:a16="http://schemas.microsoft.com/office/drawing/2014/main" id="{AEA47B2F-6EFF-4912-BD70-07B3D553BD0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D0AAF984-3CA7-4286-BDE5-D888F1C28954}"/>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13600C3D-AC1B-4B4B-B087-7DF2FF840C08}"/>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BF6C5A5A-09DC-49EF-A0CC-B70690544A98}"/>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24EAB548-D93C-4816-9156-EE7FD20F688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BE4584A9-6F00-4069-BC59-2C0A83AFA5E0}"/>
              </a:ext>
            </a:extLst>
          </p:cNvPr>
          <p:cNvGraphicFramePr/>
          <p:nvPr>
            <p:extLst>
              <p:ext uri="{D42A27DB-BD31-4B8C-83A1-F6EECF244321}">
                <p14:modId xmlns:p14="http://schemas.microsoft.com/office/powerpoint/2010/main" val="1841950312"/>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74B799D0-D3EE-4250-A1C2-C52DB6060479}"/>
              </a:ext>
            </a:extLst>
          </p:cNvPr>
          <p:cNvGraphicFramePr/>
          <p:nvPr>
            <p:extLst>
              <p:ext uri="{D42A27DB-BD31-4B8C-83A1-F6EECF244321}">
                <p14:modId xmlns:p14="http://schemas.microsoft.com/office/powerpoint/2010/main" val="150847621"/>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C903A7CD-D0CA-4A46-9E1A-1AEB41DCE7F1}"/>
              </a:ext>
            </a:extLst>
          </p:cNvPr>
          <p:cNvSpPr>
            <a:spLocks noGrp="1"/>
          </p:cNvSpPr>
          <p:nvPr>
            <p:ph type="sldNum" sz="quarter" idx="4"/>
          </p:nvPr>
        </p:nvSpPr>
        <p:spPr/>
        <p:txBody>
          <a:bodyPr/>
          <a:lstStyle/>
          <a:p>
            <a:fld id="{A26DCA39-FE7E-4B33-9419-C9BB65BD885E}" type="slidenum">
              <a:rPr lang="en-US" smtClean="0"/>
              <a:t>43</a:t>
            </a:fld>
            <a:endParaRPr lang="en-US"/>
          </a:p>
        </p:txBody>
      </p:sp>
    </p:spTree>
    <p:extLst>
      <p:ext uri="{BB962C8B-B14F-4D97-AF65-F5344CB8AC3E}">
        <p14:creationId xmlns:p14="http://schemas.microsoft.com/office/powerpoint/2010/main" val="374324967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970090107"/>
              </p:ext>
            </p:extLst>
          </p:nvPr>
        </p:nvGraphicFramePr>
        <p:xfrm>
          <a:off x="377684" y="1905838"/>
          <a:ext cx="11555016" cy="4432870"/>
        </p:xfrm>
        <a:graphic>
          <a:graphicData uri="http://schemas.openxmlformats.org/drawingml/2006/table">
            <a:tbl>
              <a:tblPr first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32536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Fruit – fresh</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Soft Drink/Soda - regular or diet</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FFFFF"/>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63181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Pizza</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874245"/>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 Chips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Cold cereal - any form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Coffee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Tea - (hot or iced)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Nuts (Nuts/Seeds)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42086">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Potato/French Fries/Hashbrowns/</a:t>
                      </a:r>
                      <a:r>
                        <a:rPr lang="en-US" sz="800" dirty="0" err="1">
                          <a:effectLst/>
                          <a:latin typeface="Franklin Gothic Book" panose="020B0503020102020204" pitchFamily="34" charset="0"/>
                          <a:ea typeface="Calibri" panose="020F0502020204030204" pitchFamily="34" charset="0"/>
                        </a:rPr>
                        <a:t>Tator</a:t>
                      </a:r>
                      <a:r>
                        <a:rPr lang="en-US" sz="800" dirty="0">
                          <a:effectLst/>
                          <a:latin typeface="Franklin Gothic Book" panose="020B0503020102020204" pitchFamily="34" charset="0"/>
                          <a:ea typeface="Calibri" panose="020F0502020204030204" pitchFamily="34" charset="0"/>
                        </a:rPr>
                        <a:t> Tots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Vegetables - Raw</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Ice Cream</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Toasted Bread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Sandwich/Wrap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Hamburger</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Soup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248529"/>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Pasta/Noodles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404447"/>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Cookies - Chocolate Chip</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46106"/>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Yogurt - not drinkable</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31531"/>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Tortilla Chips - plain or flavored</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20284"/>
                  </a:ext>
                </a:extLst>
              </a:tr>
              <a:tr h="203351">
                <a:tc>
                  <a:txBody>
                    <a:bodyPr/>
                    <a:lstStyle/>
                    <a:p>
                      <a:pPr marL="0" marR="0">
                        <a:spcBef>
                          <a:spcPts val="0"/>
                        </a:spcBef>
                        <a:spcAft>
                          <a:spcPts val="0"/>
                        </a:spcAft>
                      </a:pPr>
                      <a:r>
                        <a:rPr lang="en-US" sz="800" dirty="0">
                          <a:effectLst/>
                          <a:latin typeface="Franklin Gothic Book" panose="020B0503020102020204" pitchFamily="34" charset="0"/>
                          <a:ea typeface="Calibri" panose="020F0502020204030204" pitchFamily="34" charset="0"/>
                        </a:rPr>
                        <a:t>Popcorn and Popcorn Snacks</a:t>
                      </a:r>
                    </a:p>
                  </a:txBody>
                  <a:tcPr marL="68580" marR="6858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algn="ctr" defTabSz="914400" rtl="0" eaLnBrk="1" fontAlgn="ctr" latinLnBrk="0" hangingPunct="1"/>
                      <a:r>
                        <a:rPr lang="en-US" sz="1100" b="0" i="0" u="none" strike="noStrike" kern="1200" dirty="0">
                          <a:solidFill>
                            <a:schemeClr val="tx1"/>
                          </a:solidFill>
                          <a:effectLst/>
                          <a:latin typeface="Calibri" panose="020F0502020204030204" pitchFamily="34" charset="0"/>
                          <a:ea typeface="+mn-ea"/>
                          <a:cs typeface="+mn-cs"/>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585797"/>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3436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3436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34367"/>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34367"/>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Title 64">
            <a:extLst>
              <a:ext uri="{FF2B5EF4-FFF2-40B4-BE49-F238E27FC236}">
                <a16:creationId xmlns:a16="http://schemas.microsoft.com/office/drawing/2014/main" id="{90EB8D56-FDE5-4A6F-871A-EECEE89F3E9E}"/>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Dinner Alternative Item trend</a:t>
            </a:r>
          </a:p>
        </p:txBody>
      </p:sp>
      <p:sp>
        <p:nvSpPr>
          <p:cNvPr id="34" name="Rectangle 33">
            <a:extLst>
              <a:ext uri="{FF2B5EF4-FFF2-40B4-BE49-F238E27FC236}">
                <a16:creationId xmlns:a16="http://schemas.microsoft.com/office/drawing/2014/main" id="{AEA47B2F-6EFF-4912-BD70-07B3D553BD0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5" name="Group 34">
            <a:extLst>
              <a:ext uri="{FF2B5EF4-FFF2-40B4-BE49-F238E27FC236}">
                <a16:creationId xmlns:a16="http://schemas.microsoft.com/office/drawing/2014/main" id="{D0AAF984-3CA7-4286-BDE5-D888F1C28954}"/>
              </a:ext>
            </a:extLst>
          </p:cNvPr>
          <p:cNvGrpSpPr/>
          <p:nvPr/>
        </p:nvGrpSpPr>
        <p:grpSpPr>
          <a:xfrm>
            <a:off x="3692976" y="6453235"/>
            <a:ext cx="6309360" cy="369332"/>
            <a:chOff x="3692976" y="6453235"/>
            <a:chExt cx="6309360" cy="369332"/>
          </a:xfrm>
        </p:grpSpPr>
        <p:sp>
          <p:nvSpPr>
            <p:cNvPr id="36" name="TextBox 35">
              <a:extLst>
                <a:ext uri="{FF2B5EF4-FFF2-40B4-BE49-F238E27FC236}">
                  <a16:creationId xmlns:a16="http://schemas.microsoft.com/office/drawing/2014/main" id="{13600C3D-AC1B-4B4B-B087-7DF2FF840C08}"/>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7" name="Flowchart: Connector 36">
              <a:extLst>
                <a:ext uri="{FF2B5EF4-FFF2-40B4-BE49-F238E27FC236}">
                  <a16:creationId xmlns:a16="http://schemas.microsoft.com/office/drawing/2014/main" id="{BF6C5A5A-09DC-49EF-A0CC-B70690544A98}"/>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lowchart: Connector 37">
              <a:extLst>
                <a:ext uri="{FF2B5EF4-FFF2-40B4-BE49-F238E27FC236}">
                  <a16:creationId xmlns:a16="http://schemas.microsoft.com/office/drawing/2014/main" id="{24EAB548-D93C-4816-9156-EE7FD20F688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0AC7C7D8-A4AD-4802-A5E4-DA6DFAA2DFBB}"/>
              </a:ext>
            </a:extLst>
          </p:cNvPr>
          <p:cNvGraphicFramePr/>
          <p:nvPr>
            <p:extLst>
              <p:ext uri="{D42A27DB-BD31-4B8C-83A1-F6EECF244321}">
                <p14:modId xmlns:p14="http://schemas.microsoft.com/office/powerpoint/2010/main" val="1841950312"/>
              </p:ext>
            </p:extLst>
          </p:nvPr>
        </p:nvGraphicFramePr>
        <p:xfrm>
          <a:off x="8160334" y="2335855"/>
          <a:ext cx="1741964" cy="4112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2">
            <a:extLst>
              <a:ext uri="{FF2B5EF4-FFF2-40B4-BE49-F238E27FC236}">
                <a16:creationId xmlns:a16="http://schemas.microsoft.com/office/drawing/2014/main" id="{C80764F8-95E6-4F16-9386-AC8503C72992}"/>
              </a:ext>
            </a:extLst>
          </p:cNvPr>
          <p:cNvGraphicFramePr/>
          <p:nvPr>
            <p:extLst>
              <p:ext uri="{D42A27DB-BD31-4B8C-83A1-F6EECF244321}">
                <p14:modId xmlns:p14="http://schemas.microsoft.com/office/powerpoint/2010/main" val="3081009935"/>
              </p:ext>
            </p:extLst>
          </p:nvPr>
        </p:nvGraphicFramePr>
        <p:xfrm>
          <a:off x="10046517" y="2340764"/>
          <a:ext cx="1741964" cy="4112830"/>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FFAB5FC8-22B4-4863-A703-F07EEA4EA218}"/>
              </a:ext>
            </a:extLst>
          </p:cNvPr>
          <p:cNvSpPr>
            <a:spLocks noGrp="1"/>
          </p:cNvSpPr>
          <p:nvPr>
            <p:ph type="sldNum" sz="quarter" idx="4"/>
          </p:nvPr>
        </p:nvSpPr>
        <p:spPr/>
        <p:txBody>
          <a:bodyPr/>
          <a:lstStyle/>
          <a:p>
            <a:fld id="{A26DCA39-FE7E-4B33-9419-C9BB65BD885E}" type="slidenum">
              <a:rPr lang="en-US" smtClean="0"/>
              <a:t>44</a:t>
            </a:fld>
            <a:endParaRPr lang="en-US"/>
          </a:p>
        </p:txBody>
      </p:sp>
    </p:spTree>
    <p:extLst>
      <p:ext uri="{BB962C8B-B14F-4D97-AF65-F5344CB8AC3E}">
        <p14:creationId xmlns:p14="http://schemas.microsoft.com/office/powerpoint/2010/main" val="121258508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ndmother cooking with child">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srcRect/>
          <a:stretch/>
        </p:blipFill>
        <p:spPr>
          <a:xfrm>
            <a:off x="6569079" y="1553677"/>
            <a:ext cx="5618497" cy="3750646"/>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a:t>Category deep dive</a:t>
            </a:r>
          </a:p>
        </p:txBody>
      </p:sp>
    </p:spTree>
    <p:extLst>
      <p:ext uri="{BB962C8B-B14F-4D97-AF65-F5344CB8AC3E}">
        <p14:creationId xmlns:p14="http://schemas.microsoft.com/office/powerpoint/2010/main" val="3107922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lang="en-US" dirty="0"/>
              <a:t>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Category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2702664370"/>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1E343504-0EE5-4121-BB71-C0A303192BC0}"/>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3458776-2609-41A1-9EB2-E6474FFE329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34271D18-864F-4ABB-AA2D-E3746ED97A5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05696780-2EBF-47EC-B287-78720630A240}"/>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2FC6F76B-29C3-46C7-B97F-E6110CFD7033}"/>
              </a:ext>
            </a:extLst>
          </p:cNvPr>
          <p:cNvSpPr>
            <a:spLocks noGrp="1"/>
          </p:cNvSpPr>
          <p:nvPr>
            <p:ph type="sldNum" sz="quarter" idx="4"/>
          </p:nvPr>
        </p:nvSpPr>
        <p:spPr/>
        <p:txBody>
          <a:bodyPr/>
          <a:lstStyle/>
          <a:p>
            <a:fld id="{A26DCA39-FE7E-4B33-9419-C9BB65BD885E}" type="slidenum">
              <a:rPr lang="en-US" smtClean="0"/>
              <a:t>46</a:t>
            </a:fld>
            <a:endParaRPr lang="en-US"/>
          </a:p>
        </p:txBody>
      </p:sp>
    </p:spTree>
    <p:extLst>
      <p:ext uri="{BB962C8B-B14F-4D97-AF65-F5344CB8AC3E}">
        <p14:creationId xmlns:p14="http://schemas.microsoft.com/office/powerpoint/2010/main" val="373852002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27393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endParaRPr kumimoji="0" lang="en-US" b="0" i="0" u="none" strike="noStrike" kern="1200" cap="none" spc="0" normalizeH="0" baseline="0" noProof="0" dirty="0">
              <a:ln>
                <a:noFill/>
              </a:ln>
              <a:solidFill>
                <a:srgbClr val="DB1348"/>
              </a:solidFill>
              <a:effectLst/>
              <a:uLnTx/>
              <a:uFillTx/>
              <a:latin typeface="Franklin Gothic Medium Cond"/>
              <a:ea typeface="+mj-ea"/>
              <a:cs typeface="+mj-cs"/>
            </a:endParaRPr>
          </a:p>
          <a:p>
            <a:pPr marL="0" marR="0" lvl="0" indent="0" algn="l" defTabSz="914400" rtl="0" eaLnBrk="1" fontAlgn="auto" latinLnBrk="0" hangingPunct="1">
              <a:lnSpc>
                <a:spcPct val="90000"/>
              </a:lnSpc>
              <a:spcBef>
                <a:spcPct val="0"/>
              </a:spcBef>
              <a:spcAft>
                <a:spcPct val="0"/>
              </a:spcAft>
              <a:buClrTx/>
              <a:buSzTx/>
              <a:buFontTx/>
              <a:buNone/>
              <a:defRPr/>
            </a:pPr>
            <a:r>
              <a:rPr lang="en-US" sz="1600" dirty="0">
                <a:latin typeface="Franklin Gothic Medium Cond"/>
              </a:rPr>
              <a:t>(Measure: Category Share  of  Occasion)</a:t>
            </a:r>
            <a:endParaRPr lang="en-US" sz="1600" dirty="0"/>
          </a:p>
        </p:txBody>
      </p:sp>
      <p:grpSp>
        <p:nvGrpSpPr>
          <p:cNvPr id="6" name="Group 5">
            <a:extLst>
              <a:ext uri="{FF2B5EF4-FFF2-40B4-BE49-F238E27FC236}">
                <a16:creationId xmlns:a16="http://schemas.microsoft.com/office/drawing/2014/main" id="{C899BE44-968D-4B55-BD70-366E2FBDAAD7}"/>
              </a:ext>
            </a:extLst>
          </p:cNvPr>
          <p:cNvGrpSpPr/>
          <p:nvPr/>
        </p:nvGrpSpPr>
        <p:grpSpPr>
          <a:xfrm>
            <a:off x="3732881" y="6559721"/>
            <a:ext cx="6309360" cy="230832"/>
            <a:chOff x="3732881" y="6559721"/>
            <a:chExt cx="6309360" cy="230832"/>
          </a:xfrm>
        </p:grpSpPr>
        <p:sp>
          <p:nvSpPr>
            <p:cNvPr id="88" name="TextBox 87">
              <a:extLst>
                <a:ext uri="{FF2B5EF4-FFF2-40B4-BE49-F238E27FC236}">
                  <a16:creationId xmlns:a16="http://schemas.microsoft.com/office/drawing/2014/main" id="{128121D0-981E-41D5-9EA0-7E9367623CED}"/>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Category Share of Occasion | Change Vs year ago , Change Vs 2 year ago       Positive       Negative  </a:t>
              </a:r>
            </a:p>
          </p:txBody>
        </p:sp>
        <p:sp>
          <p:nvSpPr>
            <p:cNvPr id="5" name="Flowchart: Connector 4">
              <a:extLst>
                <a:ext uri="{FF2B5EF4-FFF2-40B4-BE49-F238E27FC236}">
                  <a16:creationId xmlns:a16="http://schemas.microsoft.com/office/drawing/2014/main" id="{30D7226F-BEE1-49E3-BA76-83F6E41601F4}"/>
                </a:ext>
              </a:extLst>
            </p:cNvPr>
            <p:cNvSpPr/>
            <p:nvPr/>
          </p:nvSpPr>
          <p:spPr>
            <a:xfrm>
              <a:off x="8181479" y="6607348"/>
              <a:ext cx="108284" cy="111504"/>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Flowchart: Connector 107">
              <a:extLst>
                <a:ext uri="{FF2B5EF4-FFF2-40B4-BE49-F238E27FC236}">
                  <a16:creationId xmlns:a16="http://schemas.microsoft.com/office/drawing/2014/main" id="{9DDA305B-33F3-4573-A5FC-0D69F0B3763F}"/>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A06343CB-044C-455F-B4AA-E7F3135734A4}"/>
              </a:ext>
            </a:extLst>
          </p:cNvPr>
          <p:cNvSpPr/>
          <p:nvPr/>
        </p:nvSpPr>
        <p:spPr>
          <a:xfrm>
            <a:off x="281482"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5A2C21B-A471-4AF5-B9DF-B3B5A959CAEF}"/>
              </a:ext>
            </a:extLst>
          </p:cNvPr>
          <p:cNvSpPr/>
          <p:nvPr/>
        </p:nvSpPr>
        <p:spPr>
          <a:xfrm>
            <a:off x="4237290"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918540A-DC57-4FB7-BE37-7C36FB9728C1}"/>
              </a:ext>
            </a:extLst>
          </p:cNvPr>
          <p:cNvSpPr/>
          <p:nvPr/>
        </p:nvSpPr>
        <p:spPr>
          <a:xfrm>
            <a:off x="8193097"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13F952C-355C-4869-BCA6-FB7CA4CB1F72}"/>
              </a:ext>
            </a:extLst>
          </p:cNvPr>
          <p:cNvSpPr/>
          <p:nvPr/>
        </p:nvSpPr>
        <p:spPr>
          <a:xfrm>
            <a:off x="281482"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644A1D3-0544-4E17-9E5C-309388B849F8}"/>
              </a:ext>
            </a:extLst>
          </p:cNvPr>
          <p:cNvSpPr/>
          <p:nvPr/>
        </p:nvSpPr>
        <p:spPr>
          <a:xfrm>
            <a:off x="4237290"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4035C24-3EF1-45E8-9413-3FD323CA3F34}"/>
              </a:ext>
            </a:extLst>
          </p:cNvPr>
          <p:cNvSpPr/>
          <p:nvPr/>
        </p:nvSpPr>
        <p:spPr>
          <a:xfrm>
            <a:off x="8193097"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125" descr="A picture containing knife&#10;&#10;Description automatically generated">
            <a:extLst>
              <a:ext uri="{FF2B5EF4-FFF2-40B4-BE49-F238E27FC236}">
                <a16:creationId xmlns:a16="http://schemas.microsoft.com/office/drawing/2014/main" id="{EF82F7A7-CDA8-40A8-8570-FF94D4E99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995024"/>
            <a:ext cx="326697" cy="345860"/>
          </a:xfrm>
          <a:prstGeom prst="rect">
            <a:avLst/>
          </a:prstGeom>
        </p:spPr>
      </p:pic>
      <p:sp>
        <p:nvSpPr>
          <p:cNvPr id="127" name="Rectangle 126">
            <a:extLst>
              <a:ext uri="{FF2B5EF4-FFF2-40B4-BE49-F238E27FC236}">
                <a16:creationId xmlns:a16="http://schemas.microsoft.com/office/drawing/2014/main" id="{73825FA0-7DB1-4A58-9A09-12F14C50DA41}"/>
              </a:ext>
            </a:extLst>
          </p:cNvPr>
          <p:cNvSpPr/>
          <p:nvPr/>
        </p:nvSpPr>
        <p:spPr>
          <a:xfrm>
            <a:off x="850926" y="1063297"/>
            <a:ext cx="866712" cy="276999"/>
          </a:xfrm>
          <a:prstGeom prst="rect">
            <a:avLst/>
          </a:prstGeom>
        </p:spPr>
        <p:txBody>
          <a:bodyPr wrap="none">
            <a:spAutoFit/>
          </a:bodyPr>
          <a:lstStyle/>
          <a:p>
            <a:pPr fontAlgn="t"/>
            <a:r>
              <a:rPr lang="en-US" sz="1200" b="1">
                <a:latin typeface="Franklin Gothic Book" panose="020B0503020102020204" pitchFamily="34" charset="0"/>
              </a:rPr>
              <a:t>WHO EATS</a:t>
            </a:r>
          </a:p>
        </p:txBody>
      </p:sp>
      <p:pic>
        <p:nvPicPr>
          <p:cNvPr id="128" name="Picture 127">
            <a:extLst>
              <a:ext uri="{FF2B5EF4-FFF2-40B4-BE49-F238E27FC236}">
                <a16:creationId xmlns:a16="http://schemas.microsoft.com/office/drawing/2014/main" id="{E977D635-7E40-453A-8907-BA7C6092F2AC}"/>
              </a:ext>
            </a:extLst>
          </p:cNvPr>
          <p:cNvPicPr/>
          <p:nvPr/>
        </p:nvPicPr>
        <p:blipFill>
          <a:blip r:embed="rId4">
            <a:extLst>
              <a:ext uri="{28A0092B-C50C-407E-A947-70E740481C1C}">
                <a14:useLocalDpi xmlns:a14="http://schemas.microsoft.com/office/drawing/2010/main" val="0"/>
              </a:ext>
            </a:extLst>
          </a:blip>
          <a:stretch>
            <a:fillRect/>
          </a:stretch>
        </p:blipFill>
        <p:spPr>
          <a:xfrm>
            <a:off x="281482" y="1362777"/>
            <a:ext cx="3744000" cy="114300"/>
          </a:xfrm>
          <a:prstGeom prst="rect">
            <a:avLst/>
          </a:prstGeom>
        </p:spPr>
      </p:pic>
      <p:pic>
        <p:nvPicPr>
          <p:cNvPr id="130" name="Picture 129">
            <a:extLst>
              <a:ext uri="{FF2B5EF4-FFF2-40B4-BE49-F238E27FC236}">
                <a16:creationId xmlns:a16="http://schemas.microsoft.com/office/drawing/2014/main" id="{EED37D0D-FD5F-4FDE-AA66-6643FA5C3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16" y="1026511"/>
            <a:ext cx="288000" cy="288000"/>
          </a:xfrm>
          <a:prstGeom prst="rect">
            <a:avLst/>
          </a:prstGeom>
        </p:spPr>
      </p:pic>
      <p:pic>
        <p:nvPicPr>
          <p:cNvPr id="131" name="Picture 130" descr="A picture containing knife&#10;&#10;Description automatically generated">
            <a:extLst>
              <a:ext uri="{FF2B5EF4-FFF2-40B4-BE49-F238E27FC236}">
                <a16:creationId xmlns:a16="http://schemas.microsoft.com/office/drawing/2014/main" id="{B0228937-893C-4BB1-973F-426BED296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995024"/>
            <a:ext cx="326697" cy="345860"/>
          </a:xfrm>
          <a:prstGeom prst="rect">
            <a:avLst/>
          </a:prstGeom>
        </p:spPr>
      </p:pic>
      <p:sp>
        <p:nvSpPr>
          <p:cNvPr id="132" name="Rectangle 131">
            <a:extLst>
              <a:ext uri="{FF2B5EF4-FFF2-40B4-BE49-F238E27FC236}">
                <a16:creationId xmlns:a16="http://schemas.microsoft.com/office/drawing/2014/main" id="{6BB3009B-9754-4E81-8B61-3ACACE5FE115}"/>
              </a:ext>
            </a:extLst>
          </p:cNvPr>
          <p:cNvSpPr/>
          <p:nvPr/>
        </p:nvSpPr>
        <p:spPr>
          <a:xfrm>
            <a:off x="4806414" y="1063297"/>
            <a:ext cx="596638" cy="276999"/>
          </a:xfrm>
          <a:prstGeom prst="rect">
            <a:avLst/>
          </a:prstGeom>
        </p:spPr>
        <p:txBody>
          <a:bodyPr wrap="none">
            <a:spAutoFit/>
          </a:bodyPr>
          <a:lstStyle/>
          <a:p>
            <a:pPr fontAlgn="t"/>
            <a:r>
              <a:rPr lang="en-US" sz="1200" b="1">
                <a:latin typeface="Franklin Gothic Book" panose="020B0503020102020204" pitchFamily="34" charset="0"/>
              </a:rPr>
              <a:t>WHEN</a:t>
            </a:r>
          </a:p>
        </p:txBody>
      </p:sp>
      <p:pic>
        <p:nvPicPr>
          <p:cNvPr id="133" name="Picture 132">
            <a:extLst>
              <a:ext uri="{FF2B5EF4-FFF2-40B4-BE49-F238E27FC236}">
                <a16:creationId xmlns:a16="http://schemas.microsoft.com/office/drawing/2014/main" id="{63C3392A-1B83-40C9-BC53-8D0D3C9DC6B4}"/>
              </a:ext>
            </a:extLst>
          </p:cNvPr>
          <p:cNvPicPr/>
          <p:nvPr/>
        </p:nvPicPr>
        <p:blipFill>
          <a:blip r:embed="rId4">
            <a:extLst>
              <a:ext uri="{28A0092B-C50C-407E-A947-70E740481C1C}">
                <a14:useLocalDpi xmlns:a14="http://schemas.microsoft.com/office/drawing/2010/main" val="0"/>
              </a:ext>
            </a:extLst>
          </a:blip>
          <a:stretch>
            <a:fillRect/>
          </a:stretch>
        </p:blipFill>
        <p:spPr>
          <a:xfrm>
            <a:off x="4236970" y="1362777"/>
            <a:ext cx="3744000" cy="114300"/>
          </a:xfrm>
          <a:prstGeom prst="rect">
            <a:avLst/>
          </a:prstGeom>
        </p:spPr>
      </p:pic>
      <p:pic>
        <p:nvPicPr>
          <p:cNvPr id="159" name="Picture 158">
            <a:extLst>
              <a:ext uri="{FF2B5EF4-FFF2-40B4-BE49-F238E27FC236}">
                <a16:creationId xmlns:a16="http://schemas.microsoft.com/office/drawing/2014/main" id="{6A57FE0C-53E6-46E8-B10F-0F13AFC3B3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57" y="1045154"/>
            <a:ext cx="288000" cy="288000"/>
          </a:xfrm>
          <a:prstGeom prst="rect">
            <a:avLst/>
          </a:prstGeom>
        </p:spPr>
      </p:pic>
      <p:pic>
        <p:nvPicPr>
          <p:cNvPr id="161" name="Picture 160" descr="A picture containing knife&#10;&#10;Description automatically generated">
            <a:extLst>
              <a:ext uri="{FF2B5EF4-FFF2-40B4-BE49-F238E27FC236}">
                <a16:creationId xmlns:a16="http://schemas.microsoft.com/office/drawing/2014/main" id="{C349F2A7-0128-4B62-BE0A-E29845F47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995024"/>
            <a:ext cx="326697" cy="345860"/>
          </a:xfrm>
          <a:prstGeom prst="rect">
            <a:avLst/>
          </a:prstGeom>
        </p:spPr>
      </p:pic>
      <p:sp>
        <p:nvSpPr>
          <p:cNvPr id="163" name="Rectangle 162">
            <a:extLst>
              <a:ext uri="{FF2B5EF4-FFF2-40B4-BE49-F238E27FC236}">
                <a16:creationId xmlns:a16="http://schemas.microsoft.com/office/drawing/2014/main" id="{56D5F6C6-8BCF-4662-9531-EDDBC7DAFD9F}"/>
              </a:ext>
            </a:extLst>
          </p:cNvPr>
          <p:cNvSpPr/>
          <p:nvPr/>
        </p:nvSpPr>
        <p:spPr>
          <a:xfrm>
            <a:off x="8776553" y="1052787"/>
            <a:ext cx="1801583" cy="276999"/>
          </a:xfrm>
          <a:prstGeom prst="rect">
            <a:avLst/>
          </a:prstGeom>
        </p:spPr>
        <p:txBody>
          <a:bodyPr wrap="none">
            <a:spAutoFit/>
          </a:bodyPr>
          <a:lstStyle/>
          <a:p>
            <a:pPr lvl="0" defTabSz="609570">
              <a:defRPr/>
            </a:pPr>
            <a:r>
              <a:rPr lang="en-US" sz="1200" b="1">
                <a:latin typeface="Franklin Gothic Book" panose="020B0503020102020204" pitchFamily="34" charset="0"/>
              </a:rPr>
              <a:t>ACTIVITY WHILE EATINGS</a:t>
            </a:r>
          </a:p>
        </p:txBody>
      </p:sp>
      <p:pic>
        <p:nvPicPr>
          <p:cNvPr id="164" name="Picture 163">
            <a:extLst>
              <a:ext uri="{FF2B5EF4-FFF2-40B4-BE49-F238E27FC236}">
                <a16:creationId xmlns:a16="http://schemas.microsoft.com/office/drawing/2014/main" id="{97E34F1F-2FDB-463E-B682-014E94C1CA52}"/>
              </a:ext>
            </a:extLst>
          </p:cNvPr>
          <p:cNvPicPr/>
          <p:nvPr/>
        </p:nvPicPr>
        <p:blipFill>
          <a:blip r:embed="rId4">
            <a:extLst>
              <a:ext uri="{28A0092B-C50C-407E-A947-70E740481C1C}">
                <a14:useLocalDpi xmlns:a14="http://schemas.microsoft.com/office/drawing/2010/main" val="0"/>
              </a:ext>
            </a:extLst>
          </a:blip>
          <a:stretch>
            <a:fillRect/>
          </a:stretch>
        </p:blipFill>
        <p:spPr>
          <a:xfrm>
            <a:off x="8199368" y="1362777"/>
            <a:ext cx="3744000" cy="114300"/>
          </a:xfrm>
          <a:prstGeom prst="rect">
            <a:avLst/>
          </a:prstGeom>
        </p:spPr>
      </p:pic>
      <p:pic>
        <p:nvPicPr>
          <p:cNvPr id="165" name="Picture 164">
            <a:extLst>
              <a:ext uri="{FF2B5EF4-FFF2-40B4-BE49-F238E27FC236}">
                <a16:creationId xmlns:a16="http://schemas.microsoft.com/office/drawing/2014/main" id="{3A21D0EC-A6D9-40C6-A73A-C0CA998F6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8398" y="1045900"/>
            <a:ext cx="288000" cy="288000"/>
          </a:xfrm>
          <a:prstGeom prst="rect">
            <a:avLst/>
          </a:prstGeom>
        </p:spPr>
      </p:pic>
      <p:pic>
        <p:nvPicPr>
          <p:cNvPr id="166" name="Picture 165" descr="A picture containing knife&#10;&#10;Description automatically generated">
            <a:extLst>
              <a:ext uri="{FF2B5EF4-FFF2-40B4-BE49-F238E27FC236}">
                <a16:creationId xmlns:a16="http://schemas.microsoft.com/office/drawing/2014/main" id="{EA91E215-C7B3-4057-80A6-EA64AB851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3755157"/>
            <a:ext cx="326697" cy="345860"/>
          </a:xfrm>
          <a:prstGeom prst="rect">
            <a:avLst/>
          </a:prstGeom>
        </p:spPr>
      </p:pic>
      <p:sp>
        <p:nvSpPr>
          <p:cNvPr id="167" name="Rectangle 166">
            <a:extLst>
              <a:ext uri="{FF2B5EF4-FFF2-40B4-BE49-F238E27FC236}">
                <a16:creationId xmlns:a16="http://schemas.microsoft.com/office/drawing/2014/main" id="{32C0BC4C-53F9-435E-8066-19648683530B}"/>
              </a:ext>
            </a:extLst>
          </p:cNvPr>
          <p:cNvSpPr/>
          <p:nvPr/>
        </p:nvSpPr>
        <p:spPr>
          <a:xfrm>
            <a:off x="850926" y="3823430"/>
            <a:ext cx="1795492" cy="276999"/>
          </a:xfrm>
          <a:prstGeom prst="rect">
            <a:avLst/>
          </a:prstGeom>
        </p:spPr>
        <p:txBody>
          <a:bodyPr wrap="none">
            <a:spAutoFit/>
          </a:bodyPr>
          <a:lstStyle/>
          <a:p>
            <a:pPr fontAlgn="t"/>
            <a:r>
              <a:rPr lang="en-US" sz="1200" b="1">
                <a:latin typeface="Franklin Gothic Book" panose="020B0503020102020204" pitchFamily="34" charset="0"/>
              </a:rPr>
              <a:t>TOP PRODUCT BENEFITS</a:t>
            </a:r>
          </a:p>
        </p:txBody>
      </p:sp>
      <p:pic>
        <p:nvPicPr>
          <p:cNvPr id="168" name="Picture 167">
            <a:extLst>
              <a:ext uri="{FF2B5EF4-FFF2-40B4-BE49-F238E27FC236}">
                <a16:creationId xmlns:a16="http://schemas.microsoft.com/office/drawing/2014/main" id="{8B56A044-C96E-4F42-BA62-7B66C41DDA6C}"/>
              </a:ext>
            </a:extLst>
          </p:cNvPr>
          <p:cNvPicPr/>
          <p:nvPr/>
        </p:nvPicPr>
        <p:blipFill>
          <a:blip r:embed="rId4">
            <a:extLst>
              <a:ext uri="{28A0092B-C50C-407E-A947-70E740481C1C}">
                <a14:useLocalDpi xmlns:a14="http://schemas.microsoft.com/office/drawing/2010/main" val="0"/>
              </a:ext>
            </a:extLst>
          </a:blip>
          <a:stretch>
            <a:fillRect/>
          </a:stretch>
        </p:blipFill>
        <p:spPr>
          <a:xfrm>
            <a:off x="281482" y="4122910"/>
            <a:ext cx="3744000" cy="114300"/>
          </a:xfrm>
          <a:prstGeom prst="rect">
            <a:avLst/>
          </a:prstGeom>
        </p:spPr>
      </p:pic>
      <p:pic>
        <p:nvPicPr>
          <p:cNvPr id="169" name="Picture 168">
            <a:extLst>
              <a:ext uri="{FF2B5EF4-FFF2-40B4-BE49-F238E27FC236}">
                <a16:creationId xmlns:a16="http://schemas.microsoft.com/office/drawing/2014/main" id="{7B7B054A-C1B9-4D86-835F-ADD62DC991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446" y="3803871"/>
            <a:ext cx="288000" cy="288000"/>
          </a:xfrm>
          <a:prstGeom prst="rect">
            <a:avLst/>
          </a:prstGeom>
        </p:spPr>
      </p:pic>
      <p:pic>
        <p:nvPicPr>
          <p:cNvPr id="170" name="Picture 169" descr="A picture containing knife&#10;&#10;Description automatically generated">
            <a:extLst>
              <a:ext uri="{FF2B5EF4-FFF2-40B4-BE49-F238E27FC236}">
                <a16:creationId xmlns:a16="http://schemas.microsoft.com/office/drawing/2014/main" id="{C5CDEAEF-B0AE-4DDF-90B1-38A00B577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3755157"/>
            <a:ext cx="326697" cy="345860"/>
          </a:xfrm>
          <a:prstGeom prst="rect">
            <a:avLst/>
          </a:prstGeom>
        </p:spPr>
      </p:pic>
      <p:sp>
        <p:nvSpPr>
          <p:cNvPr id="171" name="Rectangle 170">
            <a:extLst>
              <a:ext uri="{FF2B5EF4-FFF2-40B4-BE49-F238E27FC236}">
                <a16:creationId xmlns:a16="http://schemas.microsoft.com/office/drawing/2014/main" id="{9E631095-975E-48B3-9B5D-94D4A2457643}"/>
              </a:ext>
            </a:extLst>
          </p:cNvPr>
          <p:cNvSpPr/>
          <p:nvPr/>
        </p:nvSpPr>
        <p:spPr>
          <a:xfrm>
            <a:off x="4806414" y="3823430"/>
            <a:ext cx="2029017" cy="276999"/>
          </a:xfrm>
          <a:prstGeom prst="rect">
            <a:avLst/>
          </a:prstGeom>
        </p:spPr>
        <p:txBody>
          <a:bodyPr wrap="none">
            <a:spAutoFit/>
          </a:bodyPr>
          <a:lstStyle/>
          <a:p>
            <a:pPr fontAlgn="t"/>
            <a:r>
              <a:rPr lang="en-US" sz="1200" b="1">
                <a:latin typeface="Franklin Gothic Book" panose="020B0503020102020204" pitchFamily="34" charset="0"/>
              </a:rPr>
              <a:t>TOP DETAILED MOTIVATIONS</a:t>
            </a:r>
          </a:p>
        </p:txBody>
      </p:sp>
      <p:pic>
        <p:nvPicPr>
          <p:cNvPr id="172" name="Picture 171">
            <a:extLst>
              <a:ext uri="{FF2B5EF4-FFF2-40B4-BE49-F238E27FC236}">
                <a16:creationId xmlns:a16="http://schemas.microsoft.com/office/drawing/2014/main" id="{73CC3152-DE99-417E-BB7B-28BC49E50C2A}"/>
              </a:ext>
            </a:extLst>
          </p:cNvPr>
          <p:cNvPicPr/>
          <p:nvPr/>
        </p:nvPicPr>
        <p:blipFill>
          <a:blip r:embed="rId4">
            <a:extLst>
              <a:ext uri="{28A0092B-C50C-407E-A947-70E740481C1C}">
                <a14:useLocalDpi xmlns:a14="http://schemas.microsoft.com/office/drawing/2010/main" val="0"/>
              </a:ext>
            </a:extLst>
          </a:blip>
          <a:stretch>
            <a:fillRect/>
          </a:stretch>
        </p:blipFill>
        <p:spPr>
          <a:xfrm>
            <a:off x="4236970" y="4122910"/>
            <a:ext cx="3744000" cy="114300"/>
          </a:xfrm>
          <a:prstGeom prst="rect">
            <a:avLst/>
          </a:prstGeom>
        </p:spPr>
      </p:pic>
      <p:pic>
        <p:nvPicPr>
          <p:cNvPr id="173" name="Picture 172">
            <a:extLst>
              <a:ext uri="{FF2B5EF4-FFF2-40B4-BE49-F238E27FC236}">
                <a16:creationId xmlns:a16="http://schemas.microsoft.com/office/drawing/2014/main" id="{1ECE495E-A93B-4F57-A32C-F990C1753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5695" y="3807907"/>
            <a:ext cx="288000" cy="288000"/>
          </a:xfrm>
          <a:prstGeom prst="rect">
            <a:avLst/>
          </a:prstGeom>
        </p:spPr>
      </p:pic>
      <p:pic>
        <p:nvPicPr>
          <p:cNvPr id="174" name="Picture 173" descr="A picture containing knife&#10;&#10;Description automatically generated">
            <a:extLst>
              <a:ext uri="{FF2B5EF4-FFF2-40B4-BE49-F238E27FC236}">
                <a16:creationId xmlns:a16="http://schemas.microsoft.com/office/drawing/2014/main" id="{B124AD22-C614-442E-B809-5AAD15053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3755157"/>
            <a:ext cx="326697" cy="345860"/>
          </a:xfrm>
          <a:prstGeom prst="rect">
            <a:avLst/>
          </a:prstGeom>
        </p:spPr>
      </p:pic>
      <p:sp>
        <p:nvSpPr>
          <p:cNvPr id="175" name="Rectangle 174">
            <a:extLst>
              <a:ext uri="{FF2B5EF4-FFF2-40B4-BE49-F238E27FC236}">
                <a16:creationId xmlns:a16="http://schemas.microsoft.com/office/drawing/2014/main" id="{1CC768B3-381B-4FC2-ACAE-55FD4E197485}"/>
              </a:ext>
            </a:extLst>
          </p:cNvPr>
          <p:cNvSpPr/>
          <p:nvPr/>
        </p:nvSpPr>
        <p:spPr>
          <a:xfrm>
            <a:off x="8768812" y="3823430"/>
            <a:ext cx="675185" cy="276999"/>
          </a:xfrm>
          <a:prstGeom prst="rect">
            <a:avLst/>
          </a:prstGeom>
        </p:spPr>
        <p:txBody>
          <a:bodyPr wrap="none">
            <a:spAutoFit/>
          </a:bodyPr>
          <a:lstStyle/>
          <a:p>
            <a:pPr fontAlgn="t"/>
            <a:r>
              <a:rPr lang="en-US" sz="1200" b="1">
                <a:latin typeface="Franklin Gothic Book" panose="020B0503020102020204" pitchFamily="34" charset="0"/>
              </a:rPr>
              <a:t>WHERE</a:t>
            </a:r>
          </a:p>
        </p:txBody>
      </p:sp>
      <p:pic>
        <p:nvPicPr>
          <p:cNvPr id="176" name="Picture 175">
            <a:extLst>
              <a:ext uri="{FF2B5EF4-FFF2-40B4-BE49-F238E27FC236}">
                <a16:creationId xmlns:a16="http://schemas.microsoft.com/office/drawing/2014/main" id="{03DE863A-D160-4DE0-8E06-B0910BCCDD0A}"/>
              </a:ext>
            </a:extLst>
          </p:cNvPr>
          <p:cNvPicPr/>
          <p:nvPr/>
        </p:nvPicPr>
        <p:blipFill>
          <a:blip r:embed="rId4">
            <a:extLst>
              <a:ext uri="{28A0092B-C50C-407E-A947-70E740481C1C}">
                <a14:useLocalDpi xmlns:a14="http://schemas.microsoft.com/office/drawing/2010/main" val="0"/>
              </a:ext>
            </a:extLst>
          </a:blip>
          <a:stretch>
            <a:fillRect/>
          </a:stretch>
        </p:blipFill>
        <p:spPr>
          <a:xfrm>
            <a:off x="8199368" y="4122910"/>
            <a:ext cx="3744000" cy="114300"/>
          </a:xfrm>
          <a:prstGeom prst="rect">
            <a:avLst/>
          </a:prstGeom>
        </p:spPr>
      </p:pic>
      <p:pic>
        <p:nvPicPr>
          <p:cNvPr id="177" name="Picture 176">
            <a:extLst>
              <a:ext uri="{FF2B5EF4-FFF2-40B4-BE49-F238E27FC236}">
                <a16:creationId xmlns:a16="http://schemas.microsoft.com/office/drawing/2014/main" id="{31804D26-4F50-4ABD-8B2D-3FF295E4DA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18691" y="3788111"/>
            <a:ext cx="288000" cy="288000"/>
          </a:xfrm>
          <a:prstGeom prst="rect">
            <a:avLst/>
          </a:prstGeom>
        </p:spPr>
      </p:pic>
      <p:graphicFrame>
        <p:nvGraphicFramePr>
          <p:cNvPr id="178" name="Table21">
            <a:extLst>
              <a:ext uri="{FF2B5EF4-FFF2-40B4-BE49-F238E27FC236}">
                <a16:creationId xmlns:a16="http://schemas.microsoft.com/office/drawing/2014/main" id="{139039E9-3F06-4F72-934C-A5F9EB8BB8C9}"/>
              </a:ext>
            </a:extLst>
          </p:cNvPr>
          <p:cNvGraphicFramePr>
            <a:graphicFrameLocks noGrp="1"/>
          </p:cNvGraphicFramePr>
          <p:nvPr>
            <p:extLst>
              <p:ext uri="{D42A27DB-BD31-4B8C-83A1-F6EECF244321}">
                <p14:modId xmlns:p14="http://schemas.microsoft.com/office/powerpoint/2010/main" val="3543819434"/>
              </p:ext>
            </p:extLst>
          </p:nvPr>
        </p:nvGraphicFramePr>
        <p:xfrm>
          <a:off x="4296763" y="1447129"/>
          <a:ext cx="3600000" cy="2016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4275716243"/>
                    </a:ext>
                  </a:extLst>
                </a:gridCol>
                <a:gridCol w="720000">
                  <a:extLst>
                    <a:ext uri="{9D8B030D-6E8A-4147-A177-3AD203B41FA5}">
                      <a16:colId xmlns:a16="http://schemas.microsoft.com/office/drawing/2014/main" val="3465158040"/>
                    </a:ext>
                  </a:extLst>
                </a:gridCol>
                <a:gridCol w="720000">
                  <a:extLst>
                    <a:ext uri="{9D8B030D-6E8A-4147-A177-3AD203B41FA5}">
                      <a16:colId xmlns:a16="http://schemas.microsoft.com/office/drawing/2014/main" val="3357660258"/>
                    </a:ext>
                  </a:extLst>
                </a:gridCol>
                <a:gridCol w="720000">
                  <a:extLst>
                    <a:ext uri="{9D8B030D-6E8A-4147-A177-3AD203B41FA5}">
                      <a16:colId xmlns:a16="http://schemas.microsoft.com/office/drawing/2014/main" val="4154744504"/>
                    </a:ext>
                  </a:extLst>
                </a:gridCol>
                <a:gridCol w="720000">
                  <a:extLst>
                    <a:ext uri="{9D8B030D-6E8A-4147-A177-3AD203B41FA5}">
                      <a16:colId xmlns:a16="http://schemas.microsoft.com/office/drawing/2014/main" val="2467509639"/>
                    </a:ext>
                  </a:extLst>
                </a:gridCol>
              </a:tblGrid>
              <a:tr h="336000">
                <a:tc>
                  <a:txBody>
                    <a:bodyPr/>
                    <a:lstStyle/>
                    <a:p>
                      <a:pPr algn="ctr" fontAlgn="t"/>
                      <a:r>
                        <a:rPr lang="en-US" sz="800" b="0" i="0" u="none" strike="noStrike">
                          <a:solidFill>
                            <a:srgbClr val="C00000"/>
                          </a:solidFill>
                          <a:effectLst/>
                          <a:latin typeface="Franklin Gothic Medium" panose="020B0603020102020204" pitchFamily="34" charset="0"/>
                        </a:rPr>
                        <a:t>Early Morning Bite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E84518"/>
                          </a:solidFill>
                          <a:effectLst/>
                          <a:latin typeface="Franklin Gothic Medium" panose="020B0603020102020204" pitchFamily="34" charset="0"/>
                        </a:rPr>
                        <a:t>Breakfast For One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6600"/>
                          </a:solidFill>
                          <a:effectLst/>
                          <a:latin typeface="Franklin Gothic Medium" panose="020B0603020102020204" pitchFamily="34" charset="0"/>
                        </a:rPr>
                        <a:t>Family </a:t>
                      </a:r>
                      <a:br>
                        <a:rPr lang="en-US" sz="800" b="0" i="0" u="none" strike="noStrike">
                          <a:solidFill>
                            <a:srgbClr val="FF6600"/>
                          </a:solidFill>
                          <a:effectLst/>
                          <a:latin typeface="Franklin Gothic Medium" panose="020B0603020102020204" pitchFamily="34" charset="0"/>
                        </a:rPr>
                      </a:br>
                      <a:r>
                        <a:rPr lang="en-US" sz="800" b="0" i="0" u="none" strike="noStrike">
                          <a:solidFill>
                            <a:srgbClr val="FF6600"/>
                          </a:solidFill>
                          <a:effectLst/>
                          <a:latin typeface="Franklin Gothic Medium" panose="020B0603020102020204" pitchFamily="34" charset="0"/>
                        </a:rPr>
                        <a:t>Breakfast</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A349"/>
                          </a:solidFill>
                          <a:effectLst/>
                          <a:latin typeface="Franklin Gothic Medium" panose="020B0603020102020204" pitchFamily="34" charset="0"/>
                        </a:rPr>
                        <a:t>Breakfast @ Work / School</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C000"/>
                          </a:solidFill>
                          <a:effectLst/>
                          <a:latin typeface="Franklin Gothic Medium" panose="020B0603020102020204" pitchFamily="34" charset="0"/>
                        </a:rPr>
                        <a:t>Mid Morning Snack</a:t>
                      </a:r>
                    </a:p>
                  </a:txBody>
                  <a:tcPr marL="0" marR="0" marT="0" marB="0" anchor="ctr">
                    <a:lnL w="9525" cap="flat" cmpd="sng" algn="ctr">
                      <a:solidFill>
                        <a:schemeClr val="bg1">
                          <a:lumMod val="85000"/>
                        </a:schemeClr>
                      </a:solidFill>
                      <a:prstDash val="dot"/>
                      <a:round/>
                      <a:headEnd type="none" w="med" len="med"/>
                      <a:tailEnd type="none" w="med" len="med"/>
                    </a:lnL>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336000">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a:t>
                      </a:r>
                    </a:p>
                    <a:p>
                      <a:pPr algn="ct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-0.9/-08</a:t>
                      </a:r>
                      <a:endParaRPr lang="en-US" sz="800" b="0" dirty="0">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336000">
                <a:tc>
                  <a:txBody>
                    <a:bodyPr/>
                    <a:lstStyle/>
                    <a:p>
                      <a:pPr algn="ctr" fontAlgn="t"/>
                      <a:r>
                        <a:rPr lang="en-US" sz="800" b="0" i="0" u="none" strike="noStrike" kern="1200" dirty="0">
                          <a:solidFill>
                            <a:srgbClr val="D1D105"/>
                          </a:solidFill>
                          <a:effectLst/>
                          <a:latin typeface="Franklin Gothic Medium" panose="020B0603020102020204" pitchFamily="34" charset="0"/>
                          <a:ea typeface="+mn-ea"/>
                          <a:cs typeface="+mn-cs"/>
                        </a:rPr>
                        <a:t>Lunch</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EB9D2"/>
                          </a:solidFill>
                          <a:effectLst/>
                          <a:latin typeface="Franklin Gothic Medium" panose="020B0603020102020204" pitchFamily="34" charset="0"/>
                          <a:ea typeface="+mn-ea"/>
                          <a:cs typeface="+mn-cs"/>
                        </a:rPr>
                        <a:t>Lunch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4D8DD3"/>
                          </a:solidFill>
                          <a:effectLst/>
                          <a:latin typeface="Franklin Gothic Medium" panose="020B0603020102020204" pitchFamily="34" charset="0"/>
                          <a:ea typeface="+mn-ea"/>
                          <a:cs typeface="+mn-cs"/>
                        </a:rPr>
                        <a:t>Afternoon </a:t>
                      </a:r>
                      <a:br>
                        <a:rPr lang="en-US" sz="800" b="0" i="0" u="none" strike="noStrike" kern="1200" dirty="0">
                          <a:solidFill>
                            <a:srgbClr val="4D8DD3"/>
                          </a:solidFill>
                          <a:effectLst/>
                          <a:latin typeface="Franklin Gothic Medium" panose="020B0603020102020204" pitchFamily="34" charset="0"/>
                          <a:ea typeface="+mn-ea"/>
                          <a:cs typeface="+mn-cs"/>
                        </a:rPr>
                      </a:br>
                      <a:r>
                        <a:rPr lang="en-US" sz="800" b="0" i="0" u="none" strike="noStrike" kern="1200" dirty="0">
                          <a:solidFill>
                            <a:srgbClr val="4D8DD3"/>
                          </a:solidFill>
                          <a:effectLst/>
                          <a:latin typeface="Franklin Gothic Medium" panose="020B0603020102020204" pitchFamily="34" charset="0"/>
                          <a:ea typeface="+mn-ea"/>
                          <a:cs typeface="+mn-cs"/>
                        </a:rPr>
                        <a:t>Snack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3558EB"/>
                          </a:solidFill>
                          <a:effectLst/>
                          <a:latin typeface="Franklin Gothic Medium" panose="020B0603020102020204" pitchFamily="34" charset="0"/>
                          <a:ea typeface="+mn-ea"/>
                          <a:cs typeface="+mn-cs"/>
                        </a:rPr>
                        <a:t>After Work / School Bite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a:endParaRPr lang="en-US" sz="8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336000">
                <a:tc>
                  <a:txBody>
                    <a:bodyPr/>
                    <a:lstStyle/>
                    <a:p>
                      <a:pPr algn="ctr" fontAlgn="t"/>
                      <a:r>
                        <a:rPr lang="en-US" sz="800" b="0" i="0" u="none" strike="noStrike" kern="1200">
                          <a:solidFill>
                            <a:srgbClr val="005086"/>
                          </a:solidFill>
                          <a:effectLst/>
                          <a:latin typeface="Franklin Gothic Medium" panose="020B0603020102020204" pitchFamily="34" charset="0"/>
                          <a:ea typeface="+mn-ea"/>
                          <a:cs typeface="+mn-cs"/>
                        </a:rPr>
                        <a:t>Dinner</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002D4C"/>
                          </a:solidFill>
                          <a:effectLst/>
                          <a:latin typeface="Franklin Gothic Medium" panose="020B0603020102020204" pitchFamily="34" charset="0"/>
                          <a:ea typeface="+mn-ea"/>
                          <a:cs typeface="+mn-cs"/>
                        </a:rPr>
                        <a:t>Dinner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3E3E3E"/>
                          </a:solidFill>
                          <a:effectLst/>
                          <a:latin typeface="Franklin Gothic Medium" panose="020B0603020102020204" pitchFamily="34" charset="0"/>
                          <a:ea typeface="+mn-ea"/>
                          <a:cs typeface="+mn-cs"/>
                        </a:rPr>
                        <a:t>Evening </a:t>
                      </a:r>
                      <a:br>
                        <a:rPr lang="en-US" sz="800" b="0" i="0" u="none" strike="noStrike" kern="1200">
                          <a:solidFill>
                            <a:srgbClr val="3E3E3E"/>
                          </a:solidFill>
                          <a:effectLst/>
                          <a:latin typeface="Franklin Gothic Medium" panose="020B0603020102020204" pitchFamily="34" charset="0"/>
                          <a:ea typeface="+mn-ea"/>
                          <a:cs typeface="+mn-cs"/>
                        </a:rPr>
                      </a:br>
                      <a:r>
                        <a:rPr lang="en-US" sz="800" b="0" i="0" u="none" strike="noStrike" kern="1200">
                          <a:solidFill>
                            <a:srgbClr val="3E3E3E"/>
                          </a:solidFill>
                          <a:effectLst/>
                          <a:latin typeface="Franklin Gothic Medium" panose="020B0603020102020204" pitchFamily="34" charset="0"/>
                          <a:ea typeface="+mn-ea"/>
                          <a:cs typeface="+mn-cs"/>
                        </a:rPr>
                        <a:t>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7E7E7E"/>
                          </a:solidFill>
                          <a:effectLst/>
                          <a:latin typeface="Franklin Gothic Medium" panose="020B0603020102020204" pitchFamily="34" charset="0"/>
                          <a:ea typeface="+mn-ea"/>
                          <a:cs typeface="+mn-cs"/>
                        </a:rPr>
                        <a:t>Evening </a:t>
                      </a:r>
                      <a:br>
                        <a:rPr lang="en-US" sz="800" b="0" i="0" u="none" strike="noStrike" kern="1200">
                          <a:solidFill>
                            <a:srgbClr val="7E7E7E"/>
                          </a:solidFill>
                          <a:effectLst/>
                          <a:latin typeface="Franklin Gothic Medium" panose="020B0603020102020204" pitchFamily="34" charset="0"/>
                          <a:ea typeface="+mn-ea"/>
                          <a:cs typeface="+mn-cs"/>
                        </a:rPr>
                      </a:br>
                      <a:r>
                        <a:rPr lang="en-US" sz="800" b="0" i="0" u="none" strike="noStrike" kern="1200">
                          <a:solidFill>
                            <a:srgbClr val="7E7E7E"/>
                          </a:solidFill>
                          <a:effectLst/>
                          <a:latin typeface="Franklin Gothic Medium" panose="020B0603020102020204" pitchFamily="34" charset="0"/>
                          <a:ea typeface="+mn-ea"/>
                          <a:cs typeface="+mn-cs"/>
                        </a:rPr>
                        <a:t>We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BFBFBF"/>
                          </a:solidFill>
                          <a:effectLst/>
                          <a:latin typeface="Franklin Gothic Medium" panose="020B0603020102020204" pitchFamily="34" charset="0"/>
                          <a:ea typeface="+mn-ea"/>
                          <a:cs typeface="+mn-cs"/>
                        </a:rPr>
                        <a:t>Bedtime / Late Night Snack</a:t>
                      </a: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pic>
        <p:nvPicPr>
          <p:cNvPr id="179" name="Picture 178">
            <a:extLst>
              <a:ext uri="{FF2B5EF4-FFF2-40B4-BE49-F238E27FC236}">
                <a16:creationId xmlns:a16="http://schemas.microsoft.com/office/drawing/2014/main" id="{10BA8ADA-24FA-4B8D-8212-C34E318E953A}"/>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024450"/>
            <a:ext cx="3744000" cy="53322"/>
          </a:xfrm>
          <a:prstGeom prst="rect">
            <a:avLst/>
          </a:prstGeom>
        </p:spPr>
      </p:pic>
      <p:sp>
        <p:nvSpPr>
          <p:cNvPr id="180" name="TextBox 179">
            <a:extLst>
              <a:ext uri="{FF2B5EF4-FFF2-40B4-BE49-F238E27FC236}">
                <a16:creationId xmlns:a16="http://schemas.microsoft.com/office/drawing/2014/main" id="{A98DD4A6-3C62-45B2-97C1-871416F738DD}"/>
              </a:ext>
            </a:extLst>
          </p:cNvPr>
          <p:cNvSpPr txBox="1"/>
          <p:nvPr/>
        </p:nvSpPr>
        <p:spPr>
          <a:xfrm rot="16200000">
            <a:off x="65562" y="1597165"/>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Age</a:t>
            </a:r>
          </a:p>
        </p:txBody>
      </p:sp>
      <p:pic>
        <p:nvPicPr>
          <p:cNvPr id="181" name="Picture 180">
            <a:extLst>
              <a:ext uri="{FF2B5EF4-FFF2-40B4-BE49-F238E27FC236}">
                <a16:creationId xmlns:a16="http://schemas.microsoft.com/office/drawing/2014/main" id="{4E478F38-A571-4BFD-BDCD-95EF16FFB7F6}"/>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743838"/>
            <a:ext cx="3744000" cy="53322"/>
          </a:xfrm>
          <a:prstGeom prst="rect">
            <a:avLst/>
          </a:prstGeom>
        </p:spPr>
      </p:pic>
      <p:sp>
        <p:nvSpPr>
          <p:cNvPr id="182" name="TextBox 181">
            <a:extLst>
              <a:ext uri="{FF2B5EF4-FFF2-40B4-BE49-F238E27FC236}">
                <a16:creationId xmlns:a16="http://schemas.microsoft.com/office/drawing/2014/main" id="{D1AE0225-FD88-4E5E-937A-9AFE4B90E4FF}"/>
              </a:ext>
            </a:extLst>
          </p:cNvPr>
          <p:cNvSpPr txBox="1"/>
          <p:nvPr/>
        </p:nvSpPr>
        <p:spPr>
          <a:xfrm rot="16200000">
            <a:off x="65562" y="23156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Income</a:t>
            </a:r>
          </a:p>
        </p:txBody>
      </p:sp>
      <p:sp>
        <p:nvSpPr>
          <p:cNvPr id="183" name="TextBox 182">
            <a:extLst>
              <a:ext uri="{FF2B5EF4-FFF2-40B4-BE49-F238E27FC236}">
                <a16:creationId xmlns:a16="http://schemas.microsoft.com/office/drawing/2014/main" id="{68FDE3AB-D504-4D71-B788-2FF48F3F9349}"/>
              </a:ext>
            </a:extLst>
          </p:cNvPr>
          <p:cNvSpPr txBox="1"/>
          <p:nvPr/>
        </p:nvSpPr>
        <p:spPr>
          <a:xfrm rot="16200000">
            <a:off x="65562" y="30268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Race</a:t>
            </a:r>
          </a:p>
        </p:txBody>
      </p:sp>
      <p:graphicFrame>
        <p:nvGraphicFramePr>
          <p:cNvPr id="184" name="Table11">
            <a:extLst>
              <a:ext uri="{FF2B5EF4-FFF2-40B4-BE49-F238E27FC236}">
                <a16:creationId xmlns:a16="http://schemas.microsoft.com/office/drawing/2014/main" id="{FA2E33D4-621E-4016-A8AC-8F8E49058BF7}"/>
              </a:ext>
            </a:extLst>
          </p:cNvPr>
          <p:cNvGraphicFramePr>
            <a:graphicFrameLocks noGrp="1"/>
          </p:cNvGraphicFramePr>
          <p:nvPr>
            <p:extLst>
              <p:ext uri="{D42A27DB-BD31-4B8C-83A1-F6EECF244321}">
                <p14:modId xmlns:p14="http://schemas.microsoft.com/office/powerpoint/2010/main" val="3260856152"/>
              </p:ext>
            </p:extLst>
          </p:nvPr>
        </p:nvGraphicFramePr>
        <p:xfrm>
          <a:off x="546172" y="13810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dirty="0">
                          <a:solidFill>
                            <a:schemeClr val="tx1"/>
                          </a:solidFill>
                          <a:effectLst/>
                          <a:latin typeface="Franklin Gothic Medium" panose="020B0603020102020204" pitchFamily="34" charset="0"/>
                        </a:rPr>
                        <a:t>&lt;18</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18-34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35-64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65+</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29%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-0.9/-08</a:t>
                      </a:r>
                      <a:endParaRPr lang="en-US" sz="1000" b="0" dirty="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12%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-8.3/-9.1</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0.2/1.2</a:t>
                      </a:r>
                      <a:endParaRPr lang="en-US" sz="1000" b="0">
                        <a:solidFill>
                          <a:srgbClr val="00B05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35%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0.2/1.2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5" name="Table12">
            <a:extLst>
              <a:ext uri="{FF2B5EF4-FFF2-40B4-BE49-F238E27FC236}">
                <a16:creationId xmlns:a16="http://schemas.microsoft.com/office/drawing/2014/main" id="{E404BAC9-C4E7-4FFE-8806-C3FCB62B6341}"/>
              </a:ext>
            </a:extLst>
          </p:cNvPr>
          <p:cNvGraphicFramePr>
            <a:graphicFrameLocks noGrp="1"/>
          </p:cNvGraphicFramePr>
          <p:nvPr>
            <p:extLst>
              <p:ext uri="{D42A27DB-BD31-4B8C-83A1-F6EECF244321}">
                <p14:modId xmlns:p14="http://schemas.microsoft.com/office/powerpoint/2010/main" val="1084969795"/>
              </p:ext>
            </p:extLst>
          </p:nvPr>
        </p:nvGraphicFramePr>
        <p:xfrm>
          <a:off x="546172" y="2077773"/>
          <a:ext cx="3365325" cy="576000"/>
        </p:xfrm>
        <a:graphic>
          <a:graphicData uri="http://schemas.openxmlformats.org/drawingml/2006/table">
            <a:tbl>
              <a:tblPr>
                <a:tableStyleId>{5C22544A-7EE6-4342-B048-85BDC9FD1C3A}</a:tableStyleId>
              </a:tblPr>
              <a:tblGrid>
                <a:gridCol w="1121775">
                  <a:extLst>
                    <a:ext uri="{9D8B030D-6E8A-4147-A177-3AD203B41FA5}">
                      <a16:colId xmlns:a16="http://schemas.microsoft.com/office/drawing/2014/main" val="4275716243"/>
                    </a:ext>
                  </a:extLst>
                </a:gridCol>
                <a:gridCol w="1121775">
                  <a:extLst>
                    <a:ext uri="{9D8B030D-6E8A-4147-A177-3AD203B41FA5}">
                      <a16:colId xmlns:a16="http://schemas.microsoft.com/office/drawing/2014/main" val="3465158040"/>
                    </a:ext>
                  </a:extLst>
                </a:gridCol>
                <a:gridCol w="1121775">
                  <a:extLst>
                    <a:ext uri="{9D8B030D-6E8A-4147-A177-3AD203B41FA5}">
                      <a16:colId xmlns:a16="http://schemas.microsoft.com/office/drawing/2014/main" val="3357660258"/>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Low income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Mid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High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-4.0/-3.2</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6.1/7.9</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19%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6.1/3.1</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6" name="Table13">
            <a:extLst>
              <a:ext uri="{FF2B5EF4-FFF2-40B4-BE49-F238E27FC236}">
                <a16:creationId xmlns:a16="http://schemas.microsoft.com/office/drawing/2014/main" id="{EB114F56-86B2-4FE3-AB5B-9D26DE5ABE80}"/>
              </a:ext>
            </a:extLst>
          </p:cNvPr>
          <p:cNvGraphicFramePr>
            <a:graphicFrameLocks noGrp="1"/>
          </p:cNvGraphicFramePr>
          <p:nvPr>
            <p:extLst>
              <p:ext uri="{D42A27DB-BD31-4B8C-83A1-F6EECF244321}">
                <p14:modId xmlns:p14="http://schemas.microsoft.com/office/powerpoint/2010/main" val="2987403614"/>
              </p:ext>
            </p:extLst>
          </p:nvPr>
        </p:nvGraphicFramePr>
        <p:xfrm>
          <a:off x="546172" y="28034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White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Black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Hispanic</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Other</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81%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+6.9/1.1</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6%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-3.9/-1.2</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-0.4/0.3</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-2.6/9.2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sp>
        <p:nvSpPr>
          <p:cNvPr id="187" name="TextBox 186">
            <a:extLst>
              <a:ext uri="{FF2B5EF4-FFF2-40B4-BE49-F238E27FC236}">
                <a16:creationId xmlns:a16="http://schemas.microsoft.com/office/drawing/2014/main" id="{2FC216F6-7938-4B7E-A8BD-FEB2D054C3D7}"/>
              </a:ext>
            </a:extLst>
          </p:cNvPr>
          <p:cNvSpPr txBox="1"/>
          <p:nvPr/>
        </p:nvSpPr>
        <p:spPr>
          <a:xfrm>
            <a:off x="8197345" y="3295829"/>
            <a:ext cx="37440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prstClr val="black"/>
                </a:solidFill>
                <a:effectLst/>
                <a:uLnTx/>
                <a:uFillTx/>
                <a:latin typeface="Calibri"/>
                <a:ea typeface="+mn-ea"/>
                <a:cs typeface="+mn-cs"/>
              </a:rPr>
              <a:t>Change vs year ago/ Change vs 2 year ago</a:t>
            </a:r>
          </a:p>
        </p:txBody>
      </p:sp>
      <p:graphicFrame>
        <p:nvGraphicFramePr>
          <p:cNvPr id="188" name="Table31">
            <a:extLst>
              <a:ext uri="{FF2B5EF4-FFF2-40B4-BE49-F238E27FC236}">
                <a16:creationId xmlns:a16="http://schemas.microsoft.com/office/drawing/2014/main" id="{026A8CBC-AAA3-4D18-9745-628C00045A6C}"/>
              </a:ext>
            </a:extLst>
          </p:cNvPr>
          <p:cNvGraphicFramePr>
            <a:graphicFrameLocks noGrp="1"/>
          </p:cNvGraphicFramePr>
          <p:nvPr>
            <p:extLst>
              <p:ext uri="{D42A27DB-BD31-4B8C-83A1-F6EECF244321}">
                <p14:modId xmlns:p14="http://schemas.microsoft.com/office/powerpoint/2010/main" val="1202400054"/>
              </p:ext>
            </p:extLst>
          </p:nvPr>
        </p:nvGraphicFramePr>
        <p:xfrm>
          <a:off x="8265082" y="1447128"/>
          <a:ext cx="3568200" cy="1846800"/>
        </p:xfrm>
        <a:graphic>
          <a:graphicData uri="http://schemas.openxmlformats.org/drawingml/2006/table">
            <a:tbl>
              <a:tblPr>
                <a:tableStyleId>{5C22544A-7EE6-4342-B048-85BDC9FD1C3A}</a:tableStyleId>
              </a:tblPr>
              <a:tblGrid>
                <a:gridCol w="629781">
                  <a:extLst>
                    <a:ext uri="{9D8B030D-6E8A-4147-A177-3AD203B41FA5}">
                      <a16:colId xmlns:a16="http://schemas.microsoft.com/office/drawing/2014/main" val="4275716243"/>
                    </a:ext>
                  </a:extLst>
                </a:gridCol>
                <a:gridCol w="1148619">
                  <a:extLst>
                    <a:ext uri="{9D8B030D-6E8A-4147-A177-3AD203B41FA5}">
                      <a16:colId xmlns:a16="http://schemas.microsoft.com/office/drawing/2014/main" val="3465158040"/>
                    </a:ext>
                  </a:extLst>
                </a:gridCol>
                <a:gridCol w="630000">
                  <a:extLst>
                    <a:ext uri="{9D8B030D-6E8A-4147-A177-3AD203B41FA5}">
                      <a16:colId xmlns:a16="http://schemas.microsoft.com/office/drawing/2014/main" val="3357660258"/>
                    </a:ext>
                  </a:extLst>
                </a:gridCol>
                <a:gridCol w="1159800">
                  <a:extLst>
                    <a:ext uri="{9D8B030D-6E8A-4147-A177-3AD203B41FA5}">
                      <a16:colId xmlns:a16="http://schemas.microsoft.com/office/drawing/2014/main" val="4154744504"/>
                    </a:ext>
                  </a:extLst>
                </a:gridCol>
              </a:tblGrid>
              <a:tr h="615600">
                <a:tc>
                  <a:txBody>
                    <a:bodyPr/>
                    <a:lstStyle/>
                    <a:p>
                      <a:pPr algn="ctr"/>
                      <a:endParaRPr lang="en-US" sz="1000" b="1" dirty="0">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Nothing in</a:t>
                      </a:r>
                    </a:p>
                    <a:p>
                      <a:pPr algn="l"/>
                      <a:r>
                        <a:rPr lang="en-US" sz="1000" b="0" kern="1200" dirty="0">
                          <a:solidFill>
                            <a:schemeClr val="dk1"/>
                          </a:solidFill>
                          <a:latin typeface="Franklin Gothic Medium" panose="020B0603020102020204" pitchFamily="34" charset="0"/>
                          <a:ea typeface="+mn-ea"/>
                          <a:cs typeface="+mn-cs"/>
                        </a:rPr>
                        <a:t>Particular</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Watching TV</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615600">
                <a:tc>
                  <a:txBody>
                    <a:bodyPr/>
                    <a:lstStyle/>
                    <a:p>
                      <a:pPr algn="ctr" fontAlgn="t"/>
                      <a:endParaRPr lang="en-US" sz="800" b="1" i="0" u="none" strike="noStrike" kern="1200">
                        <a:solidFill>
                          <a:srgbClr val="D1D105"/>
                        </a:solidFill>
                        <a:effectLst/>
                        <a:latin typeface="Franklin Gothic Medium" panose="020B0603020102020204" pitchFamily="34" charset="0"/>
                        <a:ea typeface="+mn-ea"/>
                        <a:cs typeface="+mn-cs"/>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On the internet</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Traveling / In Car</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615600">
                <a:tc>
                  <a:txBody>
                    <a:bodyPr/>
                    <a:lstStyle/>
                    <a:p>
                      <a:pPr algn="ctr"/>
                      <a:endParaRPr lang="en-US" sz="1000" b="1">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000" b="0" kern="1200" noProof="0" dirty="0">
                          <a:solidFill>
                            <a:schemeClr val="dk1"/>
                          </a:solidFill>
                          <a:latin typeface="Franklin Gothic Medium" panose="020B0603020102020204" pitchFamily="34" charset="0"/>
                          <a:ea typeface="+mn-ea"/>
                          <a:cs typeface="+mn-cs"/>
                        </a:rPr>
                        <a:t>Playing video / computer games</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50" b="0"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Work/Homework /</a:t>
                      </a:r>
                    </a:p>
                    <a:p>
                      <a:pPr algn="l"/>
                      <a:r>
                        <a:rPr lang="en-US" sz="1000" b="0" kern="1200" dirty="0">
                          <a:solidFill>
                            <a:schemeClr val="dk1"/>
                          </a:solidFill>
                          <a:latin typeface="Franklin Gothic Medium" panose="020B0603020102020204" pitchFamily="34" charset="0"/>
                          <a:ea typeface="+mn-ea"/>
                          <a:cs typeface="+mn-cs"/>
                        </a:rPr>
                        <a:t>Break from Work</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bl>
          </a:graphicData>
        </a:graphic>
      </p:graphicFrame>
      <p:sp>
        <p:nvSpPr>
          <p:cNvPr id="189" name="Oval1">
            <a:extLst>
              <a:ext uri="{FF2B5EF4-FFF2-40B4-BE49-F238E27FC236}">
                <a16:creationId xmlns:a16="http://schemas.microsoft.com/office/drawing/2014/main" id="{82E41409-290C-4F69-B992-6F7DA3E74756}"/>
              </a:ext>
            </a:extLst>
          </p:cNvPr>
          <p:cNvSpPr/>
          <p:nvPr/>
        </p:nvSpPr>
        <p:spPr>
          <a:xfrm>
            <a:off x="8376785"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90" name="Oval3">
            <a:extLst>
              <a:ext uri="{FF2B5EF4-FFF2-40B4-BE49-F238E27FC236}">
                <a16:creationId xmlns:a16="http://schemas.microsoft.com/office/drawing/2014/main" id="{A3D8C64A-5F69-4F93-AED8-76F58E017101}"/>
              </a:ext>
            </a:extLst>
          </p:cNvPr>
          <p:cNvSpPr/>
          <p:nvPr/>
        </p:nvSpPr>
        <p:spPr>
          <a:xfrm>
            <a:off x="8376785"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91" name="Oval5">
            <a:extLst>
              <a:ext uri="{FF2B5EF4-FFF2-40B4-BE49-F238E27FC236}">
                <a16:creationId xmlns:a16="http://schemas.microsoft.com/office/drawing/2014/main" id="{4ACCAB21-9EB3-4DCC-ADC7-476437DA0670}"/>
              </a:ext>
            </a:extLst>
          </p:cNvPr>
          <p:cNvSpPr/>
          <p:nvPr/>
        </p:nvSpPr>
        <p:spPr>
          <a:xfrm>
            <a:off x="8376785"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92" name="Oval2">
            <a:extLst>
              <a:ext uri="{FF2B5EF4-FFF2-40B4-BE49-F238E27FC236}">
                <a16:creationId xmlns:a16="http://schemas.microsoft.com/office/drawing/2014/main" id="{2E284B8C-1FAD-40BF-8B53-17F6445BA70F}"/>
              </a:ext>
            </a:extLst>
          </p:cNvPr>
          <p:cNvSpPr/>
          <p:nvPr/>
        </p:nvSpPr>
        <p:spPr>
          <a:xfrm>
            <a:off x="10161196"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93" name="Oval4">
            <a:extLst>
              <a:ext uri="{FF2B5EF4-FFF2-40B4-BE49-F238E27FC236}">
                <a16:creationId xmlns:a16="http://schemas.microsoft.com/office/drawing/2014/main" id="{DA7EE93B-F3D9-4774-8E6A-A48053F3E9AC}"/>
              </a:ext>
            </a:extLst>
          </p:cNvPr>
          <p:cNvSpPr/>
          <p:nvPr/>
        </p:nvSpPr>
        <p:spPr>
          <a:xfrm>
            <a:off x="10161196"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94" name="Oval6">
            <a:extLst>
              <a:ext uri="{FF2B5EF4-FFF2-40B4-BE49-F238E27FC236}">
                <a16:creationId xmlns:a16="http://schemas.microsoft.com/office/drawing/2014/main" id="{E5EEA200-45E2-4CCD-9384-ADCF75A6A838}"/>
              </a:ext>
            </a:extLst>
          </p:cNvPr>
          <p:cNvSpPr/>
          <p:nvPr/>
        </p:nvSpPr>
        <p:spPr>
          <a:xfrm>
            <a:off x="10161196"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900" i="0" u="none" strike="noStrike" kern="1200" cap="none" spc="0" normalizeH="0" baseline="0" noProof="0" dirty="0">
                <a:ln>
                  <a:noFill/>
                </a:ln>
                <a:solidFill>
                  <a:srgbClr val="FF0000"/>
                </a:solidFill>
                <a:effectLst/>
                <a:uLnTx/>
                <a:uFillTx/>
                <a:latin typeface="Arial"/>
                <a:cs typeface="Arial"/>
              </a:rPr>
              <a:t>-6.2</a:t>
            </a:r>
          </a:p>
        </p:txBody>
      </p:sp>
      <p:graphicFrame>
        <p:nvGraphicFramePr>
          <p:cNvPr id="195" name="Chart41">
            <a:extLst>
              <a:ext uri="{FF2B5EF4-FFF2-40B4-BE49-F238E27FC236}">
                <a16:creationId xmlns:a16="http://schemas.microsoft.com/office/drawing/2014/main" id="{983BF6AF-A9D6-49D7-91EE-77A8DACA8FAC}"/>
              </a:ext>
            </a:extLst>
          </p:cNvPr>
          <p:cNvGraphicFramePr/>
          <p:nvPr>
            <p:extLst>
              <p:ext uri="{D42A27DB-BD31-4B8C-83A1-F6EECF244321}">
                <p14:modId xmlns:p14="http://schemas.microsoft.com/office/powerpoint/2010/main" val="2862385377"/>
              </p:ext>
            </p:extLst>
          </p:nvPr>
        </p:nvGraphicFramePr>
        <p:xfrm>
          <a:off x="333216" y="4405659"/>
          <a:ext cx="2535340" cy="181897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96" name="Table41">
            <a:extLst>
              <a:ext uri="{FF2B5EF4-FFF2-40B4-BE49-F238E27FC236}">
                <a16:creationId xmlns:a16="http://schemas.microsoft.com/office/drawing/2014/main" id="{A57605FA-C8E6-4F95-B3F2-56F3EA0C0701}"/>
              </a:ext>
            </a:extLst>
          </p:cNvPr>
          <p:cNvGraphicFramePr>
            <a:graphicFrameLocks noGrp="1"/>
          </p:cNvGraphicFramePr>
          <p:nvPr>
            <p:extLst>
              <p:ext uri="{D42A27DB-BD31-4B8C-83A1-F6EECF244321}">
                <p14:modId xmlns:p14="http://schemas.microsoft.com/office/powerpoint/2010/main" val="2065393520"/>
              </p:ext>
            </p:extLst>
          </p:nvPr>
        </p:nvGraphicFramePr>
        <p:xfrm>
          <a:off x="2868556" y="4131190"/>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graphicFrame>
        <p:nvGraphicFramePr>
          <p:cNvPr id="197" name="Chart51">
            <a:extLst>
              <a:ext uri="{FF2B5EF4-FFF2-40B4-BE49-F238E27FC236}">
                <a16:creationId xmlns:a16="http://schemas.microsoft.com/office/drawing/2014/main" id="{DD8D3DD6-FD61-41C2-A5C8-E3C13C46A3B6}"/>
              </a:ext>
            </a:extLst>
          </p:cNvPr>
          <p:cNvGraphicFramePr/>
          <p:nvPr>
            <p:extLst>
              <p:ext uri="{D42A27DB-BD31-4B8C-83A1-F6EECF244321}">
                <p14:modId xmlns:p14="http://schemas.microsoft.com/office/powerpoint/2010/main" val="2248384948"/>
              </p:ext>
            </p:extLst>
          </p:nvPr>
        </p:nvGraphicFramePr>
        <p:xfrm>
          <a:off x="4311828" y="4405640"/>
          <a:ext cx="2535340" cy="1818769"/>
        </p:xfrm>
        <a:graphic>
          <a:graphicData uri="http://schemas.openxmlformats.org/drawingml/2006/chart">
            <c:chart xmlns:c="http://schemas.openxmlformats.org/drawingml/2006/chart" xmlns:r="http://schemas.openxmlformats.org/officeDocument/2006/relationships" r:id="rId12"/>
          </a:graphicData>
        </a:graphic>
      </p:graphicFrame>
      <p:pic>
        <p:nvPicPr>
          <p:cNvPr id="198" name="Picture 197">
            <a:extLst>
              <a:ext uri="{FF2B5EF4-FFF2-40B4-BE49-F238E27FC236}">
                <a16:creationId xmlns:a16="http://schemas.microsoft.com/office/drawing/2014/main" id="{E0155540-4CBC-479F-9970-FBFABFAEDC6B}"/>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8412761" y="5166251"/>
            <a:ext cx="2130398" cy="53322"/>
          </a:xfrm>
          <a:prstGeom prst="rect">
            <a:avLst/>
          </a:prstGeom>
        </p:spPr>
      </p:pic>
      <p:pic>
        <p:nvPicPr>
          <p:cNvPr id="199" name="Picture 198">
            <a:extLst>
              <a:ext uri="{FF2B5EF4-FFF2-40B4-BE49-F238E27FC236}">
                <a16:creationId xmlns:a16="http://schemas.microsoft.com/office/drawing/2014/main" id="{DA9A2BC4-9CE2-4100-91F6-5FF15D882486}"/>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9661879" y="5166251"/>
            <a:ext cx="2130398" cy="53322"/>
          </a:xfrm>
          <a:prstGeom prst="rect">
            <a:avLst/>
          </a:prstGeom>
        </p:spPr>
      </p:pic>
      <p:sp>
        <p:nvSpPr>
          <p:cNvPr id="200" name="Rectangle 199">
            <a:extLst>
              <a:ext uri="{FF2B5EF4-FFF2-40B4-BE49-F238E27FC236}">
                <a16:creationId xmlns:a16="http://schemas.microsoft.com/office/drawing/2014/main" id="{C30C1995-3553-4639-A823-1878B3EBDC8E}"/>
              </a:ext>
            </a:extLst>
          </p:cNvPr>
          <p:cNvSpPr/>
          <p:nvPr/>
        </p:nvSpPr>
        <p:spPr>
          <a:xfrm>
            <a:off x="819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Consumed</a:t>
            </a:r>
          </a:p>
        </p:txBody>
      </p:sp>
      <p:sp>
        <p:nvSpPr>
          <p:cNvPr id="201" name="Rectangle 200">
            <a:extLst>
              <a:ext uri="{FF2B5EF4-FFF2-40B4-BE49-F238E27FC236}">
                <a16:creationId xmlns:a16="http://schemas.microsoft.com/office/drawing/2014/main" id="{06411D5F-E45F-4675-B5F4-967FC177C2A8}"/>
              </a:ext>
            </a:extLst>
          </p:cNvPr>
          <p:cNvSpPr/>
          <p:nvPr/>
        </p:nvSpPr>
        <p:spPr>
          <a:xfrm>
            <a:off x="946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Purchased</a:t>
            </a:r>
          </a:p>
        </p:txBody>
      </p:sp>
      <p:sp>
        <p:nvSpPr>
          <p:cNvPr id="202" name="Rectangle 201">
            <a:extLst>
              <a:ext uri="{FF2B5EF4-FFF2-40B4-BE49-F238E27FC236}">
                <a16:creationId xmlns:a16="http://schemas.microsoft.com/office/drawing/2014/main" id="{74805966-C6B3-474B-87FE-BCC22DBC1936}"/>
              </a:ext>
            </a:extLst>
          </p:cNvPr>
          <p:cNvSpPr/>
          <p:nvPr/>
        </p:nvSpPr>
        <p:spPr>
          <a:xfrm>
            <a:off x="10701979" y="4202737"/>
            <a:ext cx="1235978" cy="253916"/>
          </a:xfrm>
          <a:prstGeom prst="rect">
            <a:avLst/>
          </a:prstGeom>
        </p:spPr>
        <p:txBody>
          <a:bodyPr wrap="square">
            <a:spAutoFit/>
          </a:bodyPr>
          <a:lstStyle/>
          <a:p>
            <a:pPr algn="ctr" fontAlgn="t"/>
            <a:r>
              <a:rPr lang="en-US" sz="1050">
                <a:latin typeface="Franklin Gothic Book" panose="020B0503020102020204" pitchFamily="34" charset="0"/>
              </a:rPr>
              <a:t>Solo vs. Social</a:t>
            </a:r>
          </a:p>
        </p:txBody>
      </p:sp>
      <p:grpSp>
        <p:nvGrpSpPr>
          <p:cNvPr id="203" name="Group1">
            <a:extLst>
              <a:ext uri="{FF2B5EF4-FFF2-40B4-BE49-F238E27FC236}">
                <a16:creationId xmlns:a16="http://schemas.microsoft.com/office/drawing/2014/main" id="{A6DDA7CE-417E-4D88-9606-2DAD8E8BD7F2}"/>
              </a:ext>
            </a:extLst>
          </p:cNvPr>
          <p:cNvGrpSpPr/>
          <p:nvPr/>
        </p:nvGrpSpPr>
        <p:grpSpPr>
          <a:xfrm>
            <a:off x="8327176" y="5544147"/>
            <a:ext cx="1172533" cy="724026"/>
            <a:chOff x="8327176" y="5544147"/>
            <a:chExt cx="1172533" cy="724026"/>
          </a:xfrm>
        </p:grpSpPr>
        <p:sp>
          <p:nvSpPr>
            <p:cNvPr id="205" name="Value1">
              <a:extLst>
                <a:ext uri="{FF2B5EF4-FFF2-40B4-BE49-F238E27FC236}">
                  <a16:creationId xmlns:a16="http://schemas.microsoft.com/office/drawing/2014/main" id="{CF9E1DCA-E2D5-4CFA-96FB-235C793EC4C5}"/>
                </a:ext>
              </a:extLst>
            </p:cNvPr>
            <p:cNvSpPr/>
            <p:nvPr/>
          </p:nvSpPr>
          <p:spPr>
            <a:xfrm>
              <a:off x="8888643"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206" name="Title1">
              <a:extLst>
                <a:ext uri="{FF2B5EF4-FFF2-40B4-BE49-F238E27FC236}">
                  <a16:creationId xmlns:a16="http://schemas.microsoft.com/office/drawing/2014/main" id="{E97A2679-D940-42DF-8925-2FD9F9C44AB4}"/>
                </a:ext>
              </a:extLst>
            </p:cNvPr>
            <p:cNvSpPr/>
            <p:nvPr/>
          </p:nvSpPr>
          <p:spPr>
            <a:xfrm>
              <a:off x="8332927" y="5592784"/>
              <a:ext cx="963630" cy="230832"/>
            </a:xfrm>
            <a:prstGeom prst="rect">
              <a:avLst/>
            </a:prstGeom>
          </p:spPr>
          <p:txBody>
            <a:bodyPr wrap="square">
              <a:spAutoFit/>
            </a:bodyPr>
            <a:lstStyle/>
            <a:p>
              <a:pPr fontAlgn="t"/>
              <a:r>
                <a:rPr lang="en-US" sz="900" dirty="0">
                  <a:latin typeface="Franklin Gothic Book" panose="020B0503020102020204" pitchFamily="34" charset="0"/>
                </a:rPr>
                <a:t>At Home</a:t>
              </a:r>
            </a:p>
          </p:txBody>
        </p:sp>
        <p:sp>
          <p:nvSpPr>
            <p:cNvPr id="207" name="Title2">
              <a:extLst>
                <a:ext uri="{FF2B5EF4-FFF2-40B4-BE49-F238E27FC236}">
                  <a16:creationId xmlns:a16="http://schemas.microsoft.com/office/drawing/2014/main" id="{E3EF6DBD-4963-48BC-A31F-A58C091A8D00}"/>
                </a:ext>
              </a:extLst>
            </p:cNvPr>
            <p:cNvSpPr/>
            <p:nvPr/>
          </p:nvSpPr>
          <p:spPr>
            <a:xfrm>
              <a:off x="8332927" y="5897195"/>
              <a:ext cx="870623" cy="369332"/>
            </a:xfrm>
            <a:prstGeom prst="rect">
              <a:avLst/>
            </a:prstGeom>
          </p:spPr>
          <p:txBody>
            <a:bodyPr wrap="square">
              <a:spAutoFit/>
            </a:bodyPr>
            <a:lstStyle/>
            <a:p>
              <a:pPr fontAlgn="t"/>
              <a:r>
                <a:rPr lang="en-US" sz="900" dirty="0">
                  <a:latin typeface="Franklin Gothic Book" panose="020B0503020102020204" pitchFamily="34" charset="0"/>
                </a:rPr>
                <a:t>Away from home</a:t>
              </a:r>
            </a:p>
          </p:txBody>
        </p:sp>
        <p:cxnSp>
          <p:nvCxnSpPr>
            <p:cNvPr id="208" name="Straight Connector 207">
              <a:extLst>
                <a:ext uri="{FF2B5EF4-FFF2-40B4-BE49-F238E27FC236}">
                  <a16:creationId xmlns:a16="http://schemas.microsoft.com/office/drawing/2014/main" id="{5F9EAF50-FEFB-4A18-80D9-5265C9C241D6}"/>
                </a:ext>
              </a:extLst>
            </p:cNvPr>
            <p:cNvCxnSpPr/>
            <p:nvPr/>
          </p:nvCxnSpPr>
          <p:spPr>
            <a:xfrm flipH="1">
              <a:off x="8327176"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2E7A2CB-B962-4FA3-8AEE-F55CC68A7778}"/>
                </a:ext>
              </a:extLst>
            </p:cNvPr>
            <p:cNvCxnSpPr/>
            <p:nvPr/>
          </p:nvCxnSpPr>
          <p:spPr>
            <a:xfrm flipH="1">
              <a:off x="8327176"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0" name="Value2">
              <a:extLst>
                <a:ext uri="{FF2B5EF4-FFF2-40B4-BE49-F238E27FC236}">
                  <a16:creationId xmlns:a16="http://schemas.microsoft.com/office/drawing/2014/main" id="{7EDAA75A-2F87-4EBC-A231-5EA7513D8C97}"/>
                </a:ext>
              </a:extLst>
            </p:cNvPr>
            <p:cNvSpPr/>
            <p:nvPr/>
          </p:nvSpPr>
          <p:spPr>
            <a:xfrm>
              <a:off x="8864599" y="5883452"/>
              <a:ext cx="635110"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11" name="Group2">
            <a:extLst>
              <a:ext uri="{FF2B5EF4-FFF2-40B4-BE49-F238E27FC236}">
                <a16:creationId xmlns:a16="http://schemas.microsoft.com/office/drawing/2014/main" id="{739FCB87-3984-4162-B456-F0E681C00D74}"/>
              </a:ext>
            </a:extLst>
          </p:cNvPr>
          <p:cNvGrpSpPr/>
          <p:nvPr/>
        </p:nvGrpSpPr>
        <p:grpSpPr>
          <a:xfrm>
            <a:off x="9586633" y="5544147"/>
            <a:ext cx="1172531" cy="724026"/>
            <a:chOff x="9586633" y="5544147"/>
            <a:chExt cx="1172531" cy="724026"/>
          </a:xfrm>
        </p:grpSpPr>
        <p:sp>
          <p:nvSpPr>
            <p:cNvPr id="213" name="Value1">
              <a:extLst>
                <a:ext uri="{FF2B5EF4-FFF2-40B4-BE49-F238E27FC236}">
                  <a16:creationId xmlns:a16="http://schemas.microsoft.com/office/drawing/2014/main" id="{F7109689-E08B-4E1F-8800-0BEE38358C30}"/>
                </a:ext>
              </a:extLst>
            </p:cNvPr>
            <p:cNvSpPr/>
            <p:nvPr/>
          </p:nvSpPr>
          <p:spPr>
            <a:xfrm>
              <a:off x="10148099"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214" name="Title1">
              <a:extLst>
                <a:ext uri="{FF2B5EF4-FFF2-40B4-BE49-F238E27FC236}">
                  <a16:creationId xmlns:a16="http://schemas.microsoft.com/office/drawing/2014/main" id="{D93BE083-78DE-45DC-8D2E-8A2CCB3377C6}"/>
                </a:ext>
              </a:extLst>
            </p:cNvPr>
            <p:cNvSpPr/>
            <p:nvPr/>
          </p:nvSpPr>
          <p:spPr>
            <a:xfrm>
              <a:off x="9592384" y="5592784"/>
              <a:ext cx="963630" cy="230832"/>
            </a:xfrm>
            <a:prstGeom prst="rect">
              <a:avLst/>
            </a:prstGeom>
          </p:spPr>
          <p:txBody>
            <a:bodyPr wrap="square">
              <a:spAutoFit/>
            </a:bodyPr>
            <a:lstStyle/>
            <a:p>
              <a:pPr fontAlgn="t"/>
              <a:r>
                <a:rPr lang="en-US" sz="900">
                  <a:latin typeface="Franklin Gothic Book" panose="020B0503020102020204" pitchFamily="34" charset="0"/>
                </a:rPr>
                <a:t>Retail</a:t>
              </a:r>
            </a:p>
          </p:txBody>
        </p:sp>
        <p:sp>
          <p:nvSpPr>
            <p:cNvPr id="215" name="Title2">
              <a:extLst>
                <a:ext uri="{FF2B5EF4-FFF2-40B4-BE49-F238E27FC236}">
                  <a16:creationId xmlns:a16="http://schemas.microsoft.com/office/drawing/2014/main" id="{3D53360A-1327-4EB8-A75F-A9A3C71796D1}"/>
                </a:ext>
              </a:extLst>
            </p:cNvPr>
            <p:cNvSpPr/>
            <p:nvPr/>
          </p:nvSpPr>
          <p:spPr>
            <a:xfrm>
              <a:off x="9592384" y="5897195"/>
              <a:ext cx="870623" cy="369332"/>
            </a:xfrm>
            <a:prstGeom prst="rect">
              <a:avLst/>
            </a:prstGeom>
          </p:spPr>
          <p:txBody>
            <a:bodyPr wrap="square">
              <a:spAutoFit/>
            </a:bodyPr>
            <a:lstStyle/>
            <a:p>
              <a:pPr fontAlgn="t"/>
              <a:r>
                <a:rPr lang="en-US" sz="900" dirty="0">
                  <a:latin typeface="Franklin Gothic Book" panose="020B0503020102020204" pitchFamily="34" charset="0"/>
                </a:rPr>
                <a:t>AFH</a:t>
              </a:r>
            </a:p>
            <a:p>
              <a:pPr fontAlgn="t"/>
              <a:r>
                <a:rPr lang="en-US" sz="900" dirty="0">
                  <a:latin typeface="Franklin Gothic Book" panose="020B0503020102020204" pitchFamily="34" charset="0"/>
                </a:rPr>
                <a:t>Channels</a:t>
              </a:r>
            </a:p>
          </p:txBody>
        </p:sp>
        <p:cxnSp>
          <p:nvCxnSpPr>
            <p:cNvPr id="216" name="Straight Connector 215">
              <a:extLst>
                <a:ext uri="{FF2B5EF4-FFF2-40B4-BE49-F238E27FC236}">
                  <a16:creationId xmlns:a16="http://schemas.microsoft.com/office/drawing/2014/main" id="{49A957F8-6F41-4AC6-8958-E681BA267C22}"/>
                </a:ext>
              </a:extLst>
            </p:cNvPr>
            <p:cNvCxnSpPr/>
            <p:nvPr/>
          </p:nvCxnSpPr>
          <p:spPr>
            <a:xfrm flipH="1">
              <a:off x="9586633"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583F32-EFFF-41B8-93B1-0F2B6B122AA6}"/>
                </a:ext>
              </a:extLst>
            </p:cNvPr>
            <p:cNvCxnSpPr/>
            <p:nvPr/>
          </p:nvCxnSpPr>
          <p:spPr>
            <a:xfrm flipH="1">
              <a:off x="9586633"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8" name="Value2">
              <a:extLst>
                <a:ext uri="{FF2B5EF4-FFF2-40B4-BE49-F238E27FC236}">
                  <a16:creationId xmlns:a16="http://schemas.microsoft.com/office/drawing/2014/main" id="{469F39EC-ED76-42DF-BE3A-A8DCA4B1E7C3}"/>
                </a:ext>
              </a:extLst>
            </p:cNvPr>
            <p:cNvSpPr/>
            <p:nvPr/>
          </p:nvSpPr>
          <p:spPr>
            <a:xfrm>
              <a:off x="10124055" y="5883452"/>
              <a:ext cx="635109"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19" name="Group3">
            <a:extLst>
              <a:ext uri="{FF2B5EF4-FFF2-40B4-BE49-F238E27FC236}">
                <a16:creationId xmlns:a16="http://schemas.microsoft.com/office/drawing/2014/main" id="{287A92A2-5C80-4D1C-AAA5-EEE973A17278}"/>
              </a:ext>
            </a:extLst>
          </p:cNvPr>
          <p:cNvGrpSpPr/>
          <p:nvPr/>
        </p:nvGrpSpPr>
        <p:grpSpPr>
          <a:xfrm>
            <a:off x="10817334" y="5544147"/>
            <a:ext cx="1142075" cy="724026"/>
            <a:chOff x="10817334" y="5544147"/>
            <a:chExt cx="1142075" cy="724026"/>
          </a:xfrm>
        </p:grpSpPr>
        <p:sp>
          <p:nvSpPr>
            <p:cNvPr id="221" name="Value1">
              <a:extLst>
                <a:ext uri="{FF2B5EF4-FFF2-40B4-BE49-F238E27FC236}">
                  <a16:creationId xmlns:a16="http://schemas.microsoft.com/office/drawing/2014/main" id="{864AB70A-DE6A-4282-ADB6-9F09157E1203}"/>
                </a:ext>
              </a:extLst>
            </p:cNvPr>
            <p:cNvSpPr/>
            <p:nvPr/>
          </p:nvSpPr>
          <p:spPr>
            <a:xfrm>
              <a:off x="11397235" y="5544147"/>
              <a:ext cx="550151" cy="384721"/>
            </a:xfrm>
            <a:prstGeom prst="rect">
              <a:avLst/>
            </a:prstGeom>
          </p:spPr>
          <p:txBody>
            <a:bodyPr wrap="none">
              <a:spAutoFit/>
            </a:bodyPr>
            <a:lstStyle/>
            <a:p>
              <a:pPr algn="ctr" fontAlgn="t"/>
              <a:r>
                <a:rPr lang="en-US" sz="1100" dirty="0">
                  <a:latin typeface="Franklin Gothic Medium" panose="020B0603020102020204" pitchFamily="34" charset="0"/>
                </a:rPr>
                <a:t>79%</a:t>
              </a:r>
            </a:p>
            <a:p>
              <a:pPr algn="ctr" fontAlgn="t"/>
              <a:r>
                <a:rPr lang="en-US" sz="800" dirty="0">
                  <a:latin typeface="Franklin Gothic Medium" panose="020B0603020102020204" pitchFamily="34" charset="0"/>
                </a:rPr>
                <a:t>-2.5/5.3</a:t>
              </a:r>
              <a:endParaRPr lang="en-US" sz="1100" dirty="0">
                <a:latin typeface="Franklin Gothic Medium" panose="020B0603020102020204" pitchFamily="34" charset="0"/>
              </a:endParaRPr>
            </a:p>
          </p:txBody>
        </p:sp>
        <p:sp>
          <p:nvSpPr>
            <p:cNvPr id="222" name="Title1">
              <a:extLst>
                <a:ext uri="{FF2B5EF4-FFF2-40B4-BE49-F238E27FC236}">
                  <a16:creationId xmlns:a16="http://schemas.microsoft.com/office/drawing/2014/main" id="{FCCBE0DD-DECD-4485-816B-7F35856237A3}"/>
                </a:ext>
              </a:extLst>
            </p:cNvPr>
            <p:cNvSpPr/>
            <p:nvPr/>
          </p:nvSpPr>
          <p:spPr>
            <a:xfrm>
              <a:off x="10823085" y="5592784"/>
              <a:ext cx="963630" cy="230832"/>
            </a:xfrm>
            <a:prstGeom prst="rect">
              <a:avLst/>
            </a:prstGeom>
          </p:spPr>
          <p:txBody>
            <a:bodyPr wrap="square">
              <a:spAutoFit/>
            </a:bodyPr>
            <a:lstStyle/>
            <a:p>
              <a:pPr fontAlgn="t"/>
              <a:r>
                <a:rPr lang="en-US" sz="900">
                  <a:latin typeface="Franklin Gothic Book" panose="020B0503020102020204" pitchFamily="34" charset="0"/>
                </a:rPr>
                <a:t>Solo</a:t>
              </a:r>
            </a:p>
          </p:txBody>
        </p:sp>
        <p:sp>
          <p:nvSpPr>
            <p:cNvPr id="223" name="Title2">
              <a:extLst>
                <a:ext uri="{FF2B5EF4-FFF2-40B4-BE49-F238E27FC236}">
                  <a16:creationId xmlns:a16="http://schemas.microsoft.com/office/drawing/2014/main" id="{3E222FB6-D33A-4582-9DD2-72346A634FA9}"/>
                </a:ext>
              </a:extLst>
            </p:cNvPr>
            <p:cNvSpPr/>
            <p:nvPr/>
          </p:nvSpPr>
          <p:spPr>
            <a:xfrm>
              <a:off x="10823085" y="5969112"/>
              <a:ext cx="870623" cy="230832"/>
            </a:xfrm>
            <a:prstGeom prst="rect">
              <a:avLst/>
            </a:prstGeom>
          </p:spPr>
          <p:txBody>
            <a:bodyPr wrap="square">
              <a:spAutoFit/>
            </a:bodyPr>
            <a:lstStyle/>
            <a:p>
              <a:pPr fontAlgn="t"/>
              <a:r>
                <a:rPr lang="en-US" sz="900" dirty="0">
                  <a:latin typeface="Franklin Gothic Book" panose="020B0503020102020204" pitchFamily="34" charset="0"/>
                </a:rPr>
                <a:t>Social</a:t>
              </a:r>
            </a:p>
          </p:txBody>
        </p:sp>
        <p:cxnSp>
          <p:nvCxnSpPr>
            <p:cNvPr id="224" name="Straight Connector 223">
              <a:extLst>
                <a:ext uri="{FF2B5EF4-FFF2-40B4-BE49-F238E27FC236}">
                  <a16:creationId xmlns:a16="http://schemas.microsoft.com/office/drawing/2014/main" id="{05F02873-CC10-4E25-92AF-22FCE0D5E6A6}"/>
                </a:ext>
              </a:extLst>
            </p:cNvPr>
            <p:cNvCxnSpPr/>
            <p:nvPr/>
          </p:nvCxnSpPr>
          <p:spPr>
            <a:xfrm flipH="1">
              <a:off x="10817334"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05800BC-F03C-479B-85C7-5E90D8672A8E}"/>
                </a:ext>
              </a:extLst>
            </p:cNvPr>
            <p:cNvCxnSpPr/>
            <p:nvPr/>
          </p:nvCxnSpPr>
          <p:spPr>
            <a:xfrm flipH="1">
              <a:off x="10817334"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26" name="Value2">
              <a:extLst>
                <a:ext uri="{FF2B5EF4-FFF2-40B4-BE49-F238E27FC236}">
                  <a16:creationId xmlns:a16="http://schemas.microsoft.com/office/drawing/2014/main" id="{8838FCC3-E937-4D87-A940-41E8C4F51FE6}"/>
                </a:ext>
              </a:extLst>
            </p:cNvPr>
            <p:cNvSpPr/>
            <p:nvPr/>
          </p:nvSpPr>
          <p:spPr>
            <a:xfrm>
              <a:off x="11385214" y="5883452"/>
              <a:ext cx="574195" cy="384721"/>
            </a:xfrm>
            <a:prstGeom prst="rect">
              <a:avLst/>
            </a:prstGeom>
          </p:spPr>
          <p:txBody>
            <a:bodyPr wrap="none">
              <a:spAutoFit/>
            </a:bodyPr>
            <a:lstStyle/>
            <a:p>
              <a:pPr algn="ctr" fontAlgn="t"/>
              <a:r>
                <a:rPr lang="en-US" sz="1100" dirty="0">
                  <a:latin typeface="Franklin Gothic Medium" panose="020B0603020102020204" pitchFamily="34" charset="0"/>
                </a:rPr>
                <a:t>21%</a:t>
              </a:r>
            </a:p>
            <a:p>
              <a:pPr algn="ctr" fontAlgn="t"/>
              <a:r>
                <a:rPr lang="en-US" sz="800" dirty="0">
                  <a:latin typeface="Franklin Gothic Medium" panose="020B0603020102020204" pitchFamily="34" charset="0"/>
                </a:rPr>
                <a:t>-2.1/-4.0</a:t>
              </a:r>
              <a:endParaRPr lang="en-US" sz="1100" dirty="0">
                <a:latin typeface="Franklin Gothic Medium" panose="020B0603020102020204" pitchFamily="34" charset="0"/>
              </a:endParaRPr>
            </a:p>
          </p:txBody>
        </p:sp>
      </p:grpSp>
      <p:pic>
        <p:nvPicPr>
          <p:cNvPr id="227" name="Picture 226" descr="Icon&#10;&#10;Description automatically generated">
            <a:extLst>
              <a:ext uri="{FF2B5EF4-FFF2-40B4-BE49-F238E27FC236}">
                <a16:creationId xmlns:a16="http://schemas.microsoft.com/office/drawing/2014/main" id="{54B71D0B-4AF4-47FA-9C00-17A322DA39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8622" y="4591408"/>
            <a:ext cx="743893" cy="743893"/>
          </a:xfrm>
          <a:prstGeom prst="rect">
            <a:avLst/>
          </a:prstGeom>
        </p:spPr>
      </p:pic>
      <p:pic>
        <p:nvPicPr>
          <p:cNvPr id="228" name="Picture 227" descr="Icon&#10;&#10;Description automatically generated">
            <a:extLst>
              <a:ext uri="{FF2B5EF4-FFF2-40B4-BE49-F238E27FC236}">
                <a16:creationId xmlns:a16="http://schemas.microsoft.com/office/drawing/2014/main" id="{0EA6E423-5C69-44FC-9D5D-E90F8E4346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16748" y="4625863"/>
            <a:ext cx="736231" cy="736231"/>
          </a:xfrm>
          <a:prstGeom prst="rect">
            <a:avLst/>
          </a:prstGeom>
        </p:spPr>
      </p:pic>
      <p:pic>
        <p:nvPicPr>
          <p:cNvPr id="229" name="Picture 228" descr="Icon&#10;&#10;Description automatically generated">
            <a:extLst>
              <a:ext uri="{FF2B5EF4-FFF2-40B4-BE49-F238E27FC236}">
                <a16:creationId xmlns:a16="http://schemas.microsoft.com/office/drawing/2014/main" id="{FF4AC64A-8142-4CA2-8D6E-EDEDB4BA07E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01178" y="4625863"/>
            <a:ext cx="650424" cy="736231"/>
          </a:xfrm>
          <a:prstGeom prst="rect">
            <a:avLst/>
          </a:prstGeom>
        </p:spPr>
      </p:pic>
      <p:graphicFrame>
        <p:nvGraphicFramePr>
          <p:cNvPr id="230" name="Table51">
            <a:extLst>
              <a:ext uri="{FF2B5EF4-FFF2-40B4-BE49-F238E27FC236}">
                <a16:creationId xmlns:a16="http://schemas.microsoft.com/office/drawing/2014/main" id="{D9508AF3-9385-44DD-B730-FFE90C706517}"/>
              </a:ext>
            </a:extLst>
          </p:cNvPr>
          <p:cNvGraphicFramePr>
            <a:graphicFrameLocks noGrp="1"/>
          </p:cNvGraphicFramePr>
          <p:nvPr>
            <p:extLst>
              <p:ext uri="{D42A27DB-BD31-4B8C-83A1-F6EECF244321}">
                <p14:modId xmlns:p14="http://schemas.microsoft.com/office/powerpoint/2010/main" val="1963059850"/>
              </p:ext>
            </p:extLst>
          </p:nvPr>
        </p:nvGraphicFramePr>
        <p:xfrm>
          <a:off x="6892758" y="4138351"/>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sp>
        <p:nvSpPr>
          <p:cNvPr id="4" name="Slide Number Placeholder 3">
            <a:extLst>
              <a:ext uri="{FF2B5EF4-FFF2-40B4-BE49-F238E27FC236}">
                <a16:creationId xmlns:a16="http://schemas.microsoft.com/office/drawing/2014/main" id="{A4B1DCAE-1C87-4F57-9AB4-8D4EDD59C806}"/>
              </a:ext>
            </a:extLst>
          </p:cNvPr>
          <p:cNvSpPr>
            <a:spLocks noGrp="1"/>
          </p:cNvSpPr>
          <p:nvPr>
            <p:ph type="sldNum" sz="quarter" idx="4"/>
          </p:nvPr>
        </p:nvSpPr>
        <p:spPr/>
        <p:txBody>
          <a:bodyPr/>
          <a:lstStyle/>
          <a:p>
            <a:fld id="{A26DCA39-FE7E-4B33-9419-C9BB65BD885E}" type="slidenum">
              <a:rPr lang="en-US" smtClean="0"/>
              <a:t>47</a:t>
            </a:fld>
            <a:endParaRPr lang="en-US"/>
          </a:p>
        </p:txBody>
      </p:sp>
    </p:spTree>
    <p:extLst>
      <p:ext uri="{BB962C8B-B14F-4D97-AF65-F5344CB8AC3E}">
        <p14:creationId xmlns:p14="http://schemas.microsoft.com/office/powerpoint/2010/main" val="269133328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48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lang="en-US" dirty="0"/>
              <a:t> Performance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605005126"/>
              </p:ext>
            </p:extLst>
          </p:nvPr>
        </p:nvGraphicFramePr>
        <p:xfrm>
          <a:off x="377684" y="1821165"/>
          <a:ext cx="11555016" cy="4594929"/>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2884">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6803">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6803">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6803">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6803">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6803">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6803">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6803">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6803">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6803">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6803">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6803">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552858"/>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21353"/>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3023091879"/>
              </p:ext>
            </p:extLst>
          </p:nvPr>
        </p:nvGraphicFramePr>
        <p:xfrm>
          <a:off x="8160334" y="2343983"/>
          <a:ext cx="1741964" cy="4036967"/>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27250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85386"/>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7D24FBE0-B7F6-4D40-9DF9-FFACF3CF44AD}"/>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2" name="Group 31">
            <a:extLst>
              <a:ext uri="{FF2B5EF4-FFF2-40B4-BE49-F238E27FC236}">
                <a16:creationId xmlns:a16="http://schemas.microsoft.com/office/drawing/2014/main" id="{E494B010-A540-4C1A-994E-855242859A70}"/>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E0F5CB86-16AC-4071-8D5D-EB340766312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66AC870C-108E-421A-8F8E-330DEFF7B21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065E00DB-0E2B-4EDC-A864-131617BA0FC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8" name="Chart2">
            <a:extLst>
              <a:ext uri="{FF2B5EF4-FFF2-40B4-BE49-F238E27FC236}">
                <a16:creationId xmlns:a16="http://schemas.microsoft.com/office/drawing/2014/main" id="{AECD3ECA-4FA0-48B0-8EFA-01B1C11886F2}"/>
              </a:ext>
            </a:extLst>
          </p:cNvPr>
          <p:cNvGraphicFramePr/>
          <p:nvPr>
            <p:extLst>
              <p:ext uri="{D42A27DB-BD31-4B8C-83A1-F6EECF244321}">
                <p14:modId xmlns:p14="http://schemas.microsoft.com/office/powerpoint/2010/main" val="785856022"/>
              </p:ext>
            </p:extLst>
          </p:nvPr>
        </p:nvGraphicFramePr>
        <p:xfrm>
          <a:off x="10090066" y="2329660"/>
          <a:ext cx="1741964" cy="4036967"/>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6440A92B-C540-42BD-B888-BAF195F887D6}"/>
              </a:ext>
            </a:extLst>
          </p:cNvPr>
          <p:cNvSpPr>
            <a:spLocks noGrp="1"/>
          </p:cNvSpPr>
          <p:nvPr>
            <p:ph type="sldNum" sz="quarter" idx="4"/>
          </p:nvPr>
        </p:nvSpPr>
        <p:spPr/>
        <p:txBody>
          <a:bodyPr/>
          <a:lstStyle/>
          <a:p>
            <a:fld id="{A26DCA39-FE7E-4B33-9419-C9BB65BD885E}" type="slidenum">
              <a:rPr lang="en-US" smtClean="0"/>
              <a:t>48</a:t>
            </a:fld>
            <a:endParaRPr lang="en-US"/>
          </a:p>
        </p:txBody>
      </p:sp>
    </p:spTree>
    <p:extLst>
      <p:ext uri="{BB962C8B-B14F-4D97-AF65-F5344CB8AC3E}">
        <p14:creationId xmlns:p14="http://schemas.microsoft.com/office/powerpoint/2010/main" val="176980342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49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 share</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2749661376"/>
              </p:ext>
            </p:extLst>
          </p:nvPr>
        </p:nvGraphicFramePr>
        <p:xfrm>
          <a:off x="152400" y="1821516"/>
          <a:ext cx="11887196" cy="4639717"/>
        </p:xfrm>
        <a:graphic>
          <a:graphicData uri="http://schemas.openxmlformats.org/drawingml/2006/table">
            <a:tbl>
              <a:tblPr firstRow="1" bandRow="1">
                <a:tableStyleId>{0E3FDE45-AF77-4B5C-9715-49D594BDF05E}</a:tableStyleId>
              </a:tblPr>
              <a:tblGrid>
                <a:gridCol w="1292087">
                  <a:extLst>
                    <a:ext uri="{9D8B030D-6E8A-4147-A177-3AD203B41FA5}">
                      <a16:colId xmlns:a16="http://schemas.microsoft.com/office/drawing/2014/main" val="881002053"/>
                    </a:ext>
                  </a:extLst>
                </a:gridCol>
                <a:gridCol w="556591">
                  <a:extLst>
                    <a:ext uri="{9D8B030D-6E8A-4147-A177-3AD203B41FA5}">
                      <a16:colId xmlns:a16="http://schemas.microsoft.com/office/drawing/2014/main" val="1208518369"/>
                    </a:ext>
                  </a:extLst>
                </a:gridCol>
                <a:gridCol w="808383">
                  <a:extLst>
                    <a:ext uri="{9D8B030D-6E8A-4147-A177-3AD203B41FA5}">
                      <a16:colId xmlns:a16="http://schemas.microsoft.com/office/drawing/2014/main" val="1237135255"/>
                    </a:ext>
                  </a:extLst>
                </a:gridCol>
                <a:gridCol w="685163">
                  <a:extLst>
                    <a:ext uri="{9D8B030D-6E8A-4147-A177-3AD203B41FA5}">
                      <a16:colId xmlns:a16="http://schemas.microsoft.com/office/drawing/2014/main" val="1499619777"/>
                    </a:ext>
                  </a:extLst>
                </a:gridCol>
                <a:gridCol w="712081">
                  <a:extLst>
                    <a:ext uri="{9D8B030D-6E8A-4147-A177-3AD203B41FA5}">
                      <a16:colId xmlns:a16="http://schemas.microsoft.com/office/drawing/2014/main" val="3479004267"/>
                    </a:ext>
                  </a:extLst>
                </a:gridCol>
                <a:gridCol w="712081">
                  <a:extLst>
                    <a:ext uri="{9D8B030D-6E8A-4147-A177-3AD203B41FA5}">
                      <a16:colId xmlns:a16="http://schemas.microsoft.com/office/drawing/2014/main" val="2750460429"/>
                    </a:ext>
                  </a:extLst>
                </a:gridCol>
                <a:gridCol w="712081">
                  <a:extLst>
                    <a:ext uri="{9D8B030D-6E8A-4147-A177-3AD203B41FA5}">
                      <a16:colId xmlns:a16="http://schemas.microsoft.com/office/drawing/2014/main" val="794520846"/>
                    </a:ext>
                  </a:extLst>
                </a:gridCol>
                <a:gridCol w="712081">
                  <a:extLst>
                    <a:ext uri="{9D8B030D-6E8A-4147-A177-3AD203B41FA5}">
                      <a16:colId xmlns:a16="http://schemas.microsoft.com/office/drawing/2014/main" val="3968922060"/>
                    </a:ext>
                  </a:extLst>
                </a:gridCol>
                <a:gridCol w="712081">
                  <a:extLst>
                    <a:ext uri="{9D8B030D-6E8A-4147-A177-3AD203B41FA5}">
                      <a16:colId xmlns:a16="http://schemas.microsoft.com/office/drawing/2014/main" val="1478791964"/>
                    </a:ext>
                  </a:extLst>
                </a:gridCol>
                <a:gridCol w="712081">
                  <a:extLst>
                    <a:ext uri="{9D8B030D-6E8A-4147-A177-3AD203B41FA5}">
                      <a16:colId xmlns:a16="http://schemas.microsoft.com/office/drawing/2014/main" val="2966880700"/>
                    </a:ext>
                  </a:extLst>
                </a:gridCol>
                <a:gridCol w="712081">
                  <a:extLst>
                    <a:ext uri="{9D8B030D-6E8A-4147-A177-3AD203B41FA5}">
                      <a16:colId xmlns:a16="http://schemas.microsoft.com/office/drawing/2014/main" val="3518609017"/>
                    </a:ext>
                  </a:extLst>
                </a:gridCol>
                <a:gridCol w="712081">
                  <a:extLst>
                    <a:ext uri="{9D8B030D-6E8A-4147-A177-3AD203B41FA5}">
                      <a16:colId xmlns:a16="http://schemas.microsoft.com/office/drawing/2014/main" val="4246921918"/>
                    </a:ext>
                  </a:extLst>
                </a:gridCol>
                <a:gridCol w="712081">
                  <a:extLst>
                    <a:ext uri="{9D8B030D-6E8A-4147-A177-3AD203B41FA5}">
                      <a16:colId xmlns:a16="http://schemas.microsoft.com/office/drawing/2014/main" val="2984274023"/>
                    </a:ext>
                  </a:extLst>
                </a:gridCol>
                <a:gridCol w="712081">
                  <a:extLst>
                    <a:ext uri="{9D8B030D-6E8A-4147-A177-3AD203B41FA5}">
                      <a16:colId xmlns:a16="http://schemas.microsoft.com/office/drawing/2014/main" val="2594676584"/>
                    </a:ext>
                  </a:extLst>
                </a:gridCol>
                <a:gridCol w="712081">
                  <a:extLst>
                    <a:ext uri="{9D8B030D-6E8A-4147-A177-3AD203B41FA5}">
                      <a16:colId xmlns:a16="http://schemas.microsoft.com/office/drawing/2014/main" val="1375794648"/>
                    </a:ext>
                  </a:extLst>
                </a:gridCol>
                <a:gridCol w="712081">
                  <a:extLst>
                    <a:ext uri="{9D8B030D-6E8A-4147-A177-3AD203B41FA5}">
                      <a16:colId xmlns:a16="http://schemas.microsoft.com/office/drawing/2014/main" val="3823402466"/>
                    </a:ext>
                  </a:extLst>
                </a:gridCol>
              </a:tblGrid>
              <a:tr h="427550">
                <a:tc>
                  <a:txBody>
                    <a:bodyPr/>
                    <a:lstStyle/>
                    <a:p>
                      <a:pPr algn="ctr"/>
                      <a:r>
                        <a:rPr lang="en-US" sz="900" b="0" kern="1200" dirty="0">
                          <a:solidFill>
                            <a:schemeClr val="tx1"/>
                          </a:solidFill>
                          <a:latin typeface="+mn-lt"/>
                          <a:ea typeface="+mn-ea"/>
                          <a:cs typeface="+mn-cs"/>
                        </a:rPr>
                        <a:t>Share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Prepared Breakfast Food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Frozen Breakfast Food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Cereal</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21693">
                <a:tc>
                  <a:txBody>
                    <a:bodyPr/>
                    <a:lstStyle/>
                    <a:p>
                      <a:pPr algn="l" fontAlgn="b"/>
                      <a:r>
                        <a:rPr lang="en-US" sz="800" b="0" i="0" u="none" strike="noStrike">
                          <a:solidFill>
                            <a:srgbClr val="000000"/>
                          </a:solidFill>
                          <a:effectLst/>
                          <a:latin typeface="Franklin Gothic Book" panose="020B0503020102020204" pitchFamily="34" charset="0"/>
                        </a:rPr>
                        <a:t>Bread/Bakery</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Yogurt/Cheese</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Fruits and Veggies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Salty/Savory Snacks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Meat Snacks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221693">
                <a:tc>
                  <a:txBody>
                    <a:bodyPr/>
                    <a:lstStyle/>
                    <a:p>
                      <a:pPr algn="l" fontAlgn="b"/>
                      <a:r>
                        <a:rPr lang="en-US" sz="800" b="0" i="0" u="none" strike="noStrike">
                          <a:solidFill>
                            <a:srgbClr val="000000"/>
                          </a:solidFill>
                          <a:effectLst/>
                          <a:latin typeface="Franklin Gothic Book" panose="020B0503020102020204" pitchFamily="34" charset="0"/>
                        </a:rPr>
                        <a:t>Nuts/Seeds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221693">
                <a:tc>
                  <a:txBody>
                    <a:bodyPr/>
                    <a:lstStyle/>
                    <a:p>
                      <a:pPr algn="l" fontAlgn="b"/>
                      <a:r>
                        <a:rPr lang="en-US" sz="800" b="0" i="0" u="none" strike="noStrike">
                          <a:solidFill>
                            <a:srgbClr val="000000"/>
                          </a:solidFill>
                          <a:effectLst/>
                          <a:latin typeface="Franklin Gothic Book" panose="020B0503020102020204" pitchFamily="34" charset="0"/>
                        </a:rPr>
                        <a:t>Crackers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r h="221693">
                <a:tc>
                  <a:txBody>
                    <a:bodyPr/>
                    <a:lstStyle/>
                    <a:p>
                      <a:pPr algn="l" fontAlgn="b"/>
                      <a:r>
                        <a:rPr lang="en-US" sz="800" b="0" i="0" u="none" strike="noStrike">
                          <a:solidFill>
                            <a:srgbClr val="000000"/>
                          </a:solidFill>
                          <a:effectLst/>
                          <a:latin typeface="Franklin Gothic Book" panose="020B0503020102020204" pitchFamily="34" charset="0"/>
                        </a:rPr>
                        <a:t>Cookies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Bars/Bites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5324264"/>
                  </a:ext>
                </a:extLst>
              </a:tr>
              <a:tr h="221693">
                <a:tc>
                  <a:txBody>
                    <a:bodyPr/>
                    <a:lstStyle/>
                    <a:p>
                      <a:pPr algn="l" fontAlgn="b"/>
                      <a:r>
                        <a:rPr lang="en-US" sz="800" b="0" i="0" u="none" strike="noStrike">
                          <a:solidFill>
                            <a:srgbClr val="000000"/>
                          </a:solidFill>
                          <a:effectLst/>
                          <a:latin typeface="Franklin Gothic Book" panose="020B0503020102020204" pitchFamily="34" charset="0"/>
                        </a:rPr>
                        <a:t>Sweets/Candy</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775477"/>
                  </a:ext>
                </a:extLst>
              </a:tr>
              <a:tr h="221693">
                <a:tc>
                  <a:txBody>
                    <a:bodyPr/>
                    <a:lstStyle/>
                    <a:p>
                      <a:pPr algn="l" fontAlgn="b"/>
                      <a:r>
                        <a:rPr lang="en-US" sz="800" b="0" i="0" u="none" strike="noStrike">
                          <a:solidFill>
                            <a:srgbClr val="000000"/>
                          </a:solidFill>
                          <a:effectLst/>
                          <a:latin typeface="Franklin Gothic Book" panose="020B0503020102020204" pitchFamily="34" charset="0"/>
                        </a:rPr>
                        <a:t>Dessert Items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1549550"/>
                  </a:ext>
                </a:extLst>
              </a:tr>
              <a:tr h="221693">
                <a:tc>
                  <a:txBody>
                    <a:bodyPr/>
                    <a:lstStyle/>
                    <a:p>
                      <a:pPr algn="l" fontAlgn="b"/>
                      <a:r>
                        <a:rPr lang="en-US" sz="800" b="0" i="0" u="none" strike="noStrike">
                          <a:solidFill>
                            <a:srgbClr val="000000"/>
                          </a:solidFill>
                          <a:effectLst/>
                          <a:latin typeface="Franklin Gothic Book" panose="020B0503020102020204" pitchFamily="34" charset="0"/>
                        </a:rPr>
                        <a:t>Sweet Baked Items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623752"/>
                  </a:ext>
                </a:extLst>
              </a:tr>
              <a:tr h="221693">
                <a:tc>
                  <a:txBody>
                    <a:bodyPr/>
                    <a:lstStyle/>
                    <a:p>
                      <a:pPr algn="l" fontAlgn="b"/>
                      <a:r>
                        <a:rPr lang="en-US" sz="800" b="0" i="0" u="none" strike="noStrike">
                          <a:solidFill>
                            <a:srgbClr val="000000"/>
                          </a:solidFill>
                          <a:effectLst/>
                          <a:latin typeface="Franklin Gothic Book" panose="020B0503020102020204" pitchFamily="34" charset="0"/>
                        </a:rPr>
                        <a:t>Packaged Frozen Entrees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3061030"/>
                  </a:ext>
                </a:extLst>
              </a:tr>
              <a:tr h="221693">
                <a:tc>
                  <a:txBody>
                    <a:bodyPr/>
                    <a:lstStyle/>
                    <a:p>
                      <a:pPr algn="l" fontAlgn="b"/>
                      <a:r>
                        <a:rPr lang="en-US" sz="800" b="0" i="0" u="none" strike="noStrike">
                          <a:solidFill>
                            <a:srgbClr val="000000"/>
                          </a:solidFill>
                          <a:effectLst/>
                          <a:latin typeface="Franklin Gothic Book" panose="020B0503020102020204" pitchFamily="34" charset="0"/>
                        </a:rPr>
                        <a:t>Main Meal Foods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0204338"/>
                  </a:ext>
                </a:extLst>
              </a:tr>
              <a:tr h="221693">
                <a:tc>
                  <a:txBody>
                    <a:bodyPr/>
                    <a:lstStyle/>
                    <a:p>
                      <a:pPr algn="l" fontAlgn="b"/>
                      <a:r>
                        <a:rPr lang="en-US" sz="800" b="0" i="0" u="none" strike="noStrike">
                          <a:solidFill>
                            <a:srgbClr val="000000"/>
                          </a:solidFill>
                          <a:effectLst/>
                          <a:latin typeface="Franklin Gothic Book" panose="020B0503020102020204" pitchFamily="34" charset="0"/>
                        </a:rPr>
                        <a:t>Nutritional Drinks/Smoothies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422888"/>
                  </a:ext>
                </a:extLst>
              </a:tr>
              <a:tr h="221693">
                <a:tc>
                  <a:txBody>
                    <a:bodyPr/>
                    <a:lstStyle/>
                    <a:p>
                      <a:pPr algn="l" fontAlgn="b"/>
                      <a:r>
                        <a:rPr lang="en-US" sz="800" b="0" i="0" u="none" strike="noStrike" dirty="0">
                          <a:solidFill>
                            <a:srgbClr val="000000"/>
                          </a:solidFill>
                          <a:effectLst/>
                          <a:latin typeface="Franklin Gothic Book" panose="020B0503020102020204" pitchFamily="34" charset="0"/>
                        </a:rPr>
                        <a:t>Beverages</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1444594"/>
                  </a:ext>
                </a:extLst>
              </a:tr>
            </a:tbl>
          </a:graphicData>
        </a:graphic>
      </p:graphicFrame>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2240980"/>
            <a:ext cx="12039600" cy="45719"/>
          </a:xfrm>
          <a:prstGeom prst="rect">
            <a:avLst/>
          </a:prstGeom>
        </p:spPr>
      </p:pic>
      <p:grpSp>
        <p:nvGrpSpPr>
          <p:cNvPr id="19" name="Group 18">
            <a:extLst>
              <a:ext uri="{FF2B5EF4-FFF2-40B4-BE49-F238E27FC236}">
                <a16:creationId xmlns:a16="http://schemas.microsoft.com/office/drawing/2014/main" id="{87B80787-AAD8-45C2-B313-F80F8D1E0F7C}"/>
              </a:ext>
            </a:extLst>
          </p:cNvPr>
          <p:cNvGrpSpPr/>
          <p:nvPr/>
        </p:nvGrpSpPr>
        <p:grpSpPr>
          <a:xfrm>
            <a:off x="3732881" y="6559721"/>
            <a:ext cx="6309360" cy="230832"/>
            <a:chOff x="3732881" y="6559721"/>
            <a:chExt cx="6309360" cy="230832"/>
          </a:xfrm>
        </p:grpSpPr>
        <p:sp>
          <p:nvSpPr>
            <p:cNvPr id="20" name="TextBox 19">
              <a:extLst>
                <a:ext uri="{FF2B5EF4-FFF2-40B4-BE49-F238E27FC236}">
                  <a16:creationId xmlns:a16="http://schemas.microsoft.com/office/drawing/2014/main" id="{4A0E58B5-51AD-461E-8AA8-BB937EDCBAFF}"/>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Category Share of Occasion | Change Vs year ago , Change Vs 2 year ago       Positive       Negative  </a:t>
              </a:r>
            </a:p>
          </p:txBody>
        </p:sp>
        <p:sp>
          <p:nvSpPr>
            <p:cNvPr id="21" name="Flowchart: Connector 20">
              <a:extLst>
                <a:ext uri="{FF2B5EF4-FFF2-40B4-BE49-F238E27FC236}">
                  <a16:creationId xmlns:a16="http://schemas.microsoft.com/office/drawing/2014/main" id="{15D56C1C-CF97-4F43-A269-AEA5F9C77701}"/>
                </a:ext>
              </a:extLst>
            </p:cNvPr>
            <p:cNvSpPr/>
            <p:nvPr/>
          </p:nvSpPr>
          <p:spPr>
            <a:xfrm>
              <a:off x="8181479" y="6607348"/>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lowchart: Connector 21">
              <a:extLst>
                <a:ext uri="{FF2B5EF4-FFF2-40B4-BE49-F238E27FC236}">
                  <a16:creationId xmlns:a16="http://schemas.microsoft.com/office/drawing/2014/main" id="{3C7EB5CA-3D79-428D-B14B-F87EB759FBF8}"/>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3" name="Chart1">
            <a:extLst>
              <a:ext uri="{FF2B5EF4-FFF2-40B4-BE49-F238E27FC236}">
                <a16:creationId xmlns:a16="http://schemas.microsoft.com/office/drawing/2014/main" id="{25DB9DA3-FE52-4A09-80CC-8B88D7AF1C98}"/>
              </a:ext>
            </a:extLst>
          </p:cNvPr>
          <p:cNvGraphicFramePr/>
          <p:nvPr>
            <p:extLst>
              <p:ext uri="{D42A27DB-BD31-4B8C-83A1-F6EECF244321}">
                <p14:modId xmlns:p14="http://schemas.microsoft.com/office/powerpoint/2010/main" val="770462505"/>
              </p:ext>
            </p:extLst>
          </p:nvPr>
        </p:nvGraphicFramePr>
        <p:xfrm>
          <a:off x="1380338" y="1030288"/>
          <a:ext cx="10552365" cy="893962"/>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6BA7FAF0-036E-4970-8D06-ACD131EE497A}"/>
              </a:ext>
            </a:extLst>
          </p:cNvPr>
          <p:cNvSpPr>
            <a:spLocks noGrp="1"/>
          </p:cNvSpPr>
          <p:nvPr>
            <p:ph type="sldNum" sz="quarter" idx="4"/>
          </p:nvPr>
        </p:nvSpPr>
        <p:spPr/>
        <p:txBody>
          <a:bodyPr/>
          <a:lstStyle/>
          <a:p>
            <a:fld id="{A26DCA39-FE7E-4B33-9419-C9BB65BD885E}" type="slidenum">
              <a:rPr lang="en-US" smtClean="0"/>
              <a:t>49</a:t>
            </a:fld>
            <a:endParaRPr lang="en-US"/>
          </a:p>
        </p:txBody>
      </p:sp>
    </p:spTree>
    <p:extLst>
      <p:ext uri="{BB962C8B-B14F-4D97-AF65-F5344CB8AC3E}">
        <p14:creationId xmlns:p14="http://schemas.microsoft.com/office/powerpoint/2010/main" val="26679316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FA7E7A-0389-4278-BB80-FF1D89858A9B}"/>
              </a:ext>
            </a:extLst>
          </p:cNvPr>
          <p:cNvSpPr/>
          <p:nvPr/>
        </p:nvSpPr>
        <p:spPr>
          <a:xfrm>
            <a:off x="0" y="1199965"/>
            <a:ext cx="12192000" cy="9591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Arial"/>
            </a:endParaRPr>
          </a:p>
        </p:txBody>
      </p:sp>
      <p:pic>
        <p:nvPicPr>
          <p:cNvPr id="11" name="Picture 10"/>
          <p:cNvPicPr>
            <a:picLocks noChangeAspect="1"/>
          </p:cNvPicPr>
          <p:nvPr/>
        </p:nvPicPr>
        <p:blipFill>
          <a:blip r:embed="rId3"/>
          <a:stretch>
            <a:fillRect/>
          </a:stretch>
        </p:blipFill>
        <p:spPr>
          <a:xfrm flipH="1">
            <a:off x="4992331" y="2267049"/>
            <a:ext cx="7199669" cy="4051450"/>
          </a:xfrm>
          <a:prstGeom prst="rect">
            <a:avLst/>
          </a:prstGeom>
        </p:spPr>
      </p:pic>
      <p:sp>
        <p:nvSpPr>
          <p:cNvPr id="5" name="Title 1"/>
          <p:cNvSpPr txBox="1"/>
          <p:nvPr/>
        </p:nvSpPr>
        <p:spPr>
          <a:xfrm>
            <a:off x="404725" y="1200983"/>
            <a:ext cx="11401793" cy="946057"/>
          </a:xfrm>
          <a:prstGeom prst="rect">
            <a:avLst/>
          </a:prstGeom>
          <a:no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Franklin Gothic Book" panose="020B0503020102020204" pitchFamily="34" charset="0"/>
                <a:ea typeface="+mj-ea"/>
                <a:cs typeface="Arial"/>
              </a:rPr>
              <a:t>Establish an enterprise-wide, standardized continuous tracker of eating occasions within our core markets inclusive of brands, categories, channels and retailers</a:t>
            </a:r>
          </a:p>
        </p:txBody>
      </p:sp>
      <p:sp>
        <p:nvSpPr>
          <p:cNvPr id="9" name="Rectangle 20"/>
          <p:cNvSpPr/>
          <p:nvPr/>
        </p:nvSpPr>
        <p:spPr>
          <a:xfrm flipH="1">
            <a:off x="4992330" y="2259657"/>
            <a:ext cx="3153920" cy="4066235"/>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a:endParaRPr>
          </a:p>
        </p:txBody>
      </p:sp>
      <p:sp>
        <p:nvSpPr>
          <p:cNvPr id="15" name="Title 1"/>
          <p:cNvSpPr txBox="1"/>
          <p:nvPr/>
        </p:nvSpPr>
        <p:spPr>
          <a:xfrm>
            <a:off x="269365" y="3323278"/>
            <a:ext cx="4722964" cy="193899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Franklin Gothic Medium Cond"/>
                <a:ea typeface="+mj-ea"/>
                <a:cs typeface="Arial"/>
              </a:rPr>
              <a:t>In order to unlock the power of occasions, Landmark captures all </a:t>
            </a:r>
            <a:r>
              <a:rPr kumimoji="0" lang="en-US" altLang="en-US" sz="2000" b="1" i="0" u="none" strike="noStrike" kern="1200" cap="none" spc="0" normalizeH="0" baseline="0" noProof="0">
                <a:ln>
                  <a:noFill/>
                </a:ln>
                <a:solidFill>
                  <a:srgbClr val="DB1348"/>
                </a:solidFill>
                <a:effectLst/>
                <a:uLnTx/>
                <a:uFillTx/>
                <a:latin typeface="Franklin Gothic Medium Cond"/>
                <a:ea typeface="+mj-ea"/>
                <a:cs typeface="Arial"/>
              </a:rPr>
              <a:t>5W’s defining the situational context associated with consumption </a:t>
            </a:r>
            <a:r>
              <a:rPr kumimoji="0" lang="en-US" altLang="en-US" sz="2000" b="0" i="0" u="none" strike="noStrike" kern="1200" cap="none" spc="0" normalizeH="0" baseline="0" noProof="0">
                <a:ln>
                  <a:noFill/>
                </a:ln>
                <a:solidFill>
                  <a:prstClr val="black"/>
                </a:solidFill>
                <a:effectLst/>
                <a:uLnTx/>
                <a:uFillTx/>
                <a:latin typeface="Franklin Gothic Medium Cond"/>
                <a:ea typeface="+mj-ea"/>
                <a:cs typeface="Arial"/>
              </a:rPr>
              <a:t>and</a:t>
            </a:r>
            <a:r>
              <a:rPr kumimoji="0" lang="en-US" altLang="en-US" sz="2000" b="0" i="0" u="none" strike="noStrike" kern="1200" cap="none" spc="0" normalizeH="0" baseline="0" noProof="0">
                <a:ln>
                  <a:noFill/>
                </a:ln>
                <a:solidFill>
                  <a:prstClr val="black">
                    <a:lumMod val="50000"/>
                    <a:lumOff val="50000"/>
                  </a:prstClr>
                </a:solidFill>
                <a:effectLst/>
                <a:uLnTx/>
                <a:uFillTx/>
                <a:latin typeface="Franklin Gothic Medium Cond"/>
                <a:ea typeface="+mj-ea"/>
                <a:cs typeface="Arial"/>
              </a:rPr>
              <a:t> </a:t>
            </a:r>
            <a:r>
              <a:rPr kumimoji="0" lang="en-US" altLang="en-US" sz="2000" b="1" i="0" u="none" strike="noStrike" kern="1200" cap="none" spc="0" normalizeH="0" baseline="0" noProof="0">
                <a:ln>
                  <a:noFill/>
                </a:ln>
                <a:solidFill>
                  <a:srgbClr val="DB1348"/>
                </a:solidFill>
                <a:effectLst/>
                <a:uLnTx/>
                <a:uFillTx/>
                <a:latin typeface="Franklin Gothic Medium Cond"/>
                <a:ea typeface="+mj-ea"/>
                <a:cs typeface="Arial"/>
              </a:rPr>
              <a:t>factors associated with purchase</a:t>
            </a:r>
            <a:r>
              <a:rPr kumimoji="0" lang="en-US" altLang="en-US" sz="2000" b="0" i="0" u="none" strike="noStrike" kern="1200" cap="none" spc="0" normalizeH="0" baseline="0" noProof="0">
                <a:ln>
                  <a:noFill/>
                </a:ln>
                <a:solidFill>
                  <a:prstClr val="black"/>
                </a:solidFill>
                <a:effectLst/>
                <a:uLnTx/>
                <a:uFillTx/>
                <a:latin typeface="Franklin Gothic Medium Cond"/>
                <a:ea typeface="+mj-ea"/>
                <a:cs typeface="Arial"/>
              </a:rPr>
              <a:t>, allowing us to entice buyers when they are most motivated and receptive to buy.</a:t>
            </a:r>
          </a:p>
        </p:txBody>
      </p:sp>
      <p:sp>
        <p:nvSpPr>
          <p:cNvPr id="8" name="Title 4">
            <a:extLst>
              <a:ext uri="{FF2B5EF4-FFF2-40B4-BE49-F238E27FC236}">
                <a16:creationId xmlns:a16="http://schemas.microsoft.com/office/drawing/2014/main" id="{5BA32DA3-D30D-4EE2-83A8-A4623125514A}"/>
              </a:ext>
            </a:extLst>
          </p:cNvPr>
          <p:cNvSpPr txBox="1"/>
          <p:nvPr/>
        </p:nvSpPr>
        <p:spPr>
          <a:xfrm>
            <a:off x="121643" y="31158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solidFill>
                  <a:srgbClr val="DB1348"/>
                </a:solidFill>
                <a:effectLst/>
                <a:uLnTx/>
                <a:uFillTx/>
                <a:latin typeface="Franklin Gothic Medium Cond"/>
                <a:ea typeface="+mj-ea"/>
                <a:cs typeface="Arial"/>
              </a:rPr>
              <a:t>Project Objective</a:t>
            </a:r>
            <a:endParaRPr kumimoji="0" lang="en-US" sz="2000" b="0" i="0" u="none" strike="noStrike" kern="1200" cap="none" spc="0" normalizeH="0" baseline="0" noProof="0">
              <a:ln>
                <a:noFill/>
              </a:ln>
              <a:solidFill>
                <a:srgbClr val="DB1348"/>
              </a:solidFill>
              <a:effectLst/>
              <a:uLnTx/>
              <a:uFillTx/>
              <a:latin typeface="Franklin Gothic Medium Cond"/>
              <a:ea typeface="+mj-ea"/>
              <a:cs typeface="Arial"/>
            </a:endParaRPr>
          </a:p>
        </p:txBody>
      </p:sp>
      <p:sp>
        <p:nvSpPr>
          <p:cNvPr id="3" name="Slide Number Placeholder 2">
            <a:extLst>
              <a:ext uri="{FF2B5EF4-FFF2-40B4-BE49-F238E27FC236}">
                <a16:creationId xmlns:a16="http://schemas.microsoft.com/office/drawing/2014/main" id="{2D016242-9428-4FF6-A6C3-CA08B3399F5C}"/>
              </a:ext>
            </a:extLst>
          </p:cNvPr>
          <p:cNvSpPr>
            <a:spLocks noGrp="1"/>
          </p:cNvSpPr>
          <p:nvPr>
            <p:ph type="sldNum" sz="quarter" idx="4"/>
          </p:nvPr>
        </p:nvSpPr>
        <p:spPr/>
        <p:txBody>
          <a:bodyPr/>
          <a:lstStyle/>
          <a:p>
            <a:fld id="{A26DCA39-FE7E-4B33-9419-C9BB65BD885E}" type="slidenum">
              <a:rPr lang="en-US" smtClean="0"/>
              <a:t>5</a:t>
            </a:fld>
            <a:endParaRPr lang="en-US"/>
          </a:p>
        </p:txBody>
      </p:sp>
    </p:spTree>
    <p:extLst>
      <p:ext uri="{BB962C8B-B14F-4D97-AF65-F5344CB8AC3E}">
        <p14:creationId xmlns:p14="http://schemas.microsoft.com/office/powerpoint/2010/main" val="340742797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Category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1735456528"/>
              </p:ext>
            </p:extLst>
          </p:nvPr>
        </p:nvGraphicFramePr>
        <p:xfrm>
          <a:off x="189668" y="1163661"/>
          <a:ext cx="12002332" cy="4722789"/>
        </p:xfrm>
        <a:graphic>
          <a:graphicData uri="http://schemas.openxmlformats.org/drawingml/2006/table">
            <a:tbl>
              <a:tblPr firstRow="1" bandRow="1">
                <a:tableStyleId>{0E3FDE45-AF77-4B5C-9715-49D594BDF05E}</a:tableStyleId>
              </a:tblPr>
              <a:tblGrid>
                <a:gridCol w="1490869">
                  <a:extLst>
                    <a:ext uri="{9D8B030D-6E8A-4147-A177-3AD203B41FA5}">
                      <a16:colId xmlns:a16="http://schemas.microsoft.com/office/drawing/2014/main" val="881002053"/>
                    </a:ext>
                  </a:extLst>
                </a:gridCol>
                <a:gridCol w="445771">
                  <a:extLst>
                    <a:ext uri="{9D8B030D-6E8A-4147-A177-3AD203B41FA5}">
                      <a16:colId xmlns:a16="http://schemas.microsoft.com/office/drawing/2014/main" val="1208518369"/>
                    </a:ext>
                  </a:extLst>
                </a:gridCol>
                <a:gridCol w="718978">
                  <a:extLst>
                    <a:ext uri="{9D8B030D-6E8A-4147-A177-3AD203B41FA5}">
                      <a16:colId xmlns:a16="http://schemas.microsoft.com/office/drawing/2014/main" val="1237135255"/>
                    </a:ext>
                  </a:extLst>
                </a:gridCol>
                <a:gridCol w="718978">
                  <a:extLst>
                    <a:ext uri="{9D8B030D-6E8A-4147-A177-3AD203B41FA5}">
                      <a16:colId xmlns:a16="http://schemas.microsoft.com/office/drawing/2014/main" val="1499619777"/>
                    </a:ext>
                  </a:extLst>
                </a:gridCol>
                <a:gridCol w="718978">
                  <a:extLst>
                    <a:ext uri="{9D8B030D-6E8A-4147-A177-3AD203B41FA5}">
                      <a16:colId xmlns:a16="http://schemas.microsoft.com/office/drawing/2014/main" val="3479004267"/>
                    </a:ext>
                  </a:extLst>
                </a:gridCol>
                <a:gridCol w="718978">
                  <a:extLst>
                    <a:ext uri="{9D8B030D-6E8A-4147-A177-3AD203B41FA5}">
                      <a16:colId xmlns:a16="http://schemas.microsoft.com/office/drawing/2014/main" val="2750460429"/>
                    </a:ext>
                  </a:extLst>
                </a:gridCol>
                <a:gridCol w="718978">
                  <a:extLst>
                    <a:ext uri="{9D8B030D-6E8A-4147-A177-3AD203B41FA5}">
                      <a16:colId xmlns:a16="http://schemas.microsoft.com/office/drawing/2014/main" val="794520846"/>
                    </a:ext>
                  </a:extLst>
                </a:gridCol>
                <a:gridCol w="718978">
                  <a:extLst>
                    <a:ext uri="{9D8B030D-6E8A-4147-A177-3AD203B41FA5}">
                      <a16:colId xmlns:a16="http://schemas.microsoft.com/office/drawing/2014/main" val="3968922060"/>
                    </a:ext>
                  </a:extLst>
                </a:gridCol>
                <a:gridCol w="718978">
                  <a:extLst>
                    <a:ext uri="{9D8B030D-6E8A-4147-A177-3AD203B41FA5}">
                      <a16:colId xmlns:a16="http://schemas.microsoft.com/office/drawing/2014/main" val="1478791964"/>
                    </a:ext>
                  </a:extLst>
                </a:gridCol>
                <a:gridCol w="718978">
                  <a:extLst>
                    <a:ext uri="{9D8B030D-6E8A-4147-A177-3AD203B41FA5}">
                      <a16:colId xmlns:a16="http://schemas.microsoft.com/office/drawing/2014/main" val="2966880700"/>
                    </a:ext>
                  </a:extLst>
                </a:gridCol>
                <a:gridCol w="718978">
                  <a:extLst>
                    <a:ext uri="{9D8B030D-6E8A-4147-A177-3AD203B41FA5}">
                      <a16:colId xmlns:a16="http://schemas.microsoft.com/office/drawing/2014/main" val="3518609017"/>
                    </a:ext>
                  </a:extLst>
                </a:gridCol>
                <a:gridCol w="718978">
                  <a:extLst>
                    <a:ext uri="{9D8B030D-6E8A-4147-A177-3AD203B41FA5}">
                      <a16:colId xmlns:a16="http://schemas.microsoft.com/office/drawing/2014/main" val="4246921918"/>
                    </a:ext>
                  </a:extLst>
                </a:gridCol>
                <a:gridCol w="718978">
                  <a:extLst>
                    <a:ext uri="{9D8B030D-6E8A-4147-A177-3AD203B41FA5}">
                      <a16:colId xmlns:a16="http://schemas.microsoft.com/office/drawing/2014/main" val="2984274023"/>
                    </a:ext>
                  </a:extLst>
                </a:gridCol>
                <a:gridCol w="718978">
                  <a:extLst>
                    <a:ext uri="{9D8B030D-6E8A-4147-A177-3AD203B41FA5}">
                      <a16:colId xmlns:a16="http://schemas.microsoft.com/office/drawing/2014/main" val="2594676584"/>
                    </a:ext>
                  </a:extLst>
                </a:gridCol>
                <a:gridCol w="718978">
                  <a:extLst>
                    <a:ext uri="{9D8B030D-6E8A-4147-A177-3AD203B41FA5}">
                      <a16:colId xmlns:a16="http://schemas.microsoft.com/office/drawing/2014/main" val="1375794648"/>
                    </a:ext>
                  </a:extLst>
                </a:gridCol>
                <a:gridCol w="718978">
                  <a:extLst>
                    <a:ext uri="{9D8B030D-6E8A-4147-A177-3AD203B41FA5}">
                      <a16:colId xmlns:a16="http://schemas.microsoft.com/office/drawing/2014/main" val="3823402466"/>
                    </a:ext>
                  </a:extLst>
                </a:gridCol>
              </a:tblGrid>
              <a:tr h="411276">
                <a:tc>
                  <a:txBody>
                    <a:bodyPr/>
                    <a:lstStyle/>
                    <a:p>
                      <a:pPr algn="ctr"/>
                      <a:r>
                        <a:rPr lang="en-US" sz="900" b="0" kern="1200" dirty="0">
                          <a:solidFill>
                            <a:schemeClr val="tx1"/>
                          </a:solidFill>
                          <a:latin typeface="+mn-lt"/>
                          <a:ea typeface="+mn-ea"/>
                          <a:cs typeface="+mn-cs"/>
                        </a:rPr>
                        <a:t>AOPC</a:t>
                      </a:r>
                    </a:p>
                    <a:p>
                      <a:pPr algn="ctr"/>
                      <a:r>
                        <a:rPr lang="en-US" sz="900" b="0" kern="1200" dirty="0">
                          <a:solidFill>
                            <a:schemeClr val="tx1"/>
                          </a:solidFill>
                          <a:latin typeface="+mn-lt"/>
                          <a:ea typeface="+mn-ea"/>
                          <a:cs typeface="+mn-cs"/>
                        </a:rPr>
                        <a:t>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28487">
                <a:tc>
                  <a:txBody>
                    <a:bodyPr/>
                    <a:lstStyle/>
                    <a:p>
                      <a:r>
                        <a:rPr lang="en-US" sz="800" dirty="0">
                          <a:latin typeface="Franklin Gothic Book" panose="020B0503020102020204" pitchFamily="34" charset="0"/>
                        </a:rPr>
                        <a:t>CCGM</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28487">
                <a:tc>
                  <a:txBody>
                    <a:bodyPr/>
                    <a:lstStyle/>
                    <a:p>
                      <a:pPr lvl="0">
                        <a:buNone/>
                      </a:pPr>
                      <a:r>
                        <a:rPr lang="en-US" sz="800" b="0" i="0" u="none" strike="noStrike" noProof="0" dirty="0">
                          <a:latin typeface="Franklin Gothic Book" panose="020B0503020102020204" pitchFamily="34" charset="0"/>
                        </a:rPr>
                        <a:t>Taste Led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28487">
                <a:tc>
                  <a:txBody>
                    <a:bodyPr/>
                    <a:lstStyle/>
                    <a:p>
                      <a:pPr lvl="0"/>
                      <a:r>
                        <a:rPr lang="en-US" sz="800" dirty="0">
                          <a:latin typeface="Franklin Gothic Book" panose="020B0503020102020204" pitchFamily="34" charset="0"/>
                        </a:rPr>
                        <a:t>Health Led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28487">
                <a:tc>
                  <a:txBody>
                    <a:bodyPr/>
                    <a:lstStyle/>
                    <a:p>
                      <a:pPr lvl="0"/>
                      <a:r>
                        <a:rPr lang="en-US" sz="800" dirty="0">
                          <a:latin typeface="Franklin Gothic Book" panose="020B0503020102020204" pitchFamily="34" charset="0"/>
                        </a:rPr>
                        <a:t>Taste Balanced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28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Frozen Breakfast</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28487">
                <a:tc>
                  <a:txBody>
                    <a:bodyPr/>
                    <a:lstStyle/>
                    <a:p>
                      <a:pPr lvl="0"/>
                      <a:r>
                        <a:rPr lang="en-US" sz="800" dirty="0">
                          <a:latin typeface="Franklin Gothic Book" panose="020B0503020102020204" pitchFamily="34" charset="0"/>
                        </a:rPr>
                        <a:t>From the Griddle</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28487">
                <a:tc>
                  <a:txBody>
                    <a:bodyPr/>
                    <a:lstStyle/>
                    <a:p>
                      <a:pPr lvl="0"/>
                      <a:r>
                        <a:rPr lang="en-US" sz="800" dirty="0">
                          <a:latin typeface="Franklin Gothic Book" panose="020B0503020102020204" pitchFamily="34" charset="0"/>
                        </a:rPr>
                        <a:t>Frozen Waffles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28487">
                <a:tc>
                  <a:txBody>
                    <a:bodyPr/>
                    <a:lstStyle/>
                    <a:p>
                      <a:pPr lvl="0">
                        <a:buNone/>
                      </a:pPr>
                      <a:r>
                        <a:rPr lang="en-US" sz="800" dirty="0">
                          <a:latin typeface="Franklin Gothic Book" panose="020B0503020102020204" pitchFamily="34" charset="0"/>
                        </a:rPr>
                        <a:t>Frozen French Toast</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228487">
                <a:tc>
                  <a:txBody>
                    <a:bodyPr/>
                    <a:lstStyle/>
                    <a:p>
                      <a:pPr lvl="0">
                        <a:buNone/>
                      </a:pPr>
                      <a:r>
                        <a:rPr lang="en-US" sz="800" dirty="0">
                          <a:latin typeface="Franklin Gothic Book" panose="020B0503020102020204" pitchFamily="34" charset="0"/>
                        </a:rPr>
                        <a:t>Frozen Pancakes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228487">
                <a:tc>
                  <a:txBody>
                    <a:bodyPr/>
                    <a:lstStyle/>
                    <a:p>
                      <a:pPr lvl="0">
                        <a:buNone/>
                      </a:pPr>
                      <a:r>
                        <a:rPr lang="en-US" sz="800" dirty="0">
                          <a:latin typeface="Franklin Gothic Book" panose="020B0503020102020204" pitchFamily="34" charset="0"/>
                        </a:rPr>
                        <a:t>PWS</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r h="456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Cereal, Cereal Treat,    Marshmallow Treat Bar</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r h="443609">
                <a:tc>
                  <a:txBody>
                    <a:bodyPr/>
                    <a:lstStyle/>
                    <a:p>
                      <a:r>
                        <a:rPr lang="en-US" sz="800" dirty="0">
                          <a:latin typeface="Franklin Gothic Book" panose="020B0503020102020204" pitchFamily="34" charset="0"/>
                        </a:rPr>
                        <a:t>Granola, Nut, Fruit, Nut &amp; Fruit, Baked Filled Bar</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5324264"/>
                  </a:ext>
                </a:extLst>
              </a:tr>
              <a:tr h="556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Energy Bars (Protein, Energy, Sports, Weight Management, Health and Wellness Bar)</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775477"/>
                  </a:ext>
                </a:extLst>
              </a:tr>
              <a:tr h="3170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Bites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Franklin Gothic Book" panose="020B0503020102020204" pitchFamily="34" charset="0"/>
                          <a:cs typeface="+mn-cs"/>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mn-cs"/>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8553192"/>
                  </a:ext>
                </a:extLst>
              </a:tr>
              <a:tr h="228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Franklin Gothic Book" panose="020B0503020102020204" pitchFamily="34" charset="0"/>
                          <a:ea typeface="+mn-ea"/>
                          <a:cs typeface="+mn-cs"/>
                        </a:rPr>
                        <a:t>Toaster Pastries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67807"/>
                  </a:ext>
                </a:extLst>
              </a:tr>
            </a:tbl>
          </a:graphicData>
        </a:graphic>
      </p:graphicFrame>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53010" y="1558197"/>
            <a:ext cx="12039600" cy="45719"/>
          </a:xfrm>
          <a:prstGeom prst="rect">
            <a:avLst/>
          </a:prstGeom>
        </p:spPr>
      </p:pic>
      <p:grpSp>
        <p:nvGrpSpPr>
          <p:cNvPr id="19" name="Group 18">
            <a:extLst>
              <a:ext uri="{FF2B5EF4-FFF2-40B4-BE49-F238E27FC236}">
                <a16:creationId xmlns:a16="http://schemas.microsoft.com/office/drawing/2014/main" id="{D41F7E8E-5E9D-490B-B01C-1B4BF7D8FA2A}"/>
              </a:ext>
            </a:extLst>
          </p:cNvPr>
          <p:cNvGrpSpPr/>
          <p:nvPr/>
        </p:nvGrpSpPr>
        <p:grpSpPr>
          <a:xfrm>
            <a:off x="3692976" y="6453235"/>
            <a:ext cx="6309360" cy="369332"/>
            <a:chOff x="3692976" y="6453235"/>
            <a:chExt cx="6309360" cy="369332"/>
          </a:xfrm>
        </p:grpSpPr>
        <p:sp>
          <p:nvSpPr>
            <p:cNvPr id="20" name="TextBox 19">
              <a:extLst>
                <a:ext uri="{FF2B5EF4-FFF2-40B4-BE49-F238E27FC236}">
                  <a16:creationId xmlns:a16="http://schemas.microsoft.com/office/drawing/2014/main" id="{89E8F126-32E4-455D-B5F6-03745F4D467E}"/>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1" name="Flowchart: Connector 20">
              <a:extLst>
                <a:ext uri="{FF2B5EF4-FFF2-40B4-BE49-F238E27FC236}">
                  <a16:creationId xmlns:a16="http://schemas.microsoft.com/office/drawing/2014/main" id="{49EFEF3C-5329-4B2F-96F7-1EBDE365BD83}"/>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lowchart: Connector 21">
              <a:extLst>
                <a:ext uri="{FF2B5EF4-FFF2-40B4-BE49-F238E27FC236}">
                  <a16:creationId xmlns:a16="http://schemas.microsoft.com/office/drawing/2014/main" id="{B7CC8EE3-B771-4E31-A17C-02565401CEB4}"/>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2DFE06E-831B-4BAA-AC35-D4724994AE18}"/>
              </a:ext>
            </a:extLst>
          </p:cNvPr>
          <p:cNvSpPr>
            <a:spLocks noGrp="1"/>
          </p:cNvSpPr>
          <p:nvPr>
            <p:ph type="sldNum" sz="quarter" idx="4"/>
          </p:nvPr>
        </p:nvSpPr>
        <p:spPr/>
        <p:txBody>
          <a:bodyPr/>
          <a:lstStyle/>
          <a:p>
            <a:fld id="{A26DCA39-FE7E-4B33-9419-C9BB65BD885E}" type="slidenum">
              <a:rPr lang="en-US" smtClean="0"/>
              <a:t>50</a:t>
            </a:fld>
            <a:endParaRPr lang="en-US"/>
          </a:p>
        </p:txBody>
      </p:sp>
    </p:spTree>
    <p:extLst>
      <p:ext uri="{BB962C8B-B14F-4D97-AF65-F5344CB8AC3E}">
        <p14:creationId xmlns:p14="http://schemas.microsoft.com/office/powerpoint/2010/main" val="155952756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Category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573301"/>
            <a:ext cx="12039600" cy="45719"/>
          </a:xfrm>
          <a:prstGeom prst="rect">
            <a:avLst/>
          </a:prstGeom>
        </p:spPr>
      </p:pic>
      <p:grpSp>
        <p:nvGrpSpPr>
          <p:cNvPr id="20" name="Group 19">
            <a:extLst>
              <a:ext uri="{FF2B5EF4-FFF2-40B4-BE49-F238E27FC236}">
                <a16:creationId xmlns:a16="http://schemas.microsoft.com/office/drawing/2014/main" id="{101D4D7E-D34F-4911-98EA-5A2F59EC6FCA}"/>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F79F113-7ACA-4B42-83DE-16D3AA262186}"/>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91EEB2EF-B024-4B38-B52B-F15008B9A515}"/>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0245A1F1-4C95-488C-81C5-77A0625C81F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Table1">
            <a:extLst>
              <a:ext uri="{FF2B5EF4-FFF2-40B4-BE49-F238E27FC236}">
                <a16:creationId xmlns:a16="http://schemas.microsoft.com/office/drawing/2014/main" id="{8ADE9388-6C99-46AB-9EFE-6F077C27B20C}"/>
              </a:ext>
            </a:extLst>
          </p:cNvPr>
          <p:cNvGraphicFramePr>
            <a:graphicFrameLocks noGrp="1"/>
          </p:cNvGraphicFramePr>
          <p:nvPr>
            <p:extLst>
              <p:ext uri="{D42A27DB-BD31-4B8C-83A1-F6EECF244321}">
                <p14:modId xmlns:p14="http://schemas.microsoft.com/office/powerpoint/2010/main" val="2830785715"/>
              </p:ext>
            </p:extLst>
          </p:nvPr>
        </p:nvGraphicFramePr>
        <p:xfrm>
          <a:off x="152400" y="1163661"/>
          <a:ext cx="11780307" cy="3957649"/>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00354">
                <a:tc>
                  <a:txBody>
                    <a:bodyPr/>
                    <a:lstStyle/>
                    <a:p>
                      <a:pPr algn="ctr"/>
                      <a:r>
                        <a:rPr lang="en-US" sz="900" b="0" kern="1200" dirty="0">
                          <a:solidFill>
                            <a:schemeClr val="tx1"/>
                          </a:solidFill>
                          <a:latin typeface="+mn-lt"/>
                          <a:ea typeface="+mn-ea"/>
                          <a:cs typeface="+mn-cs"/>
                        </a:rPr>
                        <a:t>AOPC</a:t>
                      </a:r>
                    </a:p>
                    <a:p>
                      <a:pPr algn="ctr"/>
                      <a:r>
                        <a:rPr lang="en-US" sz="900" b="0" kern="1200" dirty="0">
                          <a:solidFill>
                            <a:schemeClr val="tx1"/>
                          </a:solidFill>
                          <a:latin typeface="+mn-lt"/>
                          <a:ea typeface="+mn-ea"/>
                          <a:cs typeface="+mn-cs"/>
                        </a:rPr>
                        <a:t>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endParaRPr lang="en-US" sz="900" b="0" dirty="0">
                        <a:latin typeface="Franklin Gothic Medium" panose="020B0603020102020204" pitchFamily="34" charset="0"/>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91899">
                <a:tc>
                  <a:txBody>
                    <a:bodyPr/>
                    <a:lstStyle/>
                    <a:p>
                      <a:r>
                        <a:rPr lang="en-US" sz="800" dirty="0">
                          <a:latin typeface="Franklin Gothic Book" panose="020B0503020102020204" pitchFamily="34" charset="0"/>
                        </a:rPr>
                        <a:t>Total N&amp;I</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91899">
                <a:tc>
                  <a:txBody>
                    <a:bodyPr/>
                    <a:lstStyle/>
                    <a:p>
                      <a:pPr lvl="0">
                        <a:buNone/>
                      </a:pPr>
                      <a:r>
                        <a:rPr lang="en-US" sz="800" b="0" i="0" u="none" strike="noStrike" noProof="0" dirty="0">
                          <a:latin typeface="Franklin Gothic Book" panose="020B0503020102020204" pitchFamily="34" charset="0"/>
                        </a:rPr>
                        <a:t>Cereal N&amp;I</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756170"/>
                  </a:ext>
                </a:extLst>
              </a:tr>
              <a:tr h="291899">
                <a:tc>
                  <a:txBody>
                    <a:bodyPr/>
                    <a:lstStyle/>
                    <a:p>
                      <a:pPr lvl="0"/>
                      <a:r>
                        <a:rPr lang="en-US" sz="800" dirty="0">
                          <a:latin typeface="Franklin Gothic Book" panose="020B0503020102020204" pitchFamily="34" charset="0"/>
                        </a:rPr>
                        <a:t>Bars N&amp;I</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9978663"/>
                  </a:ext>
                </a:extLst>
              </a:tr>
              <a:tr h="291899">
                <a:tc>
                  <a:txBody>
                    <a:bodyPr/>
                    <a:lstStyle/>
                    <a:p>
                      <a:pPr lvl="0"/>
                      <a:r>
                        <a:rPr lang="en-US" sz="800" dirty="0">
                          <a:latin typeface="Franklin Gothic Book" panose="020B0503020102020204" pitchFamily="34" charset="0"/>
                        </a:rPr>
                        <a:t>Frozen N&amp;I</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91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Crackers</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91899">
                <a:tc>
                  <a:txBody>
                    <a:bodyPr/>
                    <a:lstStyle/>
                    <a:p>
                      <a:pPr lvl="0">
                        <a:buNone/>
                      </a:pPr>
                      <a:r>
                        <a:rPr lang="en-US" sz="800" dirty="0">
                          <a:latin typeface="Franklin Gothic Book" panose="020B0503020102020204" pitchFamily="34" charset="0"/>
                        </a:rPr>
                        <a:t>Accompaniment</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91899">
                <a:tc>
                  <a:txBody>
                    <a:bodyPr/>
                    <a:lstStyle/>
                    <a:p>
                      <a:pPr lvl="0"/>
                      <a:r>
                        <a:rPr lang="en-US" sz="800" dirty="0">
                          <a:latin typeface="Franklin Gothic Book" panose="020B0503020102020204" pitchFamily="34" charset="0"/>
                        </a:rPr>
                        <a:t>Snack Crackers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91899">
                <a:tc>
                  <a:txBody>
                    <a:bodyPr/>
                    <a:lstStyle/>
                    <a:p>
                      <a:pPr lvl="0">
                        <a:buNone/>
                      </a:pPr>
                      <a:r>
                        <a:rPr lang="en-US" sz="800" dirty="0">
                          <a:latin typeface="Franklin Gothic Book" panose="020B0503020102020204" pitchFamily="34" charset="0"/>
                        </a:rPr>
                        <a:t>Salty Snack</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91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Potato/ Tortilla Chips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291899">
                <a:tc>
                  <a:txBody>
                    <a:bodyPr/>
                    <a:lstStyle/>
                    <a:p>
                      <a:pPr lvl="0"/>
                      <a:r>
                        <a:rPr lang="en-US" sz="800" dirty="0">
                          <a:latin typeface="Franklin Gothic Book" panose="020B0503020102020204" pitchFamily="34" charset="0"/>
                        </a:rPr>
                        <a:t>Pretzels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291899">
                <a:tc>
                  <a:txBody>
                    <a:bodyPr/>
                    <a:lstStyle/>
                    <a:p>
                      <a:pPr lvl="0">
                        <a:buNone/>
                      </a:pPr>
                      <a:r>
                        <a:rPr lang="en-US" sz="800" dirty="0">
                          <a:latin typeface="Franklin Gothic Book" panose="020B0503020102020204" pitchFamily="34" charset="0"/>
                        </a:rPr>
                        <a:t>Cheese Twists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r h="291899">
                <a:tc>
                  <a:txBody>
                    <a:bodyPr/>
                    <a:lstStyle/>
                    <a:p>
                      <a:pPr lvl="0">
                        <a:buNone/>
                      </a:pPr>
                      <a:r>
                        <a:rPr lang="en-US" sz="800" dirty="0">
                          <a:latin typeface="Franklin Gothic Book" panose="020B0503020102020204" pitchFamily="34" charset="0"/>
                        </a:rPr>
                        <a:t>Flavored Tortillas chips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3833241"/>
                  </a:ext>
                </a:extLst>
              </a:tr>
            </a:tbl>
          </a:graphicData>
        </a:graphic>
      </p:graphicFrame>
      <p:sp>
        <p:nvSpPr>
          <p:cNvPr id="3" name="Slide Number Placeholder 2">
            <a:extLst>
              <a:ext uri="{FF2B5EF4-FFF2-40B4-BE49-F238E27FC236}">
                <a16:creationId xmlns:a16="http://schemas.microsoft.com/office/drawing/2014/main" id="{D6B9FEFA-0A23-4604-9CE7-B19202D22049}"/>
              </a:ext>
            </a:extLst>
          </p:cNvPr>
          <p:cNvSpPr>
            <a:spLocks noGrp="1"/>
          </p:cNvSpPr>
          <p:nvPr>
            <p:ph type="sldNum" sz="quarter" idx="4"/>
          </p:nvPr>
        </p:nvSpPr>
        <p:spPr/>
        <p:txBody>
          <a:bodyPr/>
          <a:lstStyle/>
          <a:p>
            <a:fld id="{A26DCA39-FE7E-4B33-9419-C9BB65BD885E}" type="slidenum">
              <a:rPr lang="en-US" smtClean="0"/>
              <a:t>51</a:t>
            </a:fld>
            <a:endParaRPr lang="en-US"/>
          </a:p>
        </p:txBody>
      </p:sp>
    </p:spTree>
    <p:extLst>
      <p:ext uri="{BB962C8B-B14F-4D97-AF65-F5344CB8AC3E}">
        <p14:creationId xmlns:p14="http://schemas.microsoft.com/office/powerpoint/2010/main" val="374583843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Category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587189"/>
            <a:ext cx="12039600" cy="45719"/>
          </a:xfrm>
          <a:prstGeom prst="rect">
            <a:avLst/>
          </a:prstGeom>
        </p:spPr>
      </p:pic>
      <p:grpSp>
        <p:nvGrpSpPr>
          <p:cNvPr id="20" name="Group 19">
            <a:extLst>
              <a:ext uri="{FF2B5EF4-FFF2-40B4-BE49-F238E27FC236}">
                <a16:creationId xmlns:a16="http://schemas.microsoft.com/office/drawing/2014/main" id="{101D4D7E-D34F-4911-98EA-5A2F59EC6FCA}"/>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F79F113-7ACA-4B42-83DE-16D3AA262186}"/>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91EEB2EF-B024-4B38-B52B-F15008B9A515}"/>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0245A1F1-4C95-488C-81C5-77A0625C81F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Table1">
            <a:extLst>
              <a:ext uri="{FF2B5EF4-FFF2-40B4-BE49-F238E27FC236}">
                <a16:creationId xmlns:a16="http://schemas.microsoft.com/office/drawing/2014/main" id="{8ADE9388-6C99-46AB-9EFE-6F077C27B20C}"/>
              </a:ext>
            </a:extLst>
          </p:cNvPr>
          <p:cNvGraphicFramePr>
            <a:graphicFrameLocks noGrp="1"/>
          </p:cNvGraphicFramePr>
          <p:nvPr>
            <p:extLst>
              <p:ext uri="{D42A27DB-BD31-4B8C-83A1-F6EECF244321}">
                <p14:modId xmlns:p14="http://schemas.microsoft.com/office/powerpoint/2010/main" val="2315095522"/>
              </p:ext>
            </p:extLst>
          </p:nvPr>
        </p:nvGraphicFramePr>
        <p:xfrm>
          <a:off x="152400" y="1180797"/>
          <a:ext cx="11780307" cy="2790053"/>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05727">
                <a:tc>
                  <a:txBody>
                    <a:bodyPr/>
                    <a:lstStyle/>
                    <a:p>
                      <a:pPr algn="ctr"/>
                      <a:r>
                        <a:rPr lang="en-US" sz="900" b="0" kern="1200" dirty="0">
                          <a:solidFill>
                            <a:schemeClr val="tx1"/>
                          </a:solidFill>
                          <a:latin typeface="+mn-lt"/>
                          <a:ea typeface="+mn-ea"/>
                          <a:cs typeface="+mn-cs"/>
                        </a:rPr>
                        <a:t>AOPC</a:t>
                      </a:r>
                    </a:p>
                    <a:p>
                      <a:pPr algn="ctr"/>
                      <a:r>
                        <a:rPr lang="en-US" sz="900" b="0" kern="1200" dirty="0">
                          <a:solidFill>
                            <a:schemeClr val="tx1"/>
                          </a:solidFill>
                          <a:latin typeface="+mn-lt"/>
                          <a:ea typeface="+mn-ea"/>
                          <a:cs typeface="+mn-cs"/>
                        </a:rPr>
                        <a:t> </a:t>
                      </a:r>
                      <a:r>
                        <a:rPr lang="en-US" sz="900" b="0" kern="1200" dirty="0" err="1">
                          <a:solidFill>
                            <a:schemeClr val="tx1"/>
                          </a:solidFill>
                          <a:latin typeface="+mn-lt"/>
                          <a:ea typeface="+mn-ea"/>
                          <a:cs typeface="+mn-cs"/>
                        </a:rPr>
                        <a:t>Chg</a:t>
                      </a:r>
                      <a:r>
                        <a:rPr lang="en-US" sz="900" b="0" kern="1200" dirty="0">
                          <a:solidFill>
                            <a:schemeClr val="tx1"/>
                          </a:solidFill>
                          <a:latin typeface="+mn-lt"/>
                          <a:ea typeface="+mn-ea"/>
                          <a:cs typeface="+mn-cs"/>
                        </a:rPr>
                        <a:t> YA /2 YA</a:t>
                      </a:r>
                      <a:endParaRPr lang="en-US" sz="900" b="0" dirty="0">
                        <a:latin typeface="Franklin Gothic Medium" panose="020B0603020102020204" pitchFamily="34" charset="0"/>
                      </a:endParaRP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291899">
                <a:tc>
                  <a:txBody>
                    <a:bodyPr/>
                    <a:lstStyle/>
                    <a:p>
                      <a:r>
                        <a:rPr lang="en-US" sz="800" dirty="0">
                          <a:latin typeface="Franklin Gothic Book" panose="020B0503020102020204" pitchFamily="34" charset="0"/>
                        </a:rPr>
                        <a:t>Total Veggie</a:t>
                      </a:r>
                    </a:p>
                  </a:txBody>
                  <a:tcPr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291899">
                <a:tc>
                  <a:txBody>
                    <a:bodyPr/>
                    <a:lstStyle/>
                    <a:p>
                      <a:pPr lvl="0">
                        <a:buNone/>
                      </a:pPr>
                      <a:r>
                        <a:rPr lang="en-US" sz="800" b="0" i="0" u="none" strike="noStrike" noProof="0" dirty="0">
                          <a:latin typeface="Franklin Gothic Book" panose="020B0503020102020204" pitchFamily="34" charset="0"/>
                        </a:rPr>
                        <a:t>Frozen</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291899">
                <a:tc>
                  <a:txBody>
                    <a:bodyPr/>
                    <a:lstStyle/>
                    <a:p>
                      <a:pPr lvl="0"/>
                      <a:r>
                        <a:rPr lang="en-US" sz="800" dirty="0">
                          <a:latin typeface="Franklin Gothic Book" panose="020B0503020102020204" pitchFamily="34" charset="0"/>
                        </a:rPr>
                        <a:t>Refrigerated</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291899">
                <a:tc>
                  <a:txBody>
                    <a:bodyPr/>
                    <a:lstStyle/>
                    <a:p>
                      <a:pPr lvl="0"/>
                      <a:r>
                        <a:rPr lang="en-US" sz="800" dirty="0">
                          <a:latin typeface="Franklin Gothic Book" panose="020B0503020102020204" pitchFamily="34" charset="0"/>
                        </a:rPr>
                        <a:t>Veggie Burgers</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291899">
                <a:tc>
                  <a:txBody>
                    <a:bodyPr/>
                    <a:lstStyle/>
                    <a:p>
                      <a:pPr lvl="0"/>
                      <a:r>
                        <a:rPr lang="en-US" sz="800" dirty="0">
                          <a:latin typeface="Franklin Gothic Book" panose="020B0503020102020204" pitchFamily="34" charset="0"/>
                        </a:rPr>
                        <a:t>Veggie Chicken</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291899">
                <a:tc>
                  <a:txBody>
                    <a:bodyPr/>
                    <a:lstStyle/>
                    <a:p>
                      <a:pPr lvl="0"/>
                      <a:r>
                        <a:rPr lang="en-US" sz="800" dirty="0">
                          <a:latin typeface="Franklin Gothic Book" panose="020B0503020102020204" pitchFamily="34" charset="0"/>
                        </a:rPr>
                        <a:t>Veggie Bft Meat</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291899">
                <a:tc>
                  <a:txBody>
                    <a:bodyPr/>
                    <a:lstStyle/>
                    <a:p>
                      <a:pPr lvl="0">
                        <a:buNone/>
                      </a:pPr>
                      <a:r>
                        <a:rPr lang="en-US" sz="800" dirty="0">
                          <a:latin typeface="Franklin Gothic Book" panose="020B0503020102020204" pitchFamily="34" charset="0"/>
                        </a:rPr>
                        <a:t>Veggie Dinner Sausage</a:t>
                      </a: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291899">
                <a:tc>
                  <a:txBody>
                    <a:bodyPr/>
                    <a:lstStyle/>
                    <a:p>
                      <a:pPr lvl="0">
                        <a:buNone/>
                      </a:pPr>
                      <a:r>
                        <a:rPr lang="en-US" sz="800" dirty="0" err="1">
                          <a:latin typeface="Franklin Gothic Book" panose="020B0503020102020204" pitchFamily="34" charset="0"/>
                        </a:rPr>
                        <a:t>Veggietizers</a:t>
                      </a:r>
                      <a:endParaRPr lang="en-US" sz="800" dirty="0">
                        <a:latin typeface="Franklin Gothic Book" panose="020B0503020102020204" pitchFamily="34" charset="0"/>
                      </a:endParaRPr>
                    </a:p>
                  </a:txBody>
                  <a:tcPr marL="274320" marR="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10.1</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-44/-20</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bl>
          </a:graphicData>
        </a:graphic>
      </p:graphicFrame>
      <p:sp>
        <p:nvSpPr>
          <p:cNvPr id="3" name="Slide Number Placeholder 2">
            <a:extLst>
              <a:ext uri="{FF2B5EF4-FFF2-40B4-BE49-F238E27FC236}">
                <a16:creationId xmlns:a16="http://schemas.microsoft.com/office/drawing/2014/main" id="{F8D91BF3-B9F3-410F-BFBA-1FEC53BF29A9}"/>
              </a:ext>
            </a:extLst>
          </p:cNvPr>
          <p:cNvSpPr>
            <a:spLocks noGrp="1"/>
          </p:cNvSpPr>
          <p:nvPr>
            <p:ph type="sldNum" sz="quarter" idx="4"/>
          </p:nvPr>
        </p:nvSpPr>
        <p:spPr/>
        <p:txBody>
          <a:bodyPr/>
          <a:lstStyle/>
          <a:p>
            <a:fld id="{A26DCA39-FE7E-4B33-9419-C9BB65BD885E}" type="slidenum">
              <a:rPr lang="en-US" smtClean="0"/>
              <a:t>52</a:t>
            </a:fld>
            <a:endParaRPr lang="en-US"/>
          </a:p>
        </p:txBody>
      </p:sp>
    </p:spTree>
    <p:extLst>
      <p:ext uri="{BB962C8B-B14F-4D97-AF65-F5344CB8AC3E}">
        <p14:creationId xmlns:p14="http://schemas.microsoft.com/office/powerpoint/2010/main" val="321671888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53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lang="en-US" dirty="0"/>
              <a:t> by Occasion</a:t>
            </a:r>
          </a:p>
          <a:p>
            <a:pPr lvl="0">
              <a:spcAft>
                <a:spcPct val="0"/>
              </a:spcAft>
              <a:defRPr/>
            </a:pPr>
            <a:r>
              <a:rPr lang="en-IN" sz="1600" dirty="0"/>
              <a:t>(OVERALL occasion change, who's driving change and Channel Driver)</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858865267"/>
              </p:ext>
            </p:extLst>
          </p:nvPr>
        </p:nvGraphicFramePr>
        <p:xfrm>
          <a:off x="416247" y="1803320"/>
          <a:ext cx="11592240" cy="4491164"/>
        </p:xfrm>
        <a:graphic>
          <a:graphicData uri="http://schemas.openxmlformats.org/drawingml/2006/table">
            <a:tbl>
              <a:tblPr firstRow="1" bandRow="1">
                <a:tableStyleId>{9D7B26C5-4107-4FEC-AEDC-1716B250A1EF}</a:tableStyleId>
              </a:tblPr>
              <a:tblGrid>
                <a:gridCol w="835037">
                  <a:extLst>
                    <a:ext uri="{9D8B030D-6E8A-4147-A177-3AD203B41FA5}">
                      <a16:colId xmlns:a16="http://schemas.microsoft.com/office/drawing/2014/main" val="4076324199"/>
                    </a:ext>
                  </a:extLst>
                </a:gridCol>
                <a:gridCol w="613993">
                  <a:extLst>
                    <a:ext uri="{9D8B030D-6E8A-4147-A177-3AD203B41FA5}">
                      <a16:colId xmlns:a16="http://schemas.microsoft.com/office/drawing/2014/main" val="3447748990"/>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337405">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a:effectLst/>
                          <a:latin typeface="+mj-lt"/>
                        </a:rPr>
                        <a:t>Total</a:t>
                      </a:r>
                      <a:endParaRPr lang="en-US" sz="1000" b="0" dirty="0">
                        <a:effectLst/>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1171">
                <a:tc>
                  <a:txBody>
                    <a:bodyPr/>
                    <a:lstStyle/>
                    <a:p>
                      <a:r>
                        <a:rPr lang="en-US" sz="9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Franklin Gothic Book" panose="020B0503020102020204" pitchFamily="34" charset="0"/>
                        </a:rPr>
                        <a:t>138</a:t>
                      </a:r>
                    </a:p>
                    <a:p>
                      <a:pPr algn="ctr"/>
                      <a:r>
                        <a:rPr lang="en-US" sz="800" dirty="0">
                          <a:solidFill>
                            <a:srgbClr val="FF0000"/>
                          </a:solidFill>
                          <a:latin typeface="Franklin Gothic Book" panose="020B0503020102020204" pitchFamily="34" charset="0"/>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Franklin Gothic Book" panose="020B0503020102020204" pitchFamily="34" charset="0"/>
                        </a:rPr>
                        <a:t>4</a:t>
                      </a:r>
                    </a:p>
                    <a:p>
                      <a:pPr algn="ctr"/>
                      <a:r>
                        <a:rPr lang="en-US" sz="800" dirty="0">
                          <a:latin typeface="Franklin Gothic Book" panose="020B0503020102020204" pitchFamily="34" charset="0"/>
                        </a:rPr>
                        <a:t>3/</a:t>
                      </a:r>
                      <a:r>
                        <a:rPr lang="en-US" sz="800" dirty="0">
                          <a:solidFill>
                            <a:srgbClr val="FF0000"/>
                          </a:solidFill>
                          <a:latin typeface="Franklin Gothic Book" panose="020B0503020102020204" pitchFamily="34" charset="0"/>
                        </a:rPr>
                        <a:t>-9</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Franklin Gothic Book" panose="020B0503020102020204" pitchFamily="34" charset="0"/>
                        </a:rPr>
                        <a:t>9</a:t>
                      </a:r>
                    </a:p>
                    <a:p>
                      <a:pPr algn="ctr"/>
                      <a:r>
                        <a:rPr lang="en-US" sz="800" dirty="0">
                          <a:solidFill>
                            <a:srgbClr val="FF0000"/>
                          </a:solidFill>
                          <a:latin typeface="Franklin Gothic Book" panose="020B0503020102020204" pitchFamily="34" charset="0"/>
                        </a:rPr>
                        <a:t>-2 </a:t>
                      </a:r>
                      <a:r>
                        <a:rPr lang="en-US" sz="800" dirty="0">
                          <a:latin typeface="Franklin Gothic Book" panose="020B0503020102020204" pitchFamily="34" charset="0"/>
                        </a:rPr>
                        <a:t>/2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solidFill>
                            <a:schemeClr val="tx1"/>
                          </a:solidFill>
                          <a:latin typeface="Franklin Gothic Book" panose="020B0503020102020204" pitchFamily="34" charset="0"/>
                        </a:rPr>
                        <a:t>80</a:t>
                      </a:r>
                    </a:p>
                    <a:p>
                      <a:pPr algn="ctr"/>
                      <a:r>
                        <a:rPr lang="en-US" sz="800" dirty="0">
                          <a:solidFill>
                            <a:srgbClr val="FF0000"/>
                          </a:solidFill>
                          <a:latin typeface="Franklin Gothic Book" panose="020B0503020102020204" pitchFamily="34" charset="0"/>
                        </a:rPr>
                        <a:t>-34/-41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Franklin Gothic Book" panose="020B0503020102020204" pitchFamily="34" charset="0"/>
                        </a:rPr>
                        <a:t>3</a:t>
                      </a:r>
                    </a:p>
                    <a:p>
                      <a:pPr algn="ctr"/>
                      <a:r>
                        <a:rPr lang="en-US" sz="800">
                          <a:latin typeface="Franklin Gothic Book" panose="020B0503020102020204" pitchFamily="34" charset="0"/>
                        </a:rPr>
                        <a:t>3/</a:t>
                      </a:r>
                      <a:r>
                        <a:rPr lang="en-US" sz="800">
                          <a:solidFill>
                            <a:srgbClr val="FF0000"/>
                          </a:solidFill>
                          <a:latin typeface="Franklin Gothic Book" panose="020B0503020102020204" pitchFamily="34" charset="0"/>
                        </a:rPr>
                        <a:t>-2</a:t>
                      </a:r>
                      <a:endParaRPr lang="en-US" sz="800" dirty="0">
                        <a:solidFill>
                          <a:srgbClr val="FF0000"/>
                        </a:solidFill>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solidFill>
                            <a:schemeClr val="tx2"/>
                          </a:solidFill>
                          <a:latin typeface="Franklin Gothic Book" panose="020B0503020102020204" pitchFamily="34" charset="0"/>
                        </a:rPr>
                        <a:t>4</a:t>
                      </a:r>
                    </a:p>
                    <a:p>
                      <a:pPr algn="ctr"/>
                      <a:r>
                        <a:rPr lang="en-US" sz="800">
                          <a:solidFill>
                            <a:srgbClr val="FF0000"/>
                          </a:solidFill>
                          <a:latin typeface="Franklin Gothic Book" panose="020B0503020102020204" pitchFamily="34" charset="0"/>
                        </a:rPr>
                        <a:t>-7 </a:t>
                      </a:r>
                      <a:r>
                        <a:rPr lang="en-US" sz="800">
                          <a:latin typeface="Franklin Gothic Book" panose="020B0503020102020204" pitchFamily="34" charset="0"/>
                        </a:rPr>
                        <a:t>/2</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a:latin typeface="Franklin Gothic Book" panose="020B0503020102020204" pitchFamily="34" charset="0"/>
                        </a:rPr>
                        <a:t>3</a:t>
                      </a:r>
                    </a:p>
                    <a:p>
                      <a:pPr algn="ctr"/>
                      <a:r>
                        <a:rPr lang="en-US" sz="800">
                          <a:latin typeface="Franklin Gothic Book" panose="020B0503020102020204" pitchFamily="34" charset="0"/>
                        </a:rPr>
                        <a:t>3/1</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Franklin Gothic Book" panose="020B0503020102020204" pitchFamily="34" charset="0"/>
                        </a:rPr>
                        <a:t>9</a:t>
                      </a:r>
                    </a:p>
                    <a:p>
                      <a:pPr algn="ctr"/>
                      <a:r>
                        <a:rPr lang="en-US" sz="800" dirty="0">
                          <a:latin typeface="Franklin Gothic Book" panose="020B0503020102020204" pitchFamily="34" charset="0"/>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800" dirty="0">
                          <a:latin typeface="Franklin Gothic Book" panose="020B0503020102020204" pitchFamily="34" charset="0"/>
                        </a:rPr>
                        <a:t>9</a:t>
                      </a:r>
                    </a:p>
                    <a:p>
                      <a:pPr algn="ctr"/>
                      <a:r>
                        <a:rPr lang="en-US" sz="800" dirty="0">
                          <a:latin typeface="Franklin Gothic Book" panose="020B0503020102020204" pitchFamily="34" charset="0"/>
                        </a:rPr>
                        <a:t>5/2</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34962">
                <a:tc>
                  <a:txBody>
                    <a:bodyPr/>
                    <a:lstStyle/>
                    <a:p>
                      <a:pPr lvl="0">
                        <a:buNone/>
                      </a:pPr>
                      <a:r>
                        <a:rPr lang="en-US" sz="900" b="0" i="0" u="none" strike="noStrike" noProof="0" dirty="0">
                          <a:latin typeface="Franklin Gothic Book" panose="020B0503020102020204" pitchFamily="34" charset="0"/>
                        </a:rPr>
                        <a:t>Adults</a:t>
                      </a:r>
                      <a:endParaRPr lang="en-US" sz="9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34962">
                <a:tc>
                  <a:txBody>
                    <a:bodyPr/>
                    <a:lstStyle/>
                    <a:p>
                      <a:r>
                        <a:rPr lang="en-US" sz="900" dirty="0">
                          <a:latin typeface="Franklin Gothic Book" panose="020B0503020102020204" pitchFamily="34" charset="0"/>
                        </a:rPr>
                        <a:t>Low</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34962">
                <a:tc>
                  <a:txBody>
                    <a:bodyPr/>
                    <a:lstStyle/>
                    <a:p>
                      <a:r>
                        <a:rPr lang="en-US" sz="900" dirty="0">
                          <a:latin typeface="Franklin Gothic Book" panose="020B0503020102020204" pitchFamily="34" charset="0"/>
                        </a:rPr>
                        <a:t>Mid</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34962">
                <a:tc>
                  <a:txBody>
                    <a:bodyPr/>
                    <a:lstStyle/>
                    <a:p>
                      <a:r>
                        <a:rPr lang="en-US" sz="900" dirty="0">
                          <a:latin typeface="Franklin Gothic Book" panose="020B0503020102020204" pitchFamily="34" charset="0"/>
                        </a:rPr>
                        <a:t>High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34962">
                <a:tc>
                  <a:txBody>
                    <a:bodyPr/>
                    <a:lstStyle/>
                    <a:p>
                      <a:r>
                        <a:rPr lang="en-US" sz="900" dirty="0">
                          <a:latin typeface="Franklin Gothic Book" panose="020B0503020102020204" pitchFamily="34" charset="0"/>
                        </a:rPr>
                        <a:t>AA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34962">
                <a:tc>
                  <a:txBody>
                    <a:bodyPr/>
                    <a:lstStyle/>
                    <a:p>
                      <a:r>
                        <a:rPr lang="en-US" sz="900" dirty="0">
                          <a:latin typeface="Franklin Gothic Book" panose="020B0503020102020204" pitchFamily="34" charset="0"/>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1171">
                <a:tc>
                  <a:txBody>
                    <a:bodyPr/>
                    <a:lstStyle/>
                    <a:p>
                      <a:r>
                        <a:rPr lang="en-US" sz="900" dirty="0">
                          <a:latin typeface="Franklin Gothic Book" panose="020B0503020102020204" pitchFamily="34" charset="0"/>
                        </a:rPr>
                        <a:t>Consumed: At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318620">
                <a:tc>
                  <a:txBody>
                    <a:bodyPr/>
                    <a:lstStyle/>
                    <a:p>
                      <a:r>
                        <a:rPr lang="en-US" sz="900" dirty="0">
                          <a:latin typeface="Franklin Gothic Book" panose="020B0503020102020204" pitchFamily="34" charset="0"/>
                        </a:rPr>
                        <a:t>Consumed: Away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34962">
                <a:tc gridSpan="16">
                  <a:txBody>
                    <a:bodyPr/>
                    <a:lstStyle/>
                    <a:p>
                      <a:r>
                        <a:rPr lang="en-US" sz="9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hMerge="1">
                  <a:txBody>
                    <a:bodyPr/>
                    <a:lstStyle/>
                    <a:p>
                      <a:endParaRPr lang="en-US"/>
                    </a:p>
                  </a:txBody>
                  <a:tcPr>
                    <a:lnL w="3175" cap="flat" cmpd="sng" algn="ctr">
                      <a:noFill/>
                      <a:prstDash val="sysDot"/>
                      <a:round/>
                      <a:headEnd type="none" w="med" len="med"/>
                      <a:tailEnd type="none" w="med" len="med"/>
                    </a:lnL>
                    <a:lnT w="3175" cap="flat" cmpd="sng" algn="ctr">
                      <a:solidFill>
                        <a:srgbClr val="BFBFBF"/>
                      </a:solidFill>
                      <a:prstDash val="sysDot"/>
                      <a:round/>
                      <a:headEnd type="none" w="med" len="med"/>
                      <a:tailEnd type="none" w="med" len="med"/>
                    </a:lnT>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97821066"/>
                  </a:ext>
                </a:extLst>
              </a:tr>
              <a:tr h="281171">
                <a:tc>
                  <a:txBody>
                    <a:bodyPr/>
                    <a:lstStyle/>
                    <a:p>
                      <a:r>
                        <a:rPr lang="en-US" sz="900" dirty="0">
                          <a:latin typeface="Franklin Gothic Book" panose="020B0503020102020204" pitchFamily="34" charset="0"/>
                        </a:rPr>
                        <a:t>Purchased: Retail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11142108"/>
                  </a:ext>
                </a:extLst>
              </a:tr>
              <a:tr h="281171">
                <a:tc>
                  <a:txBody>
                    <a:bodyPr/>
                    <a:lstStyle/>
                    <a:p>
                      <a:r>
                        <a:rPr lang="en-US" sz="900" dirty="0">
                          <a:latin typeface="Franklin Gothic Book" panose="020B0503020102020204" pitchFamily="34" charset="0"/>
                        </a:rPr>
                        <a:t>Purchased: AFH</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721214179"/>
                  </a:ext>
                </a:extLst>
              </a:tr>
              <a:tr h="281171">
                <a:tc>
                  <a:txBody>
                    <a:bodyPr/>
                    <a:lstStyle/>
                    <a:p>
                      <a:r>
                        <a:rPr lang="en-US" sz="900" dirty="0">
                          <a:latin typeface="Franklin Gothic Book" panose="020B0503020102020204" pitchFamily="34" charset="0"/>
                        </a:rPr>
                        <a:t>Purchased: AFH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803430410"/>
                  </a:ext>
                </a:extLst>
              </a:tr>
              <a:tr h="421756">
                <a:tc>
                  <a:txBody>
                    <a:bodyPr/>
                    <a:lstStyle/>
                    <a:p>
                      <a:r>
                        <a:rPr lang="en-US" sz="900" dirty="0">
                          <a:latin typeface="Franklin Gothic Book" panose="020B0503020102020204" pitchFamily="34" charset="0"/>
                        </a:rPr>
                        <a:t>Purchased : AFH Non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646486354"/>
                  </a:ext>
                </a:extLst>
              </a:tr>
              <a:tr h="281171">
                <a:tc>
                  <a:txBody>
                    <a:bodyPr/>
                    <a:lstStyle/>
                    <a:p>
                      <a:r>
                        <a:rPr lang="en-US" sz="900" dirty="0">
                          <a:latin typeface="Franklin Gothic Book" panose="020B0503020102020204" pitchFamily="34" charset="0"/>
                        </a:rPr>
                        <a:t>Purchased: Convenience</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0499830"/>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176285"/>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165652"/>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252EA4C7-6B17-4B78-8241-3A7BB37776C3}"/>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9" name="Group 38">
            <a:extLst>
              <a:ext uri="{FF2B5EF4-FFF2-40B4-BE49-F238E27FC236}">
                <a16:creationId xmlns:a16="http://schemas.microsoft.com/office/drawing/2014/main" id="{5137EF2A-BC07-4F18-9E4C-1545791956B7}"/>
              </a:ext>
            </a:extLst>
          </p:cNvPr>
          <p:cNvGrpSpPr/>
          <p:nvPr/>
        </p:nvGrpSpPr>
        <p:grpSpPr>
          <a:xfrm>
            <a:off x="3692976" y="6453235"/>
            <a:ext cx="6309360" cy="369332"/>
            <a:chOff x="3692976" y="6453235"/>
            <a:chExt cx="6309360" cy="369332"/>
          </a:xfrm>
        </p:grpSpPr>
        <p:sp>
          <p:nvSpPr>
            <p:cNvPr id="40" name="TextBox 39">
              <a:extLst>
                <a:ext uri="{FF2B5EF4-FFF2-40B4-BE49-F238E27FC236}">
                  <a16:creationId xmlns:a16="http://schemas.microsoft.com/office/drawing/2014/main" id="{13950A24-AAB5-4754-AF39-9D638840137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1" name="Flowchart: Connector 40">
              <a:extLst>
                <a:ext uri="{FF2B5EF4-FFF2-40B4-BE49-F238E27FC236}">
                  <a16:creationId xmlns:a16="http://schemas.microsoft.com/office/drawing/2014/main" id="{4E2C6E8C-B748-41F2-8D34-A9DF6F590704}"/>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lowchart: Connector 41">
              <a:extLst>
                <a:ext uri="{FF2B5EF4-FFF2-40B4-BE49-F238E27FC236}">
                  <a16:creationId xmlns:a16="http://schemas.microsoft.com/office/drawing/2014/main" id="{6A45172B-ACA6-459C-BA76-AE64D1E6924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CFBBDE1-5729-46C4-9F01-58E4D4724DDE}"/>
              </a:ext>
            </a:extLst>
          </p:cNvPr>
          <p:cNvSpPr>
            <a:spLocks noGrp="1"/>
          </p:cNvSpPr>
          <p:nvPr>
            <p:ph type="sldNum" sz="quarter" idx="4"/>
          </p:nvPr>
        </p:nvSpPr>
        <p:spPr/>
        <p:txBody>
          <a:bodyPr/>
          <a:lstStyle/>
          <a:p>
            <a:fld id="{A26DCA39-FE7E-4B33-9419-C9BB65BD885E}" type="slidenum">
              <a:rPr lang="en-US" smtClean="0"/>
              <a:t>53</a:t>
            </a:fld>
            <a:endParaRPr lang="en-US"/>
          </a:p>
        </p:txBody>
      </p:sp>
    </p:spTree>
    <p:extLst>
      <p:ext uri="{BB962C8B-B14F-4D97-AF65-F5344CB8AC3E}">
        <p14:creationId xmlns:p14="http://schemas.microsoft.com/office/powerpoint/2010/main" val="292227625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kumimoji="0" lang="en-US" sz="3200" b="0" i="0" u="none" strike="noStrike" kern="1200" cap="none" spc="0" normalizeH="0" baseline="0" noProof="0" dirty="0">
                <a:ln>
                  <a:noFill/>
                </a:ln>
                <a:solidFill>
                  <a:srgbClr val="DB1348"/>
                </a:solidFill>
                <a:effectLst/>
                <a:uLnTx/>
                <a:uFillTx/>
                <a:latin typeface="Franklin Gothic Medium Cond"/>
                <a:cs typeface="Arial"/>
              </a:rPr>
              <a:t>: Occasion Size &amp; Trend</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How big/small is the category within occasions and how has that changed?</a:t>
            </a: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274994" cy="1049653"/>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2766951" y="6299032"/>
            <a:ext cx="3528675" cy="0"/>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653478" y="616822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Occasion Size- $Millions</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8109448" cy="105650"/>
          </a:xfrm>
          <a:prstGeom prst="rect">
            <a:avLst/>
          </a:prstGeom>
        </p:spPr>
      </p:pic>
      <p:cxnSp>
        <p:nvCxnSpPr>
          <p:cNvPr id="18" name="Straight Connector 17">
            <a:extLst>
              <a:ext uri="{FF2B5EF4-FFF2-40B4-BE49-F238E27FC236}">
                <a16:creationId xmlns:a16="http://schemas.microsoft.com/office/drawing/2014/main" id="{A6A8CFF2-9A07-4F42-AB42-8426B5E47FA7}"/>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56135E8-CAD5-B449-9734-BA4CF697263D}"/>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Share of Occasion</a:t>
            </a:r>
          </a:p>
        </p:txBody>
      </p:sp>
      <p:grpSp>
        <p:nvGrpSpPr>
          <p:cNvPr id="25" name="Group 24">
            <a:extLst>
              <a:ext uri="{FF2B5EF4-FFF2-40B4-BE49-F238E27FC236}">
                <a16:creationId xmlns:a16="http://schemas.microsoft.com/office/drawing/2014/main" id="{FEBD00E0-C1AD-4985-89C3-E4E13FB48B17}"/>
              </a:ext>
            </a:extLst>
          </p:cNvPr>
          <p:cNvGrpSpPr/>
          <p:nvPr/>
        </p:nvGrpSpPr>
        <p:grpSpPr>
          <a:xfrm>
            <a:off x="4409923" y="6287587"/>
            <a:ext cx="1885703" cy="230832"/>
            <a:chOff x="9681685" y="879365"/>
            <a:chExt cx="1885703" cy="230832"/>
          </a:xfrm>
        </p:grpSpPr>
        <p:sp>
          <p:nvSpPr>
            <p:cNvPr id="26" name="TextBox 25">
              <a:extLst>
                <a:ext uri="{FF2B5EF4-FFF2-40B4-BE49-F238E27FC236}">
                  <a16:creationId xmlns:a16="http://schemas.microsoft.com/office/drawing/2014/main" id="{6D128375-E086-41F8-BA39-2866FAE4536C}"/>
                </a:ext>
              </a:extLst>
            </p:cNvPr>
            <p:cNvSpPr txBox="1"/>
            <p:nvPr/>
          </p:nvSpPr>
          <p:spPr>
            <a:xfrm>
              <a:off x="10047889" y="887059"/>
              <a:ext cx="1519499"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largest consumption occasions</a:t>
              </a:r>
            </a:p>
          </p:txBody>
        </p:sp>
        <p:sp>
          <p:nvSpPr>
            <p:cNvPr id="27" name="Oval 26">
              <a:extLst>
                <a:ext uri="{FF2B5EF4-FFF2-40B4-BE49-F238E27FC236}">
                  <a16:creationId xmlns:a16="http://schemas.microsoft.com/office/drawing/2014/main" id="{C344CC03-DD48-4415-9E99-00F03645E768}"/>
                </a:ext>
              </a:extLst>
            </p:cNvPr>
            <p:cNvSpPr/>
            <p:nvPr/>
          </p:nvSpPr>
          <p:spPr>
            <a:xfrm>
              <a:off x="9681685" y="927679"/>
              <a:ext cx="134976" cy="134205"/>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28" name="TextBox 27">
              <a:extLst>
                <a:ext uri="{FF2B5EF4-FFF2-40B4-BE49-F238E27FC236}">
                  <a16:creationId xmlns:a16="http://schemas.microsoft.com/office/drawing/2014/main" id="{437A92E7-50C5-40AE-B920-4574D21C048A}"/>
                </a:ext>
              </a:extLst>
            </p:cNvPr>
            <p:cNvSpPr txBox="1"/>
            <p:nvPr/>
          </p:nvSpPr>
          <p:spPr>
            <a:xfrm>
              <a:off x="9790386" y="879365"/>
              <a:ext cx="457199"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grpSp>
        <p:nvGrpSpPr>
          <p:cNvPr id="23" name="Group 22">
            <a:extLst>
              <a:ext uri="{FF2B5EF4-FFF2-40B4-BE49-F238E27FC236}">
                <a16:creationId xmlns:a16="http://schemas.microsoft.com/office/drawing/2014/main" id="{5E6B5721-81FD-4ABF-A599-A79DB90DCBA2}"/>
              </a:ext>
            </a:extLst>
          </p:cNvPr>
          <p:cNvGrpSpPr/>
          <p:nvPr/>
        </p:nvGrpSpPr>
        <p:grpSpPr>
          <a:xfrm>
            <a:off x="3692976" y="6453235"/>
            <a:ext cx="6309360" cy="369332"/>
            <a:chOff x="3692976" y="6453235"/>
            <a:chExt cx="6309360" cy="369332"/>
          </a:xfrm>
        </p:grpSpPr>
        <p:sp>
          <p:nvSpPr>
            <p:cNvPr id="24" name="TextBox 23">
              <a:extLst>
                <a:ext uri="{FF2B5EF4-FFF2-40B4-BE49-F238E27FC236}">
                  <a16:creationId xmlns:a16="http://schemas.microsoft.com/office/drawing/2014/main" id="{6A55A639-553E-416B-969C-D913C1B1E45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Category Share of Occasions | Change Vs year ago, Change Vs 2 year ago        Positive       Negative  </a:t>
              </a:r>
            </a:p>
          </p:txBody>
        </p:sp>
        <p:sp>
          <p:nvSpPr>
            <p:cNvPr id="29" name="Flowchart: Connector 28">
              <a:extLst>
                <a:ext uri="{FF2B5EF4-FFF2-40B4-BE49-F238E27FC236}">
                  <a16:creationId xmlns:a16="http://schemas.microsoft.com/office/drawing/2014/main" id="{99903DE6-200B-47A6-A5C1-618D24214644}"/>
                </a:ext>
              </a:extLst>
            </p:cNvPr>
            <p:cNvSpPr/>
            <p:nvPr/>
          </p:nvSpPr>
          <p:spPr>
            <a:xfrm>
              <a:off x="8185715"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owchart: Connector 29">
              <a:extLst>
                <a:ext uri="{FF2B5EF4-FFF2-40B4-BE49-F238E27FC236}">
                  <a16:creationId xmlns:a16="http://schemas.microsoft.com/office/drawing/2014/main" id="{C65C3AD1-07E3-4C78-A923-6C60363AA3BE}"/>
                </a:ext>
              </a:extLst>
            </p:cNvPr>
            <p:cNvSpPr/>
            <p:nvPr/>
          </p:nvSpPr>
          <p:spPr>
            <a:xfrm>
              <a:off x="8807347"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1">
            <a:extLst>
              <a:ext uri="{FF2B5EF4-FFF2-40B4-BE49-F238E27FC236}">
                <a16:creationId xmlns:a16="http://schemas.microsoft.com/office/drawing/2014/main" id="{6F3D41B6-E131-4E39-815B-AD454839798B}"/>
              </a:ext>
            </a:extLst>
          </p:cNvPr>
          <p:cNvSpPr txBox="1"/>
          <p:nvPr/>
        </p:nvSpPr>
        <p:spPr>
          <a:xfrm>
            <a:off x="-46495" y="3069105"/>
            <a:ext cx="733332" cy="415498"/>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37" name="Rectangle 36">
            <a:extLst>
              <a:ext uri="{FF2B5EF4-FFF2-40B4-BE49-F238E27FC236}">
                <a16:creationId xmlns:a16="http://schemas.microsoft.com/office/drawing/2014/main" id="{1C1F1D9B-24D4-419D-BA47-CFF656141C09}"/>
              </a:ext>
            </a:extLst>
          </p:cNvPr>
          <p:cNvSpPr/>
          <p:nvPr/>
        </p:nvSpPr>
        <p:spPr>
          <a:xfrm>
            <a:off x="469587" y="1555240"/>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0" name="Table1">
            <a:extLst>
              <a:ext uri="{FF2B5EF4-FFF2-40B4-BE49-F238E27FC236}">
                <a16:creationId xmlns:a16="http://schemas.microsoft.com/office/drawing/2014/main" id="{2D928FD7-C71D-4873-9981-E69C92905B6B}"/>
              </a:ext>
            </a:extLst>
          </p:cNvPr>
          <p:cNvGraphicFramePr>
            <a:graphicFrameLocks noGrp="1"/>
          </p:cNvGraphicFramePr>
          <p:nvPr>
            <p:extLst>
              <p:ext uri="{D42A27DB-BD31-4B8C-83A1-F6EECF244321}">
                <p14:modId xmlns:p14="http://schemas.microsoft.com/office/powerpoint/2010/main" val="876182078"/>
              </p:ext>
            </p:extLst>
          </p:nvPr>
        </p:nvGraphicFramePr>
        <p:xfrm>
          <a:off x="8807347" y="1128209"/>
          <a:ext cx="3224229" cy="4997489"/>
        </p:xfrm>
        <a:graphic>
          <a:graphicData uri="http://schemas.openxmlformats.org/drawingml/2006/table">
            <a:tbl>
              <a:tblPr firstRow="1" bandRow="1">
                <a:tableStyleId>{5C22544A-7EE6-4342-B048-85BDC9FD1C3A}</a:tableStyleId>
              </a:tblPr>
              <a:tblGrid>
                <a:gridCol w="171186">
                  <a:extLst>
                    <a:ext uri="{9D8B030D-6E8A-4147-A177-3AD203B41FA5}">
                      <a16:colId xmlns:a16="http://schemas.microsoft.com/office/drawing/2014/main" val="2648791197"/>
                    </a:ext>
                  </a:extLst>
                </a:gridCol>
                <a:gridCol w="1779843">
                  <a:extLst>
                    <a:ext uri="{9D8B030D-6E8A-4147-A177-3AD203B41FA5}">
                      <a16:colId xmlns:a16="http://schemas.microsoft.com/office/drawing/2014/main" val="3430698903"/>
                    </a:ext>
                  </a:extLst>
                </a:gridCol>
                <a:gridCol w="424400">
                  <a:extLst>
                    <a:ext uri="{9D8B030D-6E8A-4147-A177-3AD203B41FA5}">
                      <a16:colId xmlns:a16="http://schemas.microsoft.com/office/drawing/2014/main" val="633616574"/>
                    </a:ext>
                  </a:extLst>
                </a:gridCol>
                <a:gridCol w="424400">
                  <a:extLst>
                    <a:ext uri="{9D8B030D-6E8A-4147-A177-3AD203B41FA5}">
                      <a16:colId xmlns:a16="http://schemas.microsoft.com/office/drawing/2014/main" val="2020070162"/>
                    </a:ext>
                  </a:extLst>
                </a:gridCol>
                <a:gridCol w="424400">
                  <a:extLst>
                    <a:ext uri="{9D8B030D-6E8A-4147-A177-3AD203B41FA5}">
                      <a16:colId xmlns:a16="http://schemas.microsoft.com/office/drawing/2014/main" val="3544703906"/>
                    </a:ext>
                  </a:extLst>
                </a:gridCol>
              </a:tblGrid>
              <a:tr h="384727">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Occasion</a:t>
                      </a:r>
                    </a:p>
                    <a:p>
                      <a:pPr algn="ctr" fontAlgn="b"/>
                      <a:r>
                        <a:rPr lang="en-IN" sz="900" b="0" i="0" u="none" strike="noStrike" dirty="0">
                          <a:solidFill>
                            <a:srgbClr val="000000"/>
                          </a:solidFill>
                          <a:effectLst/>
                          <a:latin typeface="+mj-lt"/>
                        </a:rPr>
                        <a:t>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329483">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IN" sz="1000" u="none" strike="noStrike" dirty="0">
                          <a:effectLst/>
                          <a:latin typeface="+mj-lt"/>
                        </a:rPr>
                        <a:t>Breakfast @ Work / School</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900" b="0" i="0" u="none" strike="noStrike" dirty="0">
                          <a:solidFill>
                            <a:srgbClr val="000000"/>
                          </a:solidFill>
                          <a:effectLst/>
                          <a:latin typeface="Franklin Gothic Medium" panose="020B0603020102020204" pitchFamily="34" charset="0"/>
                        </a:rPr>
                        <a:t>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Me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Family Breakfast</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2698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Mid Morning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tx2">
                              <a:lumMod val="20000"/>
                              <a:lumOff val="8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We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bg1">
                              <a:lumMod val="5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Early Morning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92D05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 Work / School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Breakfast For One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Afternoon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Bedtime / Late Night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accent3">
                              <a:lumMod val="90000"/>
                              <a:lumOff val="1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bl>
          </a:graphicData>
        </a:graphic>
      </p:graphicFrame>
      <p:graphicFrame>
        <p:nvGraphicFramePr>
          <p:cNvPr id="33" name="Chart1">
            <a:extLst>
              <a:ext uri="{FF2B5EF4-FFF2-40B4-BE49-F238E27FC236}">
                <a16:creationId xmlns:a16="http://schemas.microsoft.com/office/drawing/2014/main" id="{60C4E807-B71D-4414-A423-E5D3FCECFF49}"/>
              </a:ext>
            </a:extLst>
          </p:cNvPr>
          <p:cNvGraphicFramePr>
            <a:graphicFrameLocks/>
          </p:cNvGraphicFramePr>
          <p:nvPr>
            <p:extLst>
              <p:ext uri="{D42A27DB-BD31-4B8C-83A1-F6EECF244321}">
                <p14:modId xmlns:p14="http://schemas.microsoft.com/office/powerpoint/2010/main" val="3488907444"/>
              </p:ext>
            </p:extLst>
          </p:nvPr>
        </p:nvGraphicFramePr>
        <p:xfrm>
          <a:off x="678180" y="2286501"/>
          <a:ext cx="8107366"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BC25CD1B-FA83-4972-90CF-4225244FBDD3}"/>
              </a:ext>
            </a:extLst>
          </p:cNvPr>
          <p:cNvSpPr>
            <a:spLocks noGrp="1"/>
          </p:cNvSpPr>
          <p:nvPr>
            <p:ph type="sldNum" sz="quarter" idx="4"/>
          </p:nvPr>
        </p:nvSpPr>
        <p:spPr/>
        <p:txBody>
          <a:bodyPr/>
          <a:lstStyle/>
          <a:p>
            <a:fld id="{A26DCA39-FE7E-4B33-9419-C9BB65BD885E}" type="slidenum">
              <a:rPr lang="en-US" smtClean="0"/>
              <a:t>54</a:t>
            </a:fld>
            <a:endParaRPr lang="en-US"/>
          </a:p>
        </p:txBody>
      </p:sp>
    </p:spTree>
    <p:extLst>
      <p:ext uri="{BB962C8B-B14F-4D97-AF65-F5344CB8AC3E}">
        <p14:creationId xmlns:p14="http://schemas.microsoft.com/office/powerpoint/2010/main" val="94972432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a:t>
            </a:r>
            <a:r>
              <a:rPr kumimoji="0" lang="en-US" sz="3200" b="0" i="0" u="none" strike="noStrike" kern="1200" cap="none" spc="0" normalizeH="0" baseline="0" noProof="0" dirty="0">
                <a:ln>
                  <a:noFill/>
                </a:ln>
                <a:solidFill>
                  <a:srgbClr val="DB1348"/>
                </a:solidFill>
                <a:effectLst/>
                <a:uLnTx/>
                <a:uFillTx/>
                <a:latin typeface="Franklin Gothic Medium Cond"/>
                <a:cs typeface="Arial"/>
              </a:rPr>
              <a:t>: Occasion opportunity</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Where is there growth opportunity within  for the category, and how big is the opportunity?</a:t>
            </a: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998325" cy="874092"/>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graphicFrame>
        <p:nvGraphicFramePr>
          <p:cNvPr id="89" name="Table1">
            <a:extLst>
              <a:ext uri="{FF2B5EF4-FFF2-40B4-BE49-F238E27FC236}">
                <a16:creationId xmlns:a16="http://schemas.microsoft.com/office/drawing/2014/main" id="{2A35DAD8-B163-0546-9940-E99B552AC452}"/>
              </a:ext>
            </a:extLst>
          </p:cNvPr>
          <p:cNvGraphicFramePr>
            <a:graphicFrameLocks noGrp="1"/>
          </p:cNvGraphicFramePr>
          <p:nvPr>
            <p:extLst>
              <p:ext uri="{D42A27DB-BD31-4B8C-83A1-F6EECF244321}">
                <p14:modId xmlns:p14="http://schemas.microsoft.com/office/powerpoint/2010/main" val="189614594"/>
              </p:ext>
            </p:extLst>
          </p:nvPr>
        </p:nvGraphicFramePr>
        <p:xfrm>
          <a:off x="9790770" y="1526737"/>
          <a:ext cx="1834256" cy="4827204"/>
        </p:xfrm>
        <a:graphic>
          <a:graphicData uri="http://schemas.openxmlformats.org/drawingml/2006/table">
            <a:tbl>
              <a:tblPr firstRow="1" bandRow="1">
                <a:tableStyleId>{5C22544A-7EE6-4342-B048-85BDC9FD1C3A}</a:tableStyleId>
              </a:tblPr>
              <a:tblGrid>
                <a:gridCol w="1197571">
                  <a:extLst>
                    <a:ext uri="{9D8B030D-6E8A-4147-A177-3AD203B41FA5}">
                      <a16:colId xmlns:a16="http://schemas.microsoft.com/office/drawing/2014/main" val="3430698903"/>
                    </a:ext>
                  </a:extLst>
                </a:gridCol>
                <a:gridCol w="636685">
                  <a:extLst>
                    <a:ext uri="{9D8B030D-6E8A-4147-A177-3AD203B41FA5}">
                      <a16:colId xmlns:a16="http://schemas.microsoft.com/office/drawing/2014/main" val="3544703906"/>
                    </a:ext>
                  </a:extLst>
                </a:gridCol>
              </a:tblGrid>
              <a:tr h="213753">
                <a:tc>
                  <a:txBody>
                    <a:bodyPr/>
                    <a:lstStyle/>
                    <a:p>
                      <a:pPr algn="l" fontAlgn="b"/>
                      <a:r>
                        <a:rPr lang="en-IN" sz="900" b="0" i="0" u="none" strike="noStrike" dirty="0">
                          <a:solidFill>
                            <a:srgbClr val="000000"/>
                          </a:solidFill>
                          <a:effectLst/>
                          <a:latin typeface="+mj-lt"/>
                        </a:rPr>
                        <a:t>Occasion  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Close gap to Fair 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16804">
                <a:tc>
                  <a:txBody>
                    <a:bodyPr/>
                    <a:lstStyle/>
                    <a:p>
                      <a:r>
                        <a:rPr lang="en-US" sz="1000" dirty="0">
                          <a:latin typeface="+mj-lt"/>
                        </a:rPr>
                        <a:t>Dinner</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16804">
                <a:tc>
                  <a:txBody>
                    <a:bodyPr/>
                    <a:lstStyle/>
                    <a:p>
                      <a:r>
                        <a:rPr lang="en-US" sz="1000" dirty="0">
                          <a:latin typeface="+mj-lt"/>
                        </a:rPr>
                        <a:t>Lunch</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16804">
                <a:tc>
                  <a:txBody>
                    <a:bodyPr/>
                    <a:lstStyle/>
                    <a:p>
                      <a:r>
                        <a:rPr lang="en-US" sz="1000" dirty="0">
                          <a:latin typeface="+mj-lt"/>
                        </a:rPr>
                        <a:t>Breakfast For One</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16804">
                <a:tc>
                  <a:txBody>
                    <a:bodyPr/>
                    <a:lstStyle/>
                    <a:p>
                      <a:r>
                        <a:rPr lang="en-US" sz="1000" dirty="0">
                          <a:latin typeface="+mj-lt"/>
                        </a:rPr>
                        <a:t>Family Breakfast</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8" y="1457229"/>
            <a:ext cx="8995629" cy="53322"/>
          </a:xfrm>
          <a:prstGeom prst="rect">
            <a:avLst/>
          </a:prstGeom>
        </p:spPr>
      </p:pic>
      <p:sp>
        <p:nvSpPr>
          <p:cNvPr id="29" name="Rectangle 28">
            <a:extLst>
              <a:ext uri="{FF2B5EF4-FFF2-40B4-BE49-F238E27FC236}">
                <a16:creationId xmlns:a16="http://schemas.microsoft.com/office/drawing/2014/main" id="{E13E39F7-8278-43ED-812B-AD257C08AE03}"/>
              </a:ext>
            </a:extLst>
          </p:cNvPr>
          <p:cNvSpPr/>
          <p:nvPr/>
        </p:nvSpPr>
        <p:spPr>
          <a:xfrm>
            <a:off x="9681134" y="1164870"/>
            <a:ext cx="2131407"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Occasion Dollar Opportunity</a:t>
            </a:r>
          </a:p>
        </p:txBody>
      </p:sp>
      <p:grpSp>
        <p:nvGrpSpPr>
          <p:cNvPr id="30" name="Group 29">
            <a:extLst>
              <a:ext uri="{FF2B5EF4-FFF2-40B4-BE49-F238E27FC236}">
                <a16:creationId xmlns:a16="http://schemas.microsoft.com/office/drawing/2014/main" id="{6BFCE589-6CCF-4BB1-AC29-8295172AC90B}"/>
              </a:ext>
            </a:extLst>
          </p:cNvPr>
          <p:cNvGrpSpPr/>
          <p:nvPr/>
        </p:nvGrpSpPr>
        <p:grpSpPr>
          <a:xfrm>
            <a:off x="3692976" y="6453235"/>
            <a:ext cx="6309360" cy="369332"/>
            <a:chOff x="3692976" y="6453235"/>
            <a:chExt cx="6309360" cy="369332"/>
          </a:xfrm>
        </p:grpSpPr>
        <p:sp>
          <p:nvSpPr>
            <p:cNvPr id="31" name="TextBox 30">
              <a:extLst>
                <a:ext uri="{FF2B5EF4-FFF2-40B4-BE49-F238E27FC236}">
                  <a16:creationId xmlns:a16="http://schemas.microsoft.com/office/drawing/2014/main" id="{6135F26C-CC24-48E5-86B1-51AB58FA197E}"/>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Category Share of Occasions | Change Vs year ago, Change Vs 2 year ago        Positive       Negative  </a:t>
              </a:r>
            </a:p>
          </p:txBody>
        </p:sp>
        <p:sp>
          <p:nvSpPr>
            <p:cNvPr id="33" name="Flowchart: Connector 32">
              <a:extLst>
                <a:ext uri="{FF2B5EF4-FFF2-40B4-BE49-F238E27FC236}">
                  <a16:creationId xmlns:a16="http://schemas.microsoft.com/office/drawing/2014/main" id="{4C24F1F2-C9CD-4439-AB41-904EC8D17AE4}"/>
                </a:ext>
              </a:extLst>
            </p:cNvPr>
            <p:cNvSpPr/>
            <p:nvPr/>
          </p:nvSpPr>
          <p:spPr>
            <a:xfrm>
              <a:off x="8185715"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lowchart: Connector 33">
              <a:extLst>
                <a:ext uri="{FF2B5EF4-FFF2-40B4-BE49-F238E27FC236}">
                  <a16:creationId xmlns:a16="http://schemas.microsoft.com/office/drawing/2014/main" id="{F1C181E1-AC6F-4A48-8E50-F9E653993099}"/>
                </a:ext>
              </a:extLst>
            </p:cNvPr>
            <p:cNvSpPr/>
            <p:nvPr/>
          </p:nvSpPr>
          <p:spPr>
            <a:xfrm>
              <a:off x="8807347"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Connector 44">
            <a:extLst>
              <a:ext uri="{FF2B5EF4-FFF2-40B4-BE49-F238E27FC236}">
                <a16:creationId xmlns:a16="http://schemas.microsoft.com/office/drawing/2014/main" id="{23008805-3766-442F-88B8-D0D6540B598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C032E1-CFA6-43E9-9016-B27F1155F127}"/>
              </a:ext>
            </a:extLst>
          </p:cNvPr>
          <p:cNvCxnSpPr>
            <a:cxnSpLocks/>
          </p:cNvCxnSpPr>
          <p:nvPr/>
        </p:nvCxnSpPr>
        <p:spPr>
          <a:xfrm flipH="1" flipV="1">
            <a:off x="2826327" y="6124080"/>
            <a:ext cx="3469299" cy="38472"/>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BEAAA2-CE1E-4CEB-BD60-BC0C50C42352}"/>
              </a:ext>
            </a:extLst>
          </p:cNvPr>
          <p:cNvSpPr txBox="1"/>
          <p:nvPr/>
        </p:nvSpPr>
        <p:spPr>
          <a:xfrm>
            <a:off x="653478" y="603174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Occasion Size- $Millions</a:t>
            </a:r>
          </a:p>
        </p:txBody>
      </p:sp>
      <p:cxnSp>
        <p:nvCxnSpPr>
          <p:cNvPr id="48" name="Straight Connector 47">
            <a:extLst>
              <a:ext uri="{FF2B5EF4-FFF2-40B4-BE49-F238E27FC236}">
                <a16:creationId xmlns:a16="http://schemas.microsoft.com/office/drawing/2014/main" id="{52BD88F1-73E3-4764-B405-65E0D7B82AB4}"/>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2055075-06B0-4D5F-9273-FA4D6222A70F}"/>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Category Share of Occasion</a:t>
            </a:r>
          </a:p>
        </p:txBody>
      </p:sp>
      <p:grpSp>
        <p:nvGrpSpPr>
          <p:cNvPr id="53" name="Group 52">
            <a:extLst>
              <a:ext uri="{FF2B5EF4-FFF2-40B4-BE49-F238E27FC236}">
                <a16:creationId xmlns:a16="http://schemas.microsoft.com/office/drawing/2014/main" id="{DA93E08D-F783-4AA0-B764-68576CB9BE98}"/>
              </a:ext>
            </a:extLst>
          </p:cNvPr>
          <p:cNvGrpSpPr/>
          <p:nvPr/>
        </p:nvGrpSpPr>
        <p:grpSpPr>
          <a:xfrm>
            <a:off x="4409923" y="6124080"/>
            <a:ext cx="1885703" cy="338554"/>
            <a:chOff x="9681685" y="852338"/>
            <a:chExt cx="1885703" cy="338554"/>
          </a:xfrm>
        </p:grpSpPr>
        <p:sp>
          <p:nvSpPr>
            <p:cNvPr id="54" name="TextBox 53">
              <a:extLst>
                <a:ext uri="{FF2B5EF4-FFF2-40B4-BE49-F238E27FC236}">
                  <a16:creationId xmlns:a16="http://schemas.microsoft.com/office/drawing/2014/main" id="{2F0C61FE-F080-410B-8596-6A0665E2923B}"/>
                </a:ext>
              </a:extLst>
            </p:cNvPr>
            <p:cNvSpPr txBox="1"/>
            <p:nvPr/>
          </p:nvSpPr>
          <p:spPr>
            <a:xfrm>
              <a:off x="9993515" y="852338"/>
              <a:ext cx="1573873"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DB1348"/>
                  </a:solidFill>
                  <a:effectLst/>
                  <a:uLnTx/>
                  <a:uFillTx/>
                  <a:latin typeface="Franklin Gothic Book" panose="020B0503020102020204" pitchFamily="34" charset="0"/>
                  <a:cs typeface="Arial"/>
                </a:rPr>
                <a:t>under-shared</a:t>
              </a:r>
              <a:r>
                <a:rPr kumimoji="0" lang="en-IN"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occasion and need support to close gaps</a:t>
              </a:r>
            </a:p>
          </p:txBody>
        </p:sp>
        <p:sp>
          <p:nvSpPr>
            <p:cNvPr id="55" name="Oval 54">
              <a:extLst>
                <a:ext uri="{FF2B5EF4-FFF2-40B4-BE49-F238E27FC236}">
                  <a16:creationId xmlns:a16="http://schemas.microsoft.com/office/drawing/2014/main" id="{9D95B662-7ECC-4CE0-844D-AD81823B6CFC}"/>
                </a:ext>
              </a:extLst>
            </p:cNvPr>
            <p:cNvSpPr/>
            <p:nvPr/>
          </p:nvSpPr>
          <p:spPr>
            <a:xfrm>
              <a:off x="9681685" y="954513"/>
              <a:ext cx="134976" cy="134205"/>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56" name="TextBox 55">
              <a:extLst>
                <a:ext uri="{FF2B5EF4-FFF2-40B4-BE49-F238E27FC236}">
                  <a16:creationId xmlns:a16="http://schemas.microsoft.com/office/drawing/2014/main" id="{CE04D7E3-AA06-456F-9623-3966197C073A}"/>
                </a:ext>
              </a:extLst>
            </p:cNvPr>
            <p:cNvSpPr txBox="1"/>
            <p:nvPr/>
          </p:nvSpPr>
          <p:spPr>
            <a:xfrm>
              <a:off x="9790386" y="906199"/>
              <a:ext cx="222865"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sp>
        <p:nvSpPr>
          <p:cNvPr id="35" name="Rectangle 34">
            <a:extLst>
              <a:ext uri="{FF2B5EF4-FFF2-40B4-BE49-F238E27FC236}">
                <a16:creationId xmlns:a16="http://schemas.microsoft.com/office/drawing/2014/main" id="{B817EEBC-124A-416B-B4D9-EC4846414176}"/>
              </a:ext>
            </a:extLst>
          </p:cNvPr>
          <p:cNvSpPr/>
          <p:nvPr/>
        </p:nvSpPr>
        <p:spPr>
          <a:xfrm>
            <a:off x="377686" y="1535177"/>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0" name="Chart1">
            <a:extLst>
              <a:ext uri="{FF2B5EF4-FFF2-40B4-BE49-F238E27FC236}">
                <a16:creationId xmlns:a16="http://schemas.microsoft.com/office/drawing/2014/main" id="{2BA2B796-8310-42F9-B435-5811FC9B1BA5}"/>
              </a:ext>
            </a:extLst>
          </p:cNvPr>
          <p:cNvGraphicFramePr>
            <a:graphicFrameLocks/>
          </p:cNvGraphicFramePr>
          <p:nvPr>
            <p:extLst>
              <p:ext uri="{D42A27DB-BD31-4B8C-83A1-F6EECF244321}">
                <p14:modId xmlns:p14="http://schemas.microsoft.com/office/powerpoint/2010/main" val="2407612799"/>
              </p:ext>
            </p:extLst>
          </p:nvPr>
        </p:nvGraphicFramePr>
        <p:xfrm>
          <a:off x="678179" y="2286501"/>
          <a:ext cx="8670537"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1">
            <a:extLst>
              <a:ext uri="{FF2B5EF4-FFF2-40B4-BE49-F238E27FC236}">
                <a16:creationId xmlns:a16="http://schemas.microsoft.com/office/drawing/2014/main" id="{70B81C50-E913-4DBE-8D77-C658C7349FFA}"/>
              </a:ext>
            </a:extLst>
          </p:cNvPr>
          <p:cNvSpPr txBox="1"/>
          <p:nvPr/>
        </p:nvSpPr>
        <p:spPr>
          <a:xfrm>
            <a:off x="-46495" y="3069105"/>
            <a:ext cx="733332" cy="415498"/>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4" name="Slide Number Placeholder 3">
            <a:extLst>
              <a:ext uri="{FF2B5EF4-FFF2-40B4-BE49-F238E27FC236}">
                <a16:creationId xmlns:a16="http://schemas.microsoft.com/office/drawing/2014/main" id="{AC1DBC46-B6D9-424E-AB6F-00FEAF4D6D36}"/>
              </a:ext>
            </a:extLst>
          </p:cNvPr>
          <p:cNvSpPr>
            <a:spLocks noGrp="1"/>
          </p:cNvSpPr>
          <p:nvPr>
            <p:ph type="sldNum" sz="quarter" idx="4"/>
          </p:nvPr>
        </p:nvSpPr>
        <p:spPr/>
        <p:txBody>
          <a:bodyPr/>
          <a:lstStyle/>
          <a:p>
            <a:fld id="{A26DCA39-FE7E-4B33-9419-C9BB65BD885E}" type="slidenum">
              <a:rPr lang="en-US" smtClean="0"/>
              <a:t>55</a:t>
            </a:fld>
            <a:endParaRPr lang="en-US"/>
          </a:p>
        </p:txBody>
      </p:sp>
    </p:spTree>
    <p:extLst>
      <p:ext uri="{BB962C8B-B14F-4D97-AF65-F5344CB8AC3E}">
        <p14:creationId xmlns:p14="http://schemas.microsoft.com/office/powerpoint/2010/main" val="40482468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56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 </a:t>
            </a:r>
            <a:r>
              <a:rPr lang="en-US" dirty="0"/>
              <a:t>- Opportunity  </a:t>
            </a:r>
          </a:p>
          <a:p>
            <a:pPr lvl="0">
              <a:spcAft>
                <a:spcPct val="0"/>
              </a:spcAft>
              <a:defRPr/>
            </a:pPr>
            <a:r>
              <a:rPr lang="en-IN" sz="1600" dirty="0"/>
              <a:t>(category opportunity and Kellogg opportunity)</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3191170779"/>
              </p:ext>
            </p:extLst>
          </p:nvPr>
        </p:nvGraphicFramePr>
        <p:xfrm>
          <a:off x="383508" y="1856972"/>
          <a:ext cx="11549194" cy="4307888"/>
        </p:xfrm>
        <a:graphic>
          <a:graphicData uri="http://schemas.openxmlformats.org/drawingml/2006/table">
            <a:tbl>
              <a:tblPr firstRow="1" bandRow="1">
                <a:tableStyleId>{9D7B26C5-4107-4FEC-AEDC-1716B250A1EF}</a:tableStyleId>
              </a:tblPr>
              <a:tblGrid>
                <a:gridCol w="930289">
                  <a:extLst>
                    <a:ext uri="{9D8B030D-6E8A-4147-A177-3AD203B41FA5}">
                      <a16:colId xmlns:a16="http://schemas.microsoft.com/office/drawing/2014/main" val="4076324199"/>
                    </a:ext>
                  </a:extLst>
                </a:gridCol>
                <a:gridCol w="707927">
                  <a:extLst>
                    <a:ext uri="{9D8B030D-6E8A-4147-A177-3AD203B41FA5}">
                      <a16:colId xmlns:a16="http://schemas.microsoft.com/office/drawing/2014/main" val="3511605551"/>
                    </a:ext>
                  </a:extLst>
                </a:gridCol>
                <a:gridCol w="707927">
                  <a:extLst>
                    <a:ext uri="{9D8B030D-6E8A-4147-A177-3AD203B41FA5}">
                      <a16:colId xmlns:a16="http://schemas.microsoft.com/office/drawing/2014/main" val="2795493340"/>
                    </a:ext>
                  </a:extLst>
                </a:gridCol>
                <a:gridCol w="707927">
                  <a:extLst>
                    <a:ext uri="{9D8B030D-6E8A-4147-A177-3AD203B41FA5}">
                      <a16:colId xmlns:a16="http://schemas.microsoft.com/office/drawing/2014/main" val="3154036636"/>
                    </a:ext>
                  </a:extLst>
                </a:gridCol>
                <a:gridCol w="707927">
                  <a:extLst>
                    <a:ext uri="{9D8B030D-6E8A-4147-A177-3AD203B41FA5}">
                      <a16:colId xmlns:a16="http://schemas.microsoft.com/office/drawing/2014/main" val="3857182859"/>
                    </a:ext>
                  </a:extLst>
                </a:gridCol>
                <a:gridCol w="707927">
                  <a:extLst>
                    <a:ext uri="{9D8B030D-6E8A-4147-A177-3AD203B41FA5}">
                      <a16:colId xmlns:a16="http://schemas.microsoft.com/office/drawing/2014/main" val="148815539"/>
                    </a:ext>
                  </a:extLst>
                </a:gridCol>
                <a:gridCol w="707927">
                  <a:extLst>
                    <a:ext uri="{9D8B030D-6E8A-4147-A177-3AD203B41FA5}">
                      <a16:colId xmlns:a16="http://schemas.microsoft.com/office/drawing/2014/main" val="888160949"/>
                    </a:ext>
                  </a:extLst>
                </a:gridCol>
                <a:gridCol w="707927">
                  <a:extLst>
                    <a:ext uri="{9D8B030D-6E8A-4147-A177-3AD203B41FA5}">
                      <a16:colId xmlns:a16="http://schemas.microsoft.com/office/drawing/2014/main" val="506333412"/>
                    </a:ext>
                  </a:extLst>
                </a:gridCol>
                <a:gridCol w="707927">
                  <a:extLst>
                    <a:ext uri="{9D8B030D-6E8A-4147-A177-3AD203B41FA5}">
                      <a16:colId xmlns:a16="http://schemas.microsoft.com/office/drawing/2014/main" val="1155276217"/>
                    </a:ext>
                  </a:extLst>
                </a:gridCol>
                <a:gridCol w="707927">
                  <a:extLst>
                    <a:ext uri="{9D8B030D-6E8A-4147-A177-3AD203B41FA5}">
                      <a16:colId xmlns:a16="http://schemas.microsoft.com/office/drawing/2014/main" val="2337777857"/>
                    </a:ext>
                  </a:extLst>
                </a:gridCol>
                <a:gridCol w="707927">
                  <a:extLst>
                    <a:ext uri="{9D8B030D-6E8A-4147-A177-3AD203B41FA5}">
                      <a16:colId xmlns:a16="http://schemas.microsoft.com/office/drawing/2014/main" val="3496291335"/>
                    </a:ext>
                  </a:extLst>
                </a:gridCol>
                <a:gridCol w="707927">
                  <a:extLst>
                    <a:ext uri="{9D8B030D-6E8A-4147-A177-3AD203B41FA5}">
                      <a16:colId xmlns:a16="http://schemas.microsoft.com/office/drawing/2014/main" val="1446530676"/>
                    </a:ext>
                  </a:extLst>
                </a:gridCol>
                <a:gridCol w="707927">
                  <a:extLst>
                    <a:ext uri="{9D8B030D-6E8A-4147-A177-3AD203B41FA5}">
                      <a16:colId xmlns:a16="http://schemas.microsoft.com/office/drawing/2014/main" val="1816550095"/>
                    </a:ext>
                  </a:extLst>
                </a:gridCol>
                <a:gridCol w="707927">
                  <a:extLst>
                    <a:ext uri="{9D8B030D-6E8A-4147-A177-3AD203B41FA5}">
                      <a16:colId xmlns:a16="http://schemas.microsoft.com/office/drawing/2014/main" val="2924678775"/>
                    </a:ext>
                  </a:extLst>
                </a:gridCol>
                <a:gridCol w="707927">
                  <a:extLst>
                    <a:ext uri="{9D8B030D-6E8A-4147-A177-3AD203B41FA5}">
                      <a16:colId xmlns:a16="http://schemas.microsoft.com/office/drawing/2014/main" val="1555317484"/>
                    </a:ext>
                  </a:extLst>
                </a:gridCol>
                <a:gridCol w="707927">
                  <a:extLst>
                    <a:ext uri="{9D8B030D-6E8A-4147-A177-3AD203B41FA5}">
                      <a16:colId xmlns:a16="http://schemas.microsoft.com/office/drawing/2014/main" val="3479355505"/>
                    </a:ext>
                  </a:extLst>
                </a:gridCol>
              </a:tblGrid>
              <a:tr h="432205">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3680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Franklin Gothic Book" panose="020B0503020102020204" pitchFamily="34" charset="0"/>
                          <a:ea typeface="+mn-ea"/>
                          <a:cs typeface="+mn-cs"/>
                        </a:rPr>
                        <a:t>Category Distribution across occasions</a:t>
                      </a:r>
                      <a:endParaRPr lang="en-IN" sz="900" b="0" kern="1200" dirty="0">
                        <a:solidFill>
                          <a:schemeClr val="tx1"/>
                        </a:solidFill>
                        <a:latin typeface="Franklin Gothic Book" panose="020B0503020102020204" pitchFamily="34" charset="0"/>
                        <a:ea typeface="+mn-ea"/>
                        <a:cs typeface="+mn-cs"/>
                      </a:endParaRPr>
                    </a:p>
                    <a:p>
                      <a:pPr algn="l"/>
                      <a:endParaRPr lang="en-IN" sz="900" b="0" kern="1200" dirty="0">
                        <a:solidFill>
                          <a:schemeClr val="tx1"/>
                        </a:solidFill>
                        <a:latin typeface="Franklin Gothic Book" panose="020B0503020102020204" pitchFamily="34" charset="0"/>
                        <a:ea typeface="+mn-ea"/>
                        <a:cs typeface="+mn-cs"/>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lumMod val="95000"/>
                              <a:lumOff val="5000"/>
                            </a:schemeClr>
                          </a:solidFill>
                          <a:latin typeface="Franklin Gothic Book" panose="020B0503020102020204" pitchFamily="34" charset="0"/>
                          <a:ea typeface="+mn-ea"/>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lumMod val="95000"/>
                              <a:lumOff val="5000"/>
                            </a:schemeClr>
                          </a:solidFill>
                          <a:latin typeface="Franklin Gothic Book" panose="020B0503020102020204" pitchFamily="34" charset="0"/>
                          <a:ea typeface="+mn-ea"/>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lumMod val="95000"/>
                              <a:lumOff val="5000"/>
                            </a:schemeClr>
                          </a:solidFill>
                          <a:latin typeface="Franklin Gothic Book" panose="020B0503020102020204" pitchFamily="34" charset="0"/>
                          <a:ea typeface="+mn-ea"/>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lumMod val="95000"/>
                              <a:lumOff val="5000"/>
                            </a:schemeClr>
                          </a:solidFill>
                          <a:latin typeface="Franklin Gothic Book" panose="020B0503020102020204" pitchFamily="34" charset="0"/>
                          <a:ea typeface="+mn-ea"/>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lumMod val="95000"/>
                              <a:lumOff val="5000"/>
                            </a:schemeClr>
                          </a:solidFill>
                          <a:latin typeface="Franklin Gothic Book" panose="020B0503020102020204" pitchFamily="34" charset="0"/>
                          <a:ea typeface="+mn-ea"/>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lumMod val="95000"/>
                              <a:lumOff val="5000"/>
                            </a:schemeClr>
                          </a:solidFill>
                          <a:latin typeface="Franklin Gothic Book" panose="020B0503020102020204" pitchFamily="34" charset="0"/>
                          <a:ea typeface="+mn-ea"/>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lumMod val="95000"/>
                              <a:lumOff val="5000"/>
                            </a:schemeClr>
                          </a:solidFill>
                          <a:latin typeface="Franklin Gothic Book" panose="020B0503020102020204" pitchFamily="34" charset="0"/>
                          <a:ea typeface="+mn-ea"/>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lumMod val="95000"/>
                              <a:lumOff val="5000"/>
                            </a:schemeClr>
                          </a:solidFill>
                          <a:latin typeface="Franklin Gothic Book" panose="020B0503020102020204" pitchFamily="34" charset="0"/>
                          <a:ea typeface="+mn-ea"/>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428119010"/>
                  </a:ext>
                </a:extLst>
              </a:tr>
              <a:tr h="368071">
                <a:tc>
                  <a:txBody>
                    <a:bodyPr/>
                    <a:lstStyle/>
                    <a:p>
                      <a:pPr algn="l"/>
                      <a:r>
                        <a:rPr lang="en-IN" sz="900" b="0" kern="1200" dirty="0">
                          <a:solidFill>
                            <a:schemeClr val="tx1"/>
                          </a:solidFill>
                          <a:latin typeface="Franklin Gothic Book" panose="020B0503020102020204" pitchFamily="34" charset="0"/>
                          <a:ea typeface="+mn-ea"/>
                          <a:cs typeface="+mn-cs"/>
                        </a:rPr>
                        <a:t>Category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a:r>
                        <a:rPr lang="en-US" sz="900" dirty="0">
                          <a:solidFill>
                            <a:schemeClr val="tx1">
                              <a:lumMod val="95000"/>
                              <a:lumOff val="5000"/>
                            </a:schemeClr>
                          </a:solidFill>
                          <a:latin typeface="Franklin Gothic Book" panose="020B0503020102020204" pitchFamily="34" charset="0"/>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360599">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505278">
                <a:tc>
                  <a:txBody>
                    <a:bodyPr/>
                    <a:lstStyle/>
                    <a:p>
                      <a:pPr lvl="0" algn="l">
                        <a:buNone/>
                      </a:pPr>
                      <a:r>
                        <a:rPr lang="en-US" sz="900" b="0" i="0" u="none" strike="noStrike" noProof="0" dirty="0">
                          <a:latin typeface="Franklin Gothic Book" panose="020B0503020102020204" pitchFamily="34" charset="0"/>
                        </a:rPr>
                        <a:t>Category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412821">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a:r>
                        <a:rPr lang="en-US" sz="800" dirty="0">
                          <a:latin typeface="Franklin Gothic Book" panose="020B0503020102020204" pitchFamily="34" charset="0"/>
                        </a:rPr>
                        <a:t>NA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4593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Franklin Gothic Book" panose="020B0503020102020204" pitchFamily="34" charset="0"/>
                        </a:rPr>
                        <a:t>Kellogg Distribution across Occasions</a:t>
                      </a:r>
                      <a:endParaRPr lang="en-US" sz="900" dirty="0">
                        <a:latin typeface="Franklin Gothic Book" panose="020B0503020102020204" pitchFamily="34" charset="0"/>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211413885"/>
                  </a:ext>
                </a:extLst>
              </a:tr>
              <a:tr h="459396">
                <a:tc>
                  <a:txBody>
                    <a:bodyPr/>
                    <a:lstStyle/>
                    <a:p>
                      <a:pPr algn="l"/>
                      <a:r>
                        <a:rPr lang="en-US" sz="900" dirty="0">
                          <a:latin typeface="Franklin Gothic Book" panose="020B0503020102020204" pitchFamily="34" charset="0"/>
                        </a:rPr>
                        <a:t>Kellogg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endParaRPr lang="en-US" sz="900" dirty="0">
                        <a:latin typeface="Franklin Gothic Book" panose="020B0503020102020204" pitchFamily="34" charset="0"/>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380741">
                <a:tc>
                  <a:txBody>
                    <a:bodyPr/>
                    <a:lstStyle/>
                    <a:p>
                      <a:pPr algn="l"/>
                      <a:r>
                        <a:rPr lang="en-US" sz="900" dirty="0">
                          <a:latin typeface="Franklin Gothic Book" panose="020B0503020102020204" pitchFamily="34" charset="0"/>
                        </a:rPr>
                        <a:t>Kellogg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380741">
                <a:tc>
                  <a:txBody>
                    <a:bodyPr/>
                    <a:lstStyle/>
                    <a:p>
                      <a:pPr algn="l"/>
                      <a:r>
                        <a:rPr lang="en-US" sz="900" dirty="0">
                          <a:latin typeface="Franklin Gothic Book" panose="020B0503020102020204" pitchFamily="34" charset="0"/>
                        </a:rPr>
                        <a:t>Kellogg's</a:t>
                      </a:r>
                    </a:p>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14803357"/>
                  </a:ext>
                </a:extLst>
              </a:tr>
            </a:tbl>
          </a:graphicData>
        </a:graphic>
      </p:graphicFrame>
      <p:grpSp>
        <p:nvGrpSpPr>
          <p:cNvPr id="2" name="Group 1">
            <a:extLst>
              <a:ext uri="{FF2B5EF4-FFF2-40B4-BE49-F238E27FC236}">
                <a16:creationId xmlns:a16="http://schemas.microsoft.com/office/drawing/2014/main" id="{38CACB6D-4104-4305-AA5C-2057BF818EBF}"/>
              </a:ext>
            </a:extLst>
          </p:cNvPr>
          <p:cNvGrpSpPr/>
          <p:nvPr/>
        </p:nvGrpSpPr>
        <p:grpSpPr>
          <a:xfrm>
            <a:off x="0" y="2295144"/>
            <a:ext cx="11932702" cy="143256"/>
            <a:chOff x="0" y="2340744"/>
            <a:chExt cx="12039600" cy="45719"/>
          </a:xfrm>
        </p:grpSpPr>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581034" y="2340744"/>
              <a:ext cx="11148626" cy="0"/>
              <a:chOff x="581034" y="2340744"/>
              <a:chExt cx="1114862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55265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710237"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831727"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255807"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41339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506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98302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510451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50568-A77E-4C22-9D56-A29C27E00B6A}"/>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sp>
        <p:nvSpPr>
          <p:cNvPr id="39" name="Rectangle 38">
            <a:extLst>
              <a:ext uri="{FF2B5EF4-FFF2-40B4-BE49-F238E27FC236}">
                <a16:creationId xmlns:a16="http://schemas.microsoft.com/office/drawing/2014/main" id="{369DDF1D-7235-4DBF-A2EB-E21859D0BB64}"/>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6868B188-D8A6-462A-9C5A-891267138409}"/>
              </a:ext>
            </a:extLst>
          </p:cNvPr>
          <p:cNvSpPr>
            <a:spLocks noGrp="1"/>
          </p:cNvSpPr>
          <p:nvPr>
            <p:ph type="sldNum" sz="quarter" idx="4"/>
          </p:nvPr>
        </p:nvSpPr>
        <p:spPr/>
        <p:txBody>
          <a:bodyPr/>
          <a:lstStyle/>
          <a:p>
            <a:fld id="{A26DCA39-FE7E-4B33-9419-C9BB65BD885E}" type="slidenum">
              <a:rPr lang="en-US" smtClean="0"/>
              <a:t>56</a:t>
            </a:fld>
            <a:endParaRPr lang="en-US"/>
          </a:p>
        </p:txBody>
      </p:sp>
    </p:spTree>
    <p:extLst>
      <p:ext uri="{BB962C8B-B14F-4D97-AF65-F5344CB8AC3E}">
        <p14:creationId xmlns:p14="http://schemas.microsoft.com/office/powerpoint/2010/main" val="319200944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57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&lt;Category&gt; </a:t>
            </a:r>
            <a:r>
              <a:rPr lang="en-US" dirty="0"/>
              <a:t>- Consumer Opportunity  </a:t>
            </a:r>
          </a:p>
          <a:p>
            <a:pPr lvl="0">
              <a:spcAft>
                <a:spcPct val="0"/>
              </a:spcAft>
              <a:defRPr/>
            </a:pPr>
            <a:r>
              <a:rPr lang="en-IN" sz="1600" dirty="0"/>
              <a:t>(category opportunity and Kellogg opportunity)</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988254797"/>
              </p:ext>
            </p:extLst>
          </p:nvPr>
        </p:nvGraphicFramePr>
        <p:xfrm>
          <a:off x="377687" y="1851446"/>
          <a:ext cx="11555015" cy="4196682"/>
        </p:xfrm>
        <a:graphic>
          <a:graphicData uri="http://schemas.openxmlformats.org/drawingml/2006/table">
            <a:tbl>
              <a:tblPr firstRow="1" bandRow="1">
                <a:tableStyleId>{9D7B26C5-4107-4FEC-AEDC-1716B250A1EF}</a:tableStyleId>
              </a:tblPr>
              <a:tblGrid>
                <a:gridCol w="807843">
                  <a:extLst>
                    <a:ext uri="{9D8B030D-6E8A-4147-A177-3AD203B41FA5}">
                      <a16:colId xmlns:a16="http://schemas.microsoft.com/office/drawing/2014/main" val="4076324199"/>
                    </a:ext>
                  </a:extLst>
                </a:gridCol>
                <a:gridCol w="1117992">
                  <a:extLst>
                    <a:ext uri="{9D8B030D-6E8A-4147-A177-3AD203B41FA5}">
                      <a16:colId xmlns:a16="http://schemas.microsoft.com/office/drawing/2014/main" val="3511605551"/>
                    </a:ext>
                  </a:extLst>
                </a:gridCol>
                <a:gridCol w="962918">
                  <a:extLst>
                    <a:ext uri="{9D8B030D-6E8A-4147-A177-3AD203B41FA5}">
                      <a16:colId xmlns:a16="http://schemas.microsoft.com/office/drawing/2014/main" val="2795493340"/>
                    </a:ext>
                  </a:extLst>
                </a:gridCol>
                <a:gridCol w="962918">
                  <a:extLst>
                    <a:ext uri="{9D8B030D-6E8A-4147-A177-3AD203B41FA5}">
                      <a16:colId xmlns:a16="http://schemas.microsoft.com/office/drawing/2014/main" val="3154036636"/>
                    </a:ext>
                  </a:extLst>
                </a:gridCol>
                <a:gridCol w="962918">
                  <a:extLst>
                    <a:ext uri="{9D8B030D-6E8A-4147-A177-3AD203B41FA5}">
                      <a16:colId xmlns:a16="http://schemas.microsoft.com/office/drawing/2014/main" val="3857182859"/>
                    </a:ext>
                  </a:extLst>
                </a:gridCol>
                <a:gridCol w="962918">
                  <a:extLst>
                    <a:ext uri="{9D8B030D-6E8A-4147-A177-3AD203B41FA5}">
                      <a16:colId xmlns:a16="http://schemas.microsoft.com/office/drawing/2014/main" val="148815539"/>
                    </a:ext>
                  </a:extLst>
                </a:gridCol>
                <a:gridCol w="962918">
                  <a:extLst>
                    <a:ext uri="{9D8B030D-6E8A-4147-A177-3AD203B41FA5}">
                      <a16:colId xmlns:a16="http://schemas.microsoft.com/office/drawing/2014/main" val="888160949"/>
                    </a:ext>
                  </a:extLst>
                </a:gridCol>
                <a:gridCol w="962918">
                  <a:extLst>
                    <a:ext uri="{9D8B030D-6E8A-4147-A177-3AD203B41FA5}">
                      <a16:colId xmlns:a16="http://schemas.microsoft.com/office/drawing/2014/main" val="506333412"/>
                    </a:ext>
                  </a:extLst>
                </a:gridCol>
                <a:gridCol w="962918">
                  <a:extLst>
                    <a:ext uri="{9D8B030D-6E8A-4147-A177-3AD203B41FA5}">
                      <a16:colId xmlns:a16="http://schemas.microsoft.com/office/drawing/2014/main" val="1155276217"/>
                    </a:ext>
                  </a:extLst>
                </a:gridCol>
                <a:gridCol w="962918">
                  <a:extLst>
                    <a:ext uri="{9D8B030D-6E8A-4147-A177-3AD203B41FA5}">
                      <a16:colId xmlns:a16="http://schemas.microsoft.com/office/drawing/2014/main" val="2337777857"/>
                    </a:ext>
                  </a:extLst>
                </a:gridCol>
                <a:gridCol w="962918">
                  <a:extLst>
                    <a:ext uri="{9D8B030D-6E8A-4147-A177-3AD203B41FA5}">
                      <a16:colId xmlns:a16="http://schemas.microsoft.com/office/drawing/2014/main" val="3496291335"/>
                    </a:ext>
                  </a:extLst>
                </a:gridCol>
                <a:gridCol w="962918">
                  <a:extLst>
                    <a:ext uri="{9D8B030D-6E8A-4147-A177-3AD203B41FA5}">
                      <a16:colId xmlns:a16="http://schemas.microsoft.com/office/drawing/2014/main" val="1446530676"/>
                    </a:ext>
                  </a:extLst>
                </a:gridCol>
              </a:tblGrid>
              <a:tr h="335616">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Alpha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Gen Z</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Millennial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Gen X</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Boomer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Low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Mid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High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African American</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Hispanic</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683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Franklin Gothic Book" panose="020B0503020102020204" pitchFamily="34" charset="0"/>
                          <a:ea typeface="+mn-ea"/>
                          <a:cs typeface="+mn-cs"/>
                        </a:rPr>
                        <a:t>Category Distribution across Demographics</a:t>
                      </a:r>
                      <a:endParaRPr lang="en-IN" sz="900" b="0" kern="1200" dirty="0">
                        <a:solidFill>
                          <a:schemeClr val="tx1"/>
                        </a:solidFill>
                        <a:latin typeface="Franklin Gothic Book" panose="020B0503020102020204" pitchFamily="34" charset="0"/>
                        <a:ea typeface="+mn-ea"/>
                        <a:cs typeface="+mn-cs"/>
                      </a:endParaRPr>
                    </a:p>
                    <a:p>
                      <a:pPr algn="l"/>
                      <a:endParaRPr lang="en-IN" sz="900" b="0" kern="1200" dirty="0">
                        <a:solidFill>
                          <a:schemeClr val="tx1"/>
                        </a:solidFill>
                        <a:latin typeface="Franklin Gothic Book" panose="020B0503020102020204" pitchFamily="34" charset="0"/>
                        <a:ea typeface="+mn-ea"/>
                        <a:cs typeface="+mn-cs"/>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439048835"/>
                  </a:ext>
                </a:extLst>
              </a:tr>
              <a:tr h="397767">
                <a:tc>
                  <a:txBody>
                    <a:bodyPr/>
                    <a:lstStyle/>
                    <a:p>
                      <a:pPr algn="l"/>
                      <a:r>
                        <a:rPr lang="en-IN" sz="900" b="0" kern="1200" dirty="0">
                          <a:solidFill>
                            <a:schemeClr val="tx1"/>
                          </a:solidFill>
                          <a:latin typeface="Franklin Gothic Book" panose="020B0503020102020204" pitchFamily="34" charset="0"/>
                          <a:ea typeface="+mn-ea"/>
                          <a:cs typeface="+mn-cs"/>
                        </a:rPr>
                        <a:t>Category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397767">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504773858"/>
                  </a:ext>
                </a:extLst>
              </a:tr>
              <a:tr h="409920">
                <a:tc>
                  <a:txBody>
                    <a:bodyPr/>
                    <a:lstStyle/>
                    <a:p>
                      <a:pPr lvl="0" algn="l">
                        <a:buNone/>
                      </a:pPr>
                      <a:r>
                        <a:rPr lang="en-US" sz="900" b="0" i="0" u="none" strike="noStrike" noProof="0" dirty="0">
                          <a:latin typeface="Franklin Gothic Book" panose="020B0503020102020204" pitchFamily="34" charset="0"/>
                        </a:rPr>
                        <a:t>Category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158984032"/>
                  </a:ext>
                </a:extLst>
              </a:tr>
              <a:tr h="409920">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latin typeface="Franklin Gothic Book" panose="020B0503020102020204" pitchFamily="34" charset="0"/>
                        </a:rPr>
                        <a:t>NA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713834351"/>
                  </a:ext>
                </a:extLst>
              </a:tr>
              <a:tr h="546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mn-lt"/>
                          <a:ea typeface="+mn-ea"/>
                          <a:cs typeface="+mn-cs"/>
                        </a:rPr>
                        <a:t>Kellogg Distribution across Demographics</a:t>
                      </a:r>
                      <a:endParaRPr lang="en-US" sz="900" dirty="0">
                        <a:latin typeface="Franklin Gothic Book" panose="020B0503020102020204" pitchFamily="34" charset="0"/>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360849440"/>
                  </a:ext>
                </a:extLst>
              </a:tr>
              <a:tr h="409920">
                <a:tc>
                  <a:txBody>
                    <a:bodyPr/>
                    <a:lstStyle/>
                    <a:p>
                      <a:pPr algn="l"/>
                      <a:r>
                        <a:rPr lang="en-US" sz="900" dirty="0">
                          <a:latin typeface="Franklin Gothic Book" panose="020B0503020102020204" pitchFamily="34" charset="0"/>
                        </a:rPr>
                        <a:t>Kellogg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endParaRPr lang="en-US" sz="900" dirty="0">
                        <a:latin typeface="Franklin Gothic Book" panose="020B0503020102020204" pitchFamily="34" charset="0"/>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983277306"/>
                  </a:ext>
                </a:extLst>
              </a:tr>
              <a:tr h="298326">
                <a:tc>
                  <a:txBody>
                    <a:bodyPr/>
                    <a:lstStyle/>
                    <a:p>
                      <a:pPr algn="l"/>
                      <a:r>
                        <a:rPr lang="en-US" sz="900" dirty="0">
                          <a:latin typeface="Franklin Gothic Book" panose="020B0503020102020204" pitchFamily="34" charset="0"/>
                        </a:rPr>
                        <a:t>Kellogg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4121815513"/>
                  </a:ext>
                </a:extLst>
              </a:tr>
              <a:tr h="298326">
                <a:tc>
                  <a:txBody>
                    <a:bodyPr/>
                    <a:lstStyle/>
                    <a:p>
                      <a:pPr algn="l"/>
                      <a:r>
                        <a:rPr lang="en-US" sz="900" dirty="0">
                          <a:latin typeface="Franklin Gothic Book" panose="020B0503020102020204" pitchFamily="34" charset="0"/>
                        </a:rPr>
                        <a:t>Kellogg's</a:t>
                      </a:r>
                    </a:p>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69407161"/>
                  </a:ext>
                </a:extLst>
              </a:tr>
            </a:tbl>
          </a:graphicData>
        </a:graphic>
      </p:graphicFrame>
      <p:grpSp>
        <p:nvGrpSpPr>
          <p:cNvPr id="2" name="Group 1">
            <a:extLst>
              <a:ext uri="{FF2B5EF4-FFF2-40B4-BE49-F238E27FC236}">
                <a16:creationId xmlns:a16="http://schemas.microsoft.com/office/drawing/2014/main" id="{38CACB6D-4104-4305-AA5C-2057BF818EBF}"/>
              </a:ext>
            </a:extLst>
          </p:cNvPr>
          <p:cNvGrpSpPr/>
          <p:nvPr/>
        </p:nvGrpSpPr>
        <p:grpSpPr>
          <a:xfrm>
            <a:off x="142765" y="2181881"/>
            <a:ext cx="11789937" cy="99928"/>
            <a:chOff x="0" y="2340744"/>
            <a:chExt cx="12039600" cy="45719"/>
          </a:xfrm>
        </p:grpSpPr>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581034" y="2340744"/>
              <a:ext cx="10946607" cy="0"/>
              <a:chOff x="581034" y="2340744"/>
              <a:chExt cx="10946607"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4149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60330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6467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57318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4714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54218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811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58123"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6430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60141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32711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50568-A77E-4C22-9D56-A29C27E00B6A}"/>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sp>
        <p:nvSpPr>
          <p:cNvPr id="27" name="Rectangle 26">
            <a:extLst>
              <a:ext uri="{FF2B5EF4-FFF2-40B4-BE49-F238E27FC236}">
                <a16:creationId xmlns:a16="http://schemas.microsoft.com/office/drawing/2014/main" id="{CF00B4A4-3263-4EBC-9DEB-7D3484DFCC1B}"/>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50DADABC-46C4-4592-9689-18A2A8674FD8}"/>
              </a:ext>
            </a:extLst>
          </p:cNvPr>
          <p:cNvSpPr>
            <a:spLocks noGrp="1"/>
          </p:cNvSpPr>
          <p:nvPr>
            <p:ph type="sldNum" sz="quarter" idx="4"/>
          </p:nvPr>
        </p:nvSpPr>
        <p:spPr/>
        <p:txBody>
          <a:bodyPr/>
          <a:lstStyle/>
          <a:p>
            <a:fld id="{A26DCA39-FE7E-4B33-9419-C9BB65BD885E}" type="slidenum">
              <a:rPr lang="en-US" smtClean="0"/>
              <a:t>57</a:t>
            </a:fld>
            <a:endParaRPr lang="en-US"/>
          </a:p>
        </p:txBody>
      </p:sp>
    </p:spTree>
    <p:extLst>
      <p:ext uri="{BB962C8B-B14F-4D97-AF65-F5344CB8AC3E}">
        <p14:creationId xmlns:p14="http://schemas.microsoft.com/office/powerpoint/2010/main" val="22975628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ndmother cooking with child">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srcRect/>
          <a:stretch/>
        </p:blipFill>
        <p:spPr>
          <a:xfrm>
            <a:off x="6569079" y="1553677"/>
            <a:ext cx="5618497" cy="3750646"/>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dirty="0"/>
              <a:t>Kellogg deep dive</a:t>
            </a:r>
          </a:p>
        </p:txBody>
      </p:sp>
    </p:spTree>
    <p:extLst>
      <p:ext uri="{BB962C8B-B14F-4D97-AF65-F5344CB8AC3E}">
        <p14:creationId xmlns:p14="http://schemas.microsoft.com/office/powerpoint/2010/main" val="1383486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421953932"/>
              </p:ext>
            </p:extLst>
          </p:nvPr>
        </p:nvGraphicFramePr>
        <p:xfrm>
          <a:off x="1251284" y="1082311"/>
          <a:ext cx="10689402" cy="11505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59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Kellogg share</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graphicFrame>
        <p:nvGraphicFramePr>
          <p:cNvPr id="27" name="Table1">
            <a:extLst>
              <a:ext uri="{FF2B5EF4-FFF2-40B4-BE49-F238E27FC236}">
                <a16:creationId xmlns:a16="http://schemas.microsoft.com/office/drawing/2014/main" id="{FF996918-3FE4-4587-8ACE-80ADB2F6E28D}"/>
              </a:ext>
            </a:extLst>
          </p:cNvPr>
          <p:cNvGraphicFramePr>
            <a:graphicFrameLocks noGrp="1"/>
          </p:cNvGraphicFramePr>
          <p:nvPr>
            <p:extLst>
              <p:ext uri="{D42A27DB-BD31-4B8C-83A1-F6EECF244321}">
                <p14:modId xmlns:p14="http://schemas.microsoft.com/office/powerpoint/2010/main" val="505372153"/>
              </p:ext>
            </p:extLst>
          </p:nvPr>
        </p:nvGraphicFramePr>
        <p:xfrm>
          <a:off x="152400" y="2179408"/>
          <a:ext cx="11780307" cy="4159260"/>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86450">
                <a:tc>
                  <a:txBody>
                    <a:bodyPr/>
                    <a:lstStyle/>
                    <a:p>
                      <a:pPr algn="ctr"/>
                      <a:r>
                        <a:rPr lang="en-US" sz="900" b="0" dirty="0">
                          <a:latin typeface="Franklin Gothic Medium" panose="020B0603020102020204" pitchFamily="34" charset="0"/>
                        </a:rPr>
                        <a:t>Share (</a:t>
                      </a: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7281">
                <a:tc>
                  <a:txBody>
                    <a:bodyPr/>
                    <a:lstStyle/>
                    <a:p>
                      <a:pPr algn="l" fontAlgn="b"/>
                      <a:r>
                        <a:rPr lang="en-US" sz="800" b="0" i="0" u="none" strike="noStrike" dirty="0">
                          <a:solidFill>
                            <a:srgbClr val="000000"/>
                          </a:solidFill>
                          <a:effectLst/>
                          <a:latin typeface="Franklin Gothic Book" panose="020B0503020102020204" pitchFamily="34" charset="0"/>
                        </a:rPr>
                        <a:t>Key Competitor</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pic>
        <p:nvPicPr>
          <p:cNvPr id="25" name="Picture 24">
            <a:extLst>
              <a:ext uri="{FF2B5EF4-FFF2-40B4-BE49-F238E27FC236}">
                <a16:creationId xmlns:a16="http://schemas.microsoft.com/office/drawing/2014/main" id="{40D48227-FC07-438D-B2AA-9E2304AAA86A}"/>
              </a:ext>
            </a:extLst>
          </p:cNvPr>
          <p:cNvPicPr/>
          <p:nvPr/>
        </p:nvPicPr>
        <p:blipFill>
          <a:blip r:embed="rId4">
            <a:extLst>
              <a:ext uri="{28A0092B-C50C-407E-A947-70E740481C1C}">
                <a14:useLocalDpi xmlns:a14="http://schemas.microsoft.com/office/drawing/2010/main"/>
              </a:ext>
            </a:extLst>
          </a:blip>
          <a:stretch>
            <a:fillRect/>
          </a:stretch>
        </p:blipFill>
        <p:spPr>
          <a:xfrm>
            <a:off x="0" y="2659644"/>
            <a:ext cx="12039600" cy="45719"/>
          </a:xfrm>
          <a:prstGeom prst="rect">
            <a:avLst/>
          </a:prstGeom>
        </p:spPr>
      </p:pic>
      <p:grpSp>
        <p:nvGrpSpPr>
          <p:cNvPr id="13" name="Group 12">
            <a:extLst>
              <a:ext uri="{FF2B5EF4-FFF2-40B4-BE49-F238E27FC236}">
                <a16:creationId xmlns:a16="http://schemas.microsoft.com/office/drawing/2014/main" id="{E57B2721-0AAD-45BF-A3D8-42C55D7992DB}"/>
              </a:ext>
            </a:extLst>
          </p:cNvPr>
          <p:cNvGrpSpPr/>
          <p:nvPr/>
        </p:nvGrpSpPr>
        <p:grpSpPr>
          <a:xfrm>
            <a:off x="3692976" y="6453235"/>
            <a:ext cx="6309360" cy="369332"/>
            <a:chOff x="3692976" y="6453235"/>
            <a:chExt cx="6309360" cy="369332"/>
          </a:xfrm>
        </p:grpSpPr>
        <p:sp>
          <p:nvSpPr>
            <p:cNvPr id="14" name="TextBox 13">
              <a:extLst>
                <a:ext uri="{FF2B5EF4-FFF2-40B4-BE49-F238E27FC236}">
                  <a16:creationId xmlns:a16="http://schemas.microsoft.com/office/drawing/2014/main" id="{4748E312-344D-495A-A4F8-86B98858CBF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Occasions Share | Change PP Vs year ago, Change PP Vs 2 year ago      Positive       Negative  </a:t>
              </a:r>
            </a:p>
          </p:txBody>
        </p:sp>
        <p:sp>
          <p:nvSpPr>
            <p:cNvPr id="15" name="Flowchart: Connector 14">
              <a:extLst>
                <a:ext uri="{FF2B5EF4-FFF2-40B4-BE49-F238E27FC236}">
                  <a16:creationId xmlns:a16="http://schemas.microsoft.com/office/drawing/2014/main" id="{6BA75302-36C3-4994-8AE1-7EC498C14B0B}"/>
                </a:ext>
              </a:extLst>
            </p:cNvPr>
            <p:cNvSpPr/>
            <p:nvPr/>
          </p:nvSpPr>
          <p:spPr>
            <a:xfrm>
              <a:off x="7908991"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lowchart: Connector 15">
              <a:extLst>
                <a:ext uri="{FF2B5EF4-FFF2-40B4-BE49-F238E27FC236}">
                  <a16:creationId xmlns:a16="http://schemas.microsoft.com/office/drawing/2014/main" id="{9300771A-B20C-4EE9-8FCF-C6A4ECDB278A}"/>
                </a:ext>
              </a:extLst>
            </p:cNvPr>
            <p:cNvSpPr/>
            <p:nvPr/>
          </p:nvSpPr>
          <p:spPr>
            <a:xfrm>
              <a:off x="852999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A50905B-709B-47AE-B538-0F7C984163FB}"/>
              </a:ext>
            </a:extLst>
          </p:cNvPr>
          <p:cNvSpPr>
            <a:spLocks noGrp="1"/>
          </p:cNvSpPr>
          <p:nvPr>
            <p:ph type="sldNum" sz="quarter" idx="4"/>
          </p:nvPr>
        </p:nvSpPr>
        <p:spPr/>
        <p:txBody>
          <a:bodyPr/>
          <a:lstStyle/>
          <a:p>
            <a:fld id="{A26DCA39-FE7E-4B33-9419-C9BB65BD885E}" type="slidenum">
              <a:rPr lang="en-US" smtClean="0"/>
              <a:t>59</a:t>
            </a:fld>
            <a:endParaRPr lang="en-US"/>
          </a:p>
        </p:txBody>
      </p:sp>
    </p:spTree>
    <p:extLst>
      <p:ext uri="{BB962C8B-B14F-4D97-AF65-F5344CB8AC3E}">
        <p14:creationId xmlns:p14="http://schemas.microsoft.com/office/powerpoint/2010/main" val="33493251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1642" y="1926499"/>
            <a:ext cx="5857907" cy="3140393"/>
            <a:chOff x="121642" y="1698913"/>
            <a:chExt cx="5857907" cy="3140393"/>
          </a:xfrm>
        </p:grpSpPr>
        <p:sp>
          <p:nvSpPr>
            <p:cNvPr id="6" name="Title 1"/>
            <p:cNvSpPr txBox="1"/>
            <p:nvPr/>
          </p:nvSpPr>
          <p:spPr>
            <a:xfrm>
              <a:off x="209551" y="2402742"/>
              <a:ext cx="5520428" cy="2436564"/>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670530" rtl="0" eaLnBrk="1" fontAlgn="auto"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An </a:t>
              </a:r>
              <a:r>
                <a:rPr kumimoji="0" lang="en-US" sz="2000" b="1" i="0" u="none" strike="noStrike" kern="1200" cap="none" spc="0" normalizeH="0" baseline="0" noProof="0">
                  <a:ln>
                    <a:noFill/>
                  </a:ln>
                  <a:solidFill>
                    <a:srgbClr val="DC2347"/>
                  </a:solidFill>
                  <a:effectLst/>
                  <a:uLnTx/>
                  <a:uFillTx/>
                  <a:latin typeface="Franklin Gothic Book" panose="020B0503020102020204" pitchFamily="34" charset="0"/>
                  <a:ea typeface="+mj-ea"/>
                  <a:cs typeface="Arial"/>
                </a:rPr>
                <a:t>eating situation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surrounded by what is happening during a </a:t>
              </a:r>
              <a:r>
                <a:rPr kumimoji="0" lang="en-US" sz="2000" b="1" i="0" u="none" strike="noStrike" kern="1200" cap="none" spc="0" normalizeH="0" baseline="0" noProof="0">
                  <a:ln>
                    <a:noFill/>
                  </a:ln>
                  <a:solidFill>
                    <a:srgbClr val="DC2347"/>
                  </a:solidFill>
                  <a:effectLst/>
                  <a:uLnTx/>
                  <a:uFillTx/>
                  <a:latin typeface="Franklin Gothic Book" panose="020B0503020102020204" pitchFamily="34" charset="0"/>
                  <a:ea typeface="+mj-ea"/>
                  <a:cs typeface="Arial"/>
                </a:rPr>
                <a:t>specific time and/or place</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a:t>
              </a:r>
              <a:r>
                <a:rPr kumimoji="0" lang="en-US" sz="2000" b="1"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This is enhanced by understanding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who</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 is eating,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what</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 they are eating,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why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they are eating, the </a:t>
              </a:r>
              <a:r>
                <a:rPr kumimoji="0" lang="en-US" sz="2000" b="0" i="0" u="sng"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retail environment </a:t>
              </a:r>
              <a:r>
                <a:rPr kumimoji="0" lang="en-US" sz="20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where food was purchased, as well as the physical circumstances surrounding the occasion.</a:t>
              </a:r>
            </a:p>
          </p:txBody>
        </p:sp>
        <p:sp>
          <p:nvSpPr>
            <p:cNvPr id="73" name="Rounded Rectangle 72"/>
            <p:cNvSpPr/>
            <p:nvPr/>
          </p:nvSpPr>
          <p:spPr>
            <a:xfrm>
              <a:off x="121642" y="1698913"/>
              <a:ext cx="5857907" cy="526178"/>
            </a:xfrm>
            <a:prstGeom prst="roundRect">
              <a:avLst>
                <a:gd name="adj" fmla="val 0"/>
              </a:avLst>
            </a:prstGeom>
            <a:solidFill>
              <a:schemeClr val="bg1">
                <a:lumMod val="85000"/>
              </a:schemeClr>
            </a:solidFill>
          </p:spPr>
          <p:txBody>
            <a:bodyPr vert="horz" wrap="square" lIns="91440" tIns="45720" rIns="91440" bIns="45720" rtlCol="0" anchor="ctr">
              <a:no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Cond"/>
                  <a:ea typeface="+mn-ea"/>
                  <a:cs typeface="Arial"/>
                </a:rPr>
                <a:t>AN OCCASION IS...</a:t>
              </a:r>
            </a:p>
          </p:txBody>
        </p:sp>
      </p:grpSp>
      <p:sp>
        <p:nvSpPr>
          <p:cNvPr id="75" name="Title 4">
            <a:extLst>
              <a:ext uri="{FF2B5EF4-FFF2-40B4-BE49-F238E27FC236}">
                <a16:creationId xmlns:a16="http://schemas.microsoft.com/office/drawing/2014/main" id="{19DB4480-4503-415E-A8F8-555B87EF71B2}"/>
              </a:ext>
            </a:extLst>
          </p:cNvPr>
          <p:cNvSpPr txBox="1"/>
          <p:nvPr/>
        </p:nvSpPr>
        <p:spPr>
          <a:xfrm>
            <a:off x="121642" y="311588"/>
            <a:ext cx="12070357"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3200" b="0" i="0" u="none" strike="noStrike" kern="1200" cap="none" spc="0" normalizeH="0" baseline="0" noProof="0">
                <a:ln>
                  <a:noFill/>
                </a:ln>
                <a:solidFill>
                  <a:srgbClr val="DB1348"/>
                </a:solidFill>
                <a:effectLst/>
                <a:uLnTx/>
                <a:uFillTx/>
                <a:latin typeface="Franklin Gothic Medium Cond"/>
                <a:ea typeface="+mj-ea"/>
                <a:cs typeface="Arial"/>
              </a:rPr>
              <a:t>Occasion Definition</a:t>
            </a:r>
          </a:p>
        </p:txBody>
      </p:sp>
      <p:pic>
        <p:nvPicPr>
          <p:cNvPr id="76" name="Picture 75">
            <a:extLst>
              <a:ext uri="{FF2B5EF4-FFF2-40B4-BE49-F238E27FC236}">
                <a16:creationId xmlns:a16="http://schemas.microsoft.com/office/drawing/2014/main" id="{045A479B-9C51-4C50-B554-BD80729C8038}"/>
              </a:ext>
            </a:extLst>
          </p:cNvPr>
          <p:cNvPicPr/>
          <p:nvPr/>
        </p:nvPicPr>
        <p:blipFill>
          <a:blip r:embed="rId3">
            <a:extLst>
              <a:ext uri="{28A0092B-C50C-407E-A947-70E740481C1C}">
                <a14:useLocalDpi xmlns:a14="http://schemas.microsoft.com/office/drawing/2010/main"/>
              </a:ext>
            </a:extLst>
          </a:blip>
          <a:stretch>
            <a:fillRect/>
          </a:stretch>
        </p:blipFill>
        <p:spPr>
          <a:xfrm rot="5400000">
            <a:off x="3679527" y="3460695"/>
            <a:ext cx="4537488" cy="72000"/>
          </a:xfrm>
          <a:prstGeom prst="rect">
            <a:avLst/>
          </a:prstGeom>
        </p:spPr>
      </p:pic>
      <p:grpSp>
        <p:nvGrpSpPr>
          <p:cNvPr id="10" name="Group 9"/>
          <p:cNvGrpSpPr/>
          <p:nvPr/>
        </p:nvGrpSpPr>
        <p:grpSpPr>
          <a:xfrm>
            <a:off x="6459223" y="968834"/>
            <a:ext cx="5061385" cy="5055723"/>
            <a:chOff x="6459223" y="968834"/>
            <a:chExt cx="5061385" cy="5055723"/>
          </a:xfrm>
        </p:grpSpPr>
        <p:grpSp>
          <p:nvGrpSpPr>
            <p:cNvPr id="5" name="Group 4"/>
            <p:cNvGrpSpPr/>
            <p:nvPr/>
          </p:nvGrpSpPr>
          <p:grpSpPr>
            <a:xfrm>
              <a:off x="6459223" y="968834"/>
              <a:ext cx="5061385" cy="1006429"/>
              <a:chOff x="6459223" y="1298018"/>
              <a:chExt cx="5061385" cy="1006429"/>
            </a:xfrm>
          </p:grpSpPr>
          <p:sp>
            <p:nvSpPr>
              <p:cNvPr id="113" name="Rectangle 112"/>
              <p:cNvSpPr/>
              <p:nvPr/>
            </p:nvSpPr>
            <p:spPr>
              <a:xfrm>
                <a:off x="7340599" y="1298018"/>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WHEN</a:t>
                </a:r>
                <a:endParaRPr kumimoji="0" lang="en-US" sz="1800" b="1" i="0" u="none" strike="noStrike" kern="1200" cap="none" spc="0" normalizeH="0" baseline="0" noProof="0">
                  <a:ln>
                    <a:noFill/>
                  </a:ln>
                  <a:solidFill>
                    <a:srgbClr val="DB1348"/>
                  </a:solidFill>
                  <a:effectLst/>
                  <a:uLnTx/>
                  <a:uFillTx/>
                  <a:latin typeface="Franklin Gothic Medium Cond"/>
                  <a:ea typeface="+mn-ea"/>
                  <a:cs typeface="Arial"/>
                </a:endParaRP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When the eating occasion happens (e.g., at breakfast, between meals, after work, right before going to bed, etc.)</a:t>
                </a:r>
              </a:p>
            </p:txBody>
          </p:sp>
          <p:pic>
            <p:nvPicPr>
              <p:cNvPr id="84" name="Picture 83">
                <a:extLst>
                  <a:ext uri="{FF2B5EF4-FFF2-40B4-BE49-F238E27FC236}">
                    <a16:creationId xmlns:a16="http://schemas.microsoft.com/office/drawing/2014/main" id="{74C3F554-8530-48A2-925A-3CC8045F0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223" y="1441232"/>
                <a:ext cx="720000" cy="720000"/>
              </a:xfrm>
              <a:prstGeom prst="rect">
                <a:avLst/>
              </a:prstGeom>
            </p:spPr>
          </p:pic>
        </p:grpSp>
        <p:grpSp>
          <p:nvGrpSpPr>
            <p:cNvPr id="2" name="Group 1"/>
            <p:cNvGrpSpPr/>
            <p:nvPr/>
          </p:nvGrpSpPr>
          <p:grpSpPr>
            <a:xfrm>
              <a:off x="6459223" y="2078107"/>
              <a:ext cx="5061385" cy="812530"/>
              <a:chOff x="6459223" y="2191937"/>
              <a:chExt cx="5061385" cy="812530"/>
            </a:xfrm>
          </p:grpSpPr>
          <p:sp>
            <p:nvSpPr>
              <p:cNvPr id="114" name="Rectangle 113"/>
              <p:cNvSpPr/>
              <p:nvPr/>
            </p:nvSpPr>
            <p:spPr>
              <a:xfrm>
                <a:off x="7340599" y="2191937"/>
                <a:ext cx="4180009" cy="812530"/>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WHERE</a:t>
                </a:r>
                <a:endParaRPr kumimoji="0" lang="en-US" sz="1800" b="1" i="0" u="none" strike="noStrike" kern="1200" cap="none" spc="0" normalizeH="0" baseline="0" noProof="0">
                  <a:ln>
                    <a:noFill/>
                  </a:ln>
                  <a:solidFill>
                    <a:srgbClr val="DB1348"/>
                  </a:solidFill>
                  <a:effectLst/>
                  <a:uLnTx/>
                  <a:uFillTx/>
                  <a:latin typeface="Franklin Gothic Medium Cond"/>
                  <a:ea typeface="+mn-ea"/>
                  <a:cs typeface="Arial"/>
                </a:endParaRP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Where the eating occasion takes place (e.g., at home, in the office, in a restaurant, etc.)</a:t>
                </a:r>
              </a:p>
            </p:txBody>
          </p:sp>
          <p:pic>
            <p:nvPicPr>
              <p:cNvPr id="85" name="Picture 84">
                <a:extLst>
                  <a:ext uri="{FF2B5EF4-FFF2-40B4-BE49-F238E27FC236}">
                    <a16:creationId xmlns:a16="http://schemas.microsoft.com/office/drawing/2014/main" id="{586744B6-370A-491B-BCE2-D25BCC57E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223" y="2238202"/>
                <a:ext cx="720000" cy="720000"/>
              </a:xfrm>
              <a:prstGeom prst="rect">
                <a:avLst/>
              </a:prstGeom>
            </p:spPr>
          </p:pic>
        </p:grpSp>
        <p:grpSp>
          <p:nvGrpSpPr>
            <p:cNvPr id="4" name="Group 3"/>
            <p:cNvGrpSpPr/>
            <p:nvPr/>
          </p:nvGrpSpPr>
          <p:grpSpPr>
            <a:xfrm>
              <a:off x="6459223" y="2993481"/>
              <a:ext cx="5061385" cy="1006429"/>
              <a:chOff x="6459223" y="3085858"/>
              <a:chExt cx="5061385" cy="1006429"/>
            </a:xfrm>
          </p:grpSpPr>
          <p:sp>
            <p:nvSpPr>
              <p:cNvPr id="115" name="Rectangle 114"/>
              <p:cNvSpPr/>
              <p:nvPr/>
            </p:nvSpPr>
            <p:spPr>
              <a:xfrm>
                <a:off x="7340599" y="3085858"/>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WHY</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Why the product is chosen instead of others (e.g., nutritional benefits, relieve boredom, satisfy hunger, within reach, etc.)</a:t>
                </a:r>
              </a:p>
            </p:txBody>
          </p:sp>
          <p:pic>
            <p:nvPicPr>
              <p:cNvPr id="86" name="Picture 85">
                <a:extLst>
                  <a:ext uri="{FF2B5EF4-FFF2-40B4-BE49-F238E27FC236}">
                    <a16:creationId xmlns:a16="http://schemas.microsoft.com/office/drawing/2014/main" id="{21FF4724-B583-45DB-91BE-14DF16825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9223" y="3229072"/>
                <a:ext cx="720000" cy="720000"/>
              </a:xfrm>
              <a:prstGeom prst="rect">
                <a:avLst/>
              </a:prstGeom>
            </p:spPr>
          </p:pic>
        </p:grpSp>
        <p:grpSp>
          <p:nvGrpSpPr>
            <p:cNvPr id="7" name="Group 6"/>
            <p:cNvGrpSpPr/>
            <p:nvPr/>
          </p:nvGrpSpPr>
          <p:grpSpPr>
            <a:xfrm>
              <a:off x="6459223" y="4102754"/>
              <a:ext cx="5061385" cy="1006429"/>
              <a:chOff x="6459223" y="3979779"/>
              <a:chExt cx="5061385" cy="1006429"/>
            </a:xfrm>
          </p:grpSpPr>
          <p:sp>
            <p:nvSpPr>
              <p:cNvPr id="116" name="Rectangle 115"/>
              <p:cNvSpPr/>
              <p:nvPr/>
            </p:nvSpPr>
            <p:spPr>
              <a:xfrm>
                <a:off x="7340599" y="3979779"/>
                <a:ext cx="4180009" cy="1006429"/>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WHO/WHO WITH</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Who consumes the product and with whom (e.g., children at breakfast with parents, young millennials alone at night, etc.)</a:t>
                </a:r>
              </a:p>
            </p:txBody>
          </p:sp>
          <p:pic>
            <p:nvPicPr>
              <p:cNvPr id="87" name="Picture 86">
                <a:extLst>
                  <a:ext uri="{FF2B5EF4-FFF2-40B4-BE49-F238E27FC236}">
                    <a16:creationId xmlns:a16="http://schemas.microsoft.com/office/drawing/2014/main" id="{5EACBBD4-346E-461B-864C-61743CB4BA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9223" y="4122993"/>
                <a:ext cx="720000" cy="720000"/>
              </a:xfrm>
              <a:prstGeom prst="rect">
                <a:avLst/>
              </a:prstGeom>
            </p:spPr>
          </p:pic>
        </p:grpSp>
        <p:grpSp>
          <p:nvGrpSpPr>
            <p:cNvPr id="8" name="Group 7"/>
            <p:cNvGrpSpPr/>
            <p:nvPr/>
          </p:nvGrpSpPr>
          <p:grpSpPr>
            <a:xfrm>
              <a:off x="6459223" y="5212027"/>
              <a:ext cx="5061385" cy="812530"/>
              <a:chOff x="6459223" y="4873699"/>
              <a:chExt cx="5061385" cy="812530"/>
            </a:xfrm>
          </p:grpSpPr>
          <p:sp>
            <p:nvSpPr>
              <p:cNvPr id="117" name="Rectangle 116"/>
              <p:cNvSpPr/>
              <p:nvPr/>
            </p:nvSpPr>
            <p:spPr>
              <a:xfrm>
                <a:off x="7340599" y="4873699"/>
                <a:ext cx="4180009" cy="812530"/>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DB1348"/>
                    </a:solidFill>
                    <a:effectLst/>
                    <a:uLnTx/>
                    <a:uFillTx/>
                    <a:latin typeface="Franklin Gothic Medium Cond"/>
                    <a:ea typeface="+mn-ea"/>
                    <a:cs typeface="Arial"/>
                  </a:rPr>
                  <a:t>WHAT</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prstClr val="black">
                        <a:lumMod val="50000"/>
                        <a:lumOff val="50000"/>
                      </a:prstClr>
                    </a:solidFill>
                    <a:effectLst/>
                    <a:uLnTx/>
                    <a:uFillTx/>
                    <a:latin typeface="Franklin Gothic Book" panose="020B0503020102020204" pitchFamily="34" charset="0"/>
                    <a:ea typeface="+mn-ea"/>
                    <a:cs typeface="Arial"/>
                  </a:rPr>
                  <a:t>What is eaten (e.g. trial mix, granola bar with a cup of coffee, cereal with yogurt, etc.)</a:t>
                </a:r>
              </a:p>
            </p:txBody>
          </p:sp>
          <p:pic>
            <p:nvPicPr>
              <p:cNvPr id="88" name="Picture 87">
                <a:extLst>
                  <a:ext uri="{FF2B5EF4-FFF2-40B4-BE49-F238E27FC236}">
                    <a16:creationId xmlns:a16="http://schemas.microsoft.com/office/drawing/2014/main" id="{657F8C88-DFC4-441A-AC90-E88B85CAEE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9223" y="4919964"/>
                <a:ext cx="720000" cy="720000"/>
              </a:xfrm>
              <a:prstGeom prst="rect">
                <a:avLst/>
              </a:prstGeom>
            </p:spPr>
          </p:pic>
        </p:grpSp>
      </p:grpSp>
      <p:sp>
        <p:nvSpPr>
          <p:cNvPr id="11" name="Slide Number Placeholder 10">
            <a:extLst>
              <a:ext uri="{FF2B5EF4-FFF2-40B4-BE49-F238E27FC236}">
                <a16:creationId xmlns:a16="http://schemas.microsoft.com/office/drawing/2014/main" id="{C7002EE7-1FC0-4246-A45A-09814928069B}"/>
              </a:ext>
            </a:extLst>
          </p:cNvPr>
          <p:cNvSpPr>
            <a:spLocks noGrp="1"/>
          </p:cNvSpPr>
          <p:nvPr>
            <p:ph type="sldNum" sz="quarter" idx="4"/>
          </p:nvPr>
        </p:nvSpPr>
        <p:spPr/>
        <p:txBody>
          <a:bodyPr/>
          <a:lstStyle/>
          <a:p>
            <a:fld id="{A26DCA39-FE7E-4B33-9419-C9BB65BD885E}" type="slidenum">
              <a:rPr lang="en-US" smtClean="0"/>
              <a:t>6</a:t>
            </a:fld>
            <a:endParaRPr lang="en-US"/>
          </a:p>
        </p:txBody>
      </p:sp>
    </p:spTree>
    <p:extLst>
      <p:ext uri="{BB962C8B-B14F-4D97-AF65-F5344CB8AC3E}">
        <p14:creationId xmlns:p14="http://schemas.microsoft.com/office/powerpoint/2010/main" val="307871878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1">
            <a:extLst>
              <a:ext uri="{FF2B5EF4-FFF2-40B4-BE49-F238E27FC236}">
                <a16:creationId xmlns:a16="http://schemas.microsoft.com/office/drawing/2014/main" id="{817C5B80-572D-4607-8F8B-CC471246DBD1}"/>
              </a:ext>
            </a:extLst>
          </p:cNvPr>
          <p:cNvGraphicFramePr/>
          <p:nvPr>
            <p:extLst>
              <p:ext uri="{D42A27DB-BD31-4B8C-83A1-F6EECF244321}">
                <p14:modId xmlns:p14="http://schemas.microsoft.com/office/powerpoint/2010/main" val="579884733"/>
              </p:ext>
            </p:extLst>
          </p:nvPr>
        </p:nvGraphicFramePr>
        <p:xfrm>
          <a:off x="1251284" y="1082311"/>
          <a:ext cx="10689402" cy="1150524"/>
        </p:xfrm>
        <a:graphic>
          <a:graphicData uri="http://schemas.openxmlformats.org/drawingml/2006/chart">
            <c:chart xmlns:c="http://schemas.openxmlformats.org/drawingml/2006/chart" xmlns:r="http://schemas.openxmlformats.org/officeDocument/2006/relationships" r:id="rId3"/>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60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Kellogg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4">
            <a:extLst>
              <a:ext uri="{28A0092B-C50C-407E-A947-70E740481C1C}">
                <a14:useLocalDpi xmlns:a14="http://schemas.microsoft.com/office/drawing/2010/main"/>
              </a:ext>
            </a:extLst>
          </a:blip>
          <a:stretch>
            <a:fillRect/>
          </a:stretch>
        </p:blipFill>
        <p:spPr>
          <a:xfrm>
            <a:off x="0" y="2659644"/>
            <a:ext cx="12039600" cy="45719"/>
          </a:xfrm>
          <a:prstGeom prst="rect">
            <a:avLst/>
          </a:prstGeom>
        </p:spPr>
      </p:pic>
      <p:grpSp>
        <p:nvGrpSpPr>
          <p:cNvPr id="20" name="Group 19">
            <a:extLst>
              <a:ext uri="{FF2B5EF4-FFF2-40B4-BE49-F238E27FC236}">
                <a16:creationId xmlns:a16="http://schemas.microsoft.com/office/drawing/2014/main" id="{705793DE-4927-43F6-9DDF-2EDD8BD48518}"/>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4D7C771F-8E6B-4D3F-8F0F-761FD2A2789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ACB58BA2-0AA5-49F0-9CEC-65C10D6F6C32}"/>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6A1E888B-D1BD-4FC5-B432-186B00647BE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Table1">
            <a:extLst>
              <a:ext uri="{FF2B5EF4-FFF2-40B4-BE49-F238E27FC236}">
                <a16:creationId xmlns:a16="http://schemas.microsoft.com/office/drawing/2014/main" id="{21307906-CF76-4760-8F2A-76A1565C8252}"/>
              </a:ext>
            </a:extLst>
          </p:cNvPr>
          <p:cNvGraphicFramePr>
            <a:graphicFrameLocks noGrp="1"/>
          </p:cNvGraphicFramePr>
          <p:nvPr>
            <p:extLst>
              <p:ext uri="{D42A27DB-BD31-4B8C-83A1-F6EECF244321}">
                <p14:modId xmlns:p14="http://schemas.microsoft.com/office/powerpoint/2010/main" val="1043066295"/>
              </p:ext>
            </p:extLst>
          </p:nvPr>
        </p:nvGraphicFramePr>
        <p:xfrm>
          <a:off x="152400" y="2179408"/>
          <a:ext cx="11780307" cy="4159260"/>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486450">
                <a:tc>
                  <a:txBody>
                    <a:bodyPr/>
                    <a:lstStyle/>
                    <a:p>
                      <a:pPr algn="ctr"/>
                      <a:r>
                        <a:rPr lang="en-US" sz="900" b="0" dirty="0">
                          <a:latin typeface="Franklin Gothic Medium" panose="020B0603020102020204" pitchFamily="34" charset="0"/>
                        </a:rPr>
                        <a:t>AOPC</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367281">
                <a:tc>
                  <a:txBody>
                    <a:bodyPr/>
                    <a:lstStyle/>
                    <a:p>
                      <a:pPr algn="l" fontAlgn="b"/>
                      <a:r>
                        <a:rPr lang="en-US" sz="800" b="0" i="0" u="none" strike="noStrike" dirty="0">
                          <a:solidFill>
                            <a:srgbClr val="000000"/>
                          </a:solidFill>
                          <a:effectLst/>
                          <a:latin typeface="Franklin Gothic Book" panose="020B0503020102020204" pitchFamily="34" charset="0"/>
                        </a:rPr>
                        <a:t>Key Competitor</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367281">
                <a:tc>
                  <a:txBody>
                    <a:bodyPr/>
                    <a:lstStyle/>
                    <a:p>
                      <a:pPr algn="l" fontAlgn="b"/>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Competitor</a:t>
                      </a:r>
                      <a:endParaRPr lang="en-US" sz="800" b="0" i="0" u="none" strike="noStrike" dirty="0">
                        <a:solidFill>
                          <a:srgbClr val="000000"/>
                        </a:solidFill>
                        <a:effectLst/>
                        <a:latin typeface="Franklin Gothic Book" panose="020B0503020102020204" pitchFamily="34" charset="0"/>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sp>
        <p:nvSpPr>
          <p:cNvPr id="3" name="Slide Number Placeholder 2">
            <a:extLst>
              <a:ext uri="{FF2B5EF4-FFF2-40B4-BE49-F238E27FC236}">
                <a16:creationId xmlns:a16="http://schemas.microsoft.com/office/drawing/2014/main" id="{B8FDD8A5-28E7-4D92-B74C-472F2AB0B519}"/>
              </a:ext>
            </a:extLst>
          </p:cNvPr>
          <p:cNvSpPr>
            <a:spLocks noGrp="1"/>
          </p:cNvSpPr>
          <p:nvPr>
            <p:ph type="sldNum" sz="quarter" idx="4"/>
          </p:nvPr>
        </p:nvSpPr>
        <p:spPr/>
        <p:txBody>
          <a:bodyPr/>
          <a:lstStyle/>
          <a:p>
            <a:fld id="{A26DCA39-FE7E-4B33-9419-C9BB65BD885E}" type="slidenum">
              <a:rPr lang="en-US" smtClean="0"/>
              <a:t>60</a:t>
            </a:fld>
            <a:endParaRPr lang="en-US"/>
          </a:p>
        </p:txBody>
      </p:sp>
    </p:spTree>
    <p:extLst>
      <p:ext uri="{BB962C8B-B14F-4D97-AF65-F5344CB8AC3E}">
        <p14:creationId xmlns:p14="http://schemas.microsoft.com/office/powerpoint/2010/main" val="20710820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64">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Kellogg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Kellogg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3580587536"/>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ABF333AB-3458-460C-A080-0C6F43261FB1}"/>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04033A8C-372E-4578-B124-CE85E1A12ABA}"/>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FAE06100-5165-4FE0-A43E-029C33D07BBB}"/>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8F9B76DD-2E45-4F5D-B986-6D9EC98B1B35}"/>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807E162C-11F3-4D48-A6CC-205E0229938B}"/>
              </a:ext>
            </a:extLst>
          </p:cNvPr>
          <p:cNvSpPr>
            <a:spLocks noGrp="1"/>
          </p:cNvSpPr>
          <p:nvPr>
            <p:ph type="sldNum" sz="quarter" idx="4"/>
          </p:nvPr>
        </p:nvSpPr>
        <p:spPr/>
        <p:txBody>
          <a:bodyPr/>
          <a:lstStyle/>
          <a:p>
            <a:fld id="{A26DCA39-FE7E-4B33-9419-C9BB65BD885E}" type="slidenum">
              <a:rPr lang="en-US" smtClean="0"/>
              <a:t>61</a:t>
            </a:fld>
            <a:endParaRPr lang="en-US"/>
          </a:p>
        </p:txBody>
      </p:sp>
    </p:spTree>
    <p:extLst>
      <p:ext uri="{BB962C8B-B14F-4D97-AF65-F5344CB8AC3E}">
        <p14:creationId xmlns:p14="http://schemas.microsoft.com/office/powerpoint/2010/main" val="113536334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1">
            <a:extLst>
              <a:ext uri="{FF2B5EF4-FFF2-40B4-BE49-F238E27FC236}">
                <a16:creationId xmlns:a16="http://schemas.microsoft.com/office/drawing/2014/main" id="{2796D1FC-7D91-4842-9EE6-1ABBB5544980}"/>
              </a:ext>
            </a:extLst>
          </p:cNvPr>
          <p:cNvGraphicFramePr>
            <a:graphicFrameLocks noGrp="1"/>
          </p:cNvGraphicFramePr>
          <p:nvPr>
            <p:extLst>
              <p:ext uri="{D42A27DB-BD31-4B8C-83A1-F6EECF244321}">
                <p14:modId xmlns:p14="http://schemas.microsoft.com/office/powerpoint/2010/main" val="2428869691"/>
              </p:ext>
            </p:extLst>
          </p:nvPr>
        </p:nvGraphicFramePr>
        <p:xfrm>
          <a:off x="377684" y="1853756"/>
          <a:ext cx="11555016" cy="4594930"/>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2885">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6803">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6803">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6803">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6803">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6803">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6803">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6803">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6803">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6803">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6803">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6803">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6009676"/>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069959"/>
                  </a:ext>
                </a:extLst>
              </a:tr>
            </a:tbl>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62</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Kellogg Growth/Decline</a:t>
            </a:r>
          </a:p>
        </p:txBody>
      </p:sp>
      <p:sp>
        <p:nvSpPr>
          <p:cNvPr id="31" name="Rectangle 30">
            <a:extLst>
              <a:ext uri="{FF2B5EF4-FFF2-40B4-BE49-F238E27FC236}">
                <a16:creationId xmlns:a16="http://schemas.microsoft.com/office/drawing/2014/main" id="{5CF32CCC-3DC8-4D47-A396-273FCF447E4A}"/>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2" name="Group 31">
            <a:extLst>
              <a:ext uri="{FF2B5EF4-FFF2-40B4-BE49-F238E27FC236}">
                <a16:creationId xmlns:a16="http://schemas.microsoft.com/office/drawing/2014/main" id="{389A8F41-7208-430F-8EF9-55BF6C4BBB83}"/>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9C6A9C53-713D-4614-A1F5-06E1C58F9B7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9FECD2F8-73F6-41EE-942B-F52B38A28E27}"/>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957B1BBC-8019-470B-A146-023F145D5CDA}"/>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CF0772C3-F119-4017-8D9F-0477FDB77ED4}"/>
              </a:ext>
            </a:extLst>
          </p:cNvPr>
          <p:cNvPicPr/>
          <p:nvPr/>
        </p:nvPicPr>
        <p:blipFill>
          <a:blip r:embed="rId4">
            <a:extLst>
              <a:ext uri="{28A0092B-C50C-407E-A947-70E740481C1C}">
                <a14:useLocalDpi xmlns:a14="http://schemas.microsoft.com/office/drawing/2010/main"/>
              </a:ext>
            </a:extLst>
          </a:blip>
          <a:stretch>
            <a:fillRect/>
          </a:stretch>
        </p:blipFill>
        <p:spPr>
          <a:xfrm>
            <a:off x="0" y="2286860"/>
            <a:ext cx="12039600" cy="45719"/>
          </a:xfrm>
          <a:prstGeom prst="rect">
            <a:avLst/>
          </a:prstGeom>
        </p:spPr>
      </p:pic>
      <p:cxnSp>
        <p:nvCxnSpPr>
          <p:cNvPr id="39" name="Straight Connector 38">
            <a:extLst>
              <a:ext uri="{FF2B5EF4-FFF2-40B4-BE49-F238E27FC236}">
                <a16:creationId xmlns:a16="http://schemas.microsoft.com/office/drawing/2014/main" id="{7EAF23A4-68C9-4501-9850-9A9E14E1C432}"/>
              </a:ext>
            </a:extLst>
          </p:cNvPr>
          <p:cNvCxnSpPr/>
          <p:nvPr/>
        </p:nvCxnSpPr>
        <p:spPr>
          <a:xfrm>
            <a:off x="8931053" y="22997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D4D08C-A884-49EE-9467-9D8E24B84A0B}"/>
              </a:ext>
            </a:extLst>
          </p:cNvPr>
          <p:cNvCxnSpPr/>
          <p:nvPr/>
        </p:nvCxnSpPr>
        <p:spPr>
          <a:xfrm>
            <a:off x="10860785" y="2299739"/>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C42BCF4-80ED-4170-B7A2-B8723ABF284E}"/>
              </a:ext>
            </a:extLst>
          </p:cNvPr>
          <p:cNvGrpSpPr/>
          <p:nvPr/>
        </p:nvGrpSpPr>
        <p:grpSpPr>
          <a:xfrm>
            <a:off x="2482950" y="2300112"/>
            <a:ext cx="5096482" cy="0"/>
            <a:chOff x="2482950" y="2329903"/>
            <a:chExt cx="5096482" cy="0"/>
          </a:xfrm>
        </p:grpSpPr>
        <p:cxnSp>
          <p:nvCxnSpPr>
            <p:cNvPr id="42" name="Straight Connector 41">
              <a:extLst>
                <a:ext uri="{FF2B5EF4-FFF2-40B4-BE49-F238E27FC236}">
                  <a16:creationId xmlns:a16="http://schemas.microsoft.com/office/drawing/2014/main" id="{ED22BB04-5108-4BEF-B660-FBB1A714C05F}"/>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4CDE81-780F-4CD8-9D02-C238B99535D3}"/>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F4FA76-34D6-46D4-AD85-05D6B829FE52}"/>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06573C-BBEE-4AF5-9881-8FF3B88641C1}"/>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A6323C-8FB3-462E-A040-A507979BAD57}"/>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9" name="Chart1">
            <a:extLst>
              <a:ext uri="{FF2B5EF4-FFF2-40B4-BE49-F238E27FC236}">
                <a16:creationId xmlns:a16="http://schemas.microsoft.com/office/drawing/2014/main" id="{07A9BF30-B755-4AFC-AD0E-0CAFD2BF9170}"/>
              </a:ext>
            </a:extLst>
          </p:cNvPr>
          <p:cNvGraphicFramePr/>
          <p:nvPr>
            <p:extLst>
              <p:ext uri="{D42A27DB-BD31-4B8C-83A1-F6EECF244321}">
                <p14:modId xmlns:p14="http://schemas.microsoft.com/office/powerpoint/2010/main" val="858842148"/>
              </p:ext>
            </p:extLst>
          </p:nvPr>
        </p:nvGraphicFramePr>
        <p:xfrm>
          <a:off x="8160334" y="2385213"/>
          <a:ext cx="1741964" cy="403696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2">
            <a:extLst>
              <a:ext uri="{FF2B5EF4-FFF2-40B4-BE49-F238E27FC236}">
                <a16:creationId xmlns:a16="http://schemas.microsoft.com/office/drawing/2014/main" id="{B5AF5385-E2ED-41FC-B7CA-C57D0AC4EFA8}"/>
              </a:ext>
            </a:extLst>
          </p:cNvPr>
          <p:cNvGraphicFramePr/>
          <p:nvPr>
            <p:extLst>
              <p:ext uri="{D42A27DB-BD31-4B8C-83A1-F6EECF244321}">
                <p14:modId xmlns:p14="http://schemas.microsoft.com/office/powerpoint/2010/main" val="944659100"/>
              </p:ext>
            </p:extLst>
          </p:nvPr>
        </p:nvGraphicFramePr>
        <p:xfrm>
          <a:off x="10090066" y="2370890"/>
          <a:ext cx="1741964" cy="4036967"/>
        </p:xfrm>
        <a:graphic>
          <a:graphicData uri="http://schemas.openxmlformats.org/drawingml/2006/chart">
            <c:chart xmlns:c="http://schemas.openxmlformats.org/drawingml/2006/chart" xmlns:r="http://schemas.openxmlformats.org/officeDocument/2006/relationships" r:id="rId6"/>
          </a:graphicData>
        </a:graphic>
      </p:graphicFrame>
      <p:sp>
        <p:nvSpPr>
          <p:cNvPr id="3" name="Slide Number Placeholder 2">
            <a:extLst>
              <a:ext uri="{FF2B5EF4-FFF2-40B4-BE49-F238E27FC236}">
                <a16:creationId xmlns:a16="http://schemas.microsoft.com/office/drawing/2014/main" id="{8A8DBDE0-8211-428D-B088-8A3A645F1559}"/>
              </a:ext>
            </a:extLst>
          </p:cNvPr>
          <p:cNvSpPr>
            <a:spLocks noGrp="1"/>
          </p:cNvSpPr>
          <p:nvPr>
            <p:ph type="sldNum" sz="quarter" idx="4"/>
          </p:nvPr>
        </p:nvSpPr>
        <p:spPr/>
        <p:txBody>
          <a:bodyPr/>
          <a:lstStyle/>
          <a:p>
            <a:fld id="{A26DCA39-FE7E-4B33-9419-C9BB65BD885E}" type="slidenum">
              <a:rPr lang="en-US" smtClean="0"/>
              <a:t>62</a:t>
            </a:fld>
            <a:endParaRPr lang="en-US"/>
          </a:p>
        </p:txBody>
      </p:sp>
    </p:spTree>
    <p:extLst>
      <p:ext uri="{BB962C8B-B14F-4D97-AF65-F5344CB8AC3E}">
        <p14:creationId xmlns:p14="http://schemas.microsoft.com/office/powerpoint/2010/main" val="24117723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Kellogg by Occasion</a:t>
            </a:r>
          </a:p>
          <a:p>
            <a:pPr lvl="0">
              <a:spcAft>
                <a:spcPct val="0"/>
              </a:spcAft>
              <a:defRPr/>
            </a:pPr>
            <a:r>
              <a:rPr lang="en-IN" sz="1600" dirty="0"/>
              <a:t>(OVERALL occasion change, who's driving change and Channel Driver)</a:t>
            </a:r>
          </a:p>
        </p:txBody>
      </p:sp>
      <p:sp>
        <p:nvSpPr>
          <p:cNvPr id="43" name="Rectangle 42">
            <a:extLst>
              <a:ext uri="{FF2B5EF4-FFF2-40B4-BE49-F238E27FC236}">
                <a16:creationId xmlns:a16="http://schemas.microsoft.com/office/drawing/2014/main" id="{72D517E1-2DBE-4AAC-B3C3-596F9B8718A8}"/>
              </a:ext>
            </a:extLst>
          </p:cNvPr>
          <p:cNvSpPr/>
          <p:nvPr/>
        </p:nvSpPr>
        <p:spPr>
          <a:xfrm>
            <a:off x="1576566" y="1220979"/>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7" name="Table1">
            <a:extLst>
              <a:ext uri="{FF2B5EF4-FFF2-40B4-BE49-F238E27FC236}">
                <a16:creationId xmlns:a16="http://schemas.microsoft.com/office/drawing/2014/main" id="{454459D2-ABFF-4932-8AEA-2191F76CC9B6}"/>
              </a:ext>
            </a:extLst>
          </p:cNvPr>
          <p:cNvGraphicFramePr>
            <a:graphicFrameLocks noGrp="1"/>
          </p:cNvGraphicFramePr>
          <p:nvPr>
            <p:extLst>
              <p:ext uri="{D42A27DB-BD31-4B8C-83A1-F6EECF244321}">
                <p14:modId xmlns:p14="http://schemas.microsoft.com/office/powerpoint/2010/main" val="2488010097"/>
              </p:ext>
            </p:extLst>
          </p:nvPr>
        </p:nvGraphicFramePr>
        <p:xfrm>
          <a:off x="416247" y="1935672"/>
          <a:ext cx="11592240" cy="4491164"/>
        </p:xfrm>
        <a:graphic>
          <a:graphicData uri="http://schemas.openxmlformats.org/drawingml/2006/table">
            <a:tbl>
              <a:tblPr firstRow="1" bandRow="1">
                <a:tableStyleId>{9D7B26C5-4107-4FEC-AEDC-1716B250A1EF}</a:tableStyleId>
              </a:tblPr>
              <a:tblGrid>
                <a:gridCol w="835037">
                  <a:extLst>
                    <a:ext uri="{9D8B030D-6E8A-4147-A177-3AD203B41FA5}">
                      <a16:colId xmlns:a16="http://schemas.microsoft.com/office/drawing/2014/main" val="4076324199"/>
                    </a:ext>
                  </a:extLst>
                </a:gridCol>
                <a:gridCol w="613993">
                  <a:extLst>
                    <a:ext uri="{9D8B030D-6E8A-4147-A177-3AD203B41FA5}">
                      <a16:colId xmlns:a16="http://schemas.microsoft.com/office/drawing/2014/main" val="3447748990"/>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337405">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a:effectLst/>
                          <a:latin typeface="+mj-lt"/>
                        </a:rPr>
                        <a:t>Total</a:t>
                      </a:r>
                      <a:endParaRPr lang="en-US" sz="1000" b="0" dirty="0">
                        <a:effectLst/>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1171">
                <a:tc>
                  <a:txBody>
                    <a:bodyPr/>
                    <a:lstStyle/>
                    <a:p>
                      <a:r>
                        <a:rPr lang="en-US" sz="9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34962">
                <a:tc>
                  <a:txBody>
                    <a:bodyPr/>
                    <a:lstStyle/>
                    <a:p>
                      <a:pPr lvl="0">
                        <a:buNone/>
                      </a:pPr>
                      <a:r>
                        <a:rPr lang="en-US" sz="900" b="0" i="0" u="none" strike="noStrike" noProof="0" dirty="0">
                          <a:latin typeface="Franklin Gothic Book" panose="020B0503020102020204" pitchFamily="34" charset="0"/>
                        </a:rPr>
                        <a:t>Adults</a:t>
                      </a:r>
                      <a:endParaRPr lang="en-US" sz="9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34962">
                <a:tc>
                  <a:txBody>
                    <a:bodyPr/>
                    <a:lstStyle/>
                    <a:p>
                      <a:r>
                        <a:rPr lang="en-US" sz="900" dirty="0">
                          <a:latin typeface="Franklin Gothic Book" panose="020B0503020102020204" pitchFamily="34" charset="0"/>
                        </a:rPr>
                        <a:t>Low</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34962">
                <a:tc>
                  <a:txBody>
                    <a:bodyPr/>
                    <a:lstStyle/>
                    <a:p>
                      <a:r>
                        <a:rPr lang="en-US" sz="900" dirty="0">
                          <a:latin typeface="Franklin Gothic Book" panose="020B0503020102020204" pitchFamily="34" charset="0"/>
                        </a:rPr>
                        <a:t>Mid</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34962">
                <a:tc>
                  <a:txBody>
                    <a:bodyPr/>
                    <a:lstStyle/>
                    <a:p>
                      <a:r>
                        <a:rPr lang="en-US" sz="900" dirty="0">
                          <a:latin typeface="Franklin Gothic Book" panose="020B0503020102020204" pitchFamily="34" charset="0"/>
                        </a:rPr>
                        <a:t>High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34962">
                <a:tc>
                  <a:txBody>
                    <a:bodyPr/>
                    <a:lstStyle/>
                    <a:p>
                      <a:r>
                        <a:rPr lang="en-US" sz="900" dirty="0">
                          <a:latin typeface="Franklin Gothic Book" panose="020B0503020102020204" pitchFamily="34" charset="0"/>
                        </a:rPr>
                        <a:t>AA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34962">
                <a:tc>
                  <a:txBody>
                    <a:bodyPr/>
                    <a:lstStyle/>
                    <a:p>
                      <a:r>
                        <a:rPr lang="en-US" sz="900" dirty="0">
                          <a:latin typeface="Franklin Gothic Book" panose="020B0503020102020204" pitchFamily="34" charset="0"/>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1171">
                <a:tc>
                  <a:txBody>
                    <a:bodyPr/>
                    <a:lstStyle/>
                    <a:p>
                      <a:r>
                        <a:rPr lang="en-US" sz="900" dirty="0">
                          <a:latin typeface="Franklin Gothic Book" panose="020B0503020102020204" pitchFamily="34" charset="0"/>
                        </a:rPr>
                        <a:t>Consumed: At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318620">
                <a:tc>
                  <a:txBody>
                    <a:bodyPr/>
                    <a:lstStyle/>
                    <a:p>
                      <a:r>
                        <a:rPr lang="en-US" sz="900" dirty="0">
                          <a:latin typeface="Franklin Gothic Book" panose="020B0503020102020204" pitchFamily="34" charset="0"/>
                        </a:rPr>
                        <a:t>Consumed: Away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34962">
                <a:tc gridSpan="16">
                  <a:txBody>
                    <a:bodyPr/>
                    <a:lstStyle/>
                    <a:p>
                      <a:r>
                        <a:rPr lang="en-US" sz="9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hMerge="1">
                  <a:txBody>
                    <a:bodyPr/>
                    <a:lstStyle/>
                    <a:p>
                      <a:endParaRPr lang="en-US"/>
                    </a:p>
                  </a:txBody>
                  <a:tcPr>
                    <a:lnL w="3175" cap="flat" cmpd="sng" algn="ctr">
                      <a:noFill/>
                      <a:prstDash val="sysDot"/>
                      <a:round/>
                      <a:headEnd type="none" w="med" len="med"/>
                      <a:tailEnd type="none" w="med" len="med"/>
                    </a:lnL>
                    <a:lnT w="3175" cap="flat" cmpd="sng" algn="ctr">
                      <a:solidFill>
                        <a:srgbClr val="BFBFBF"/>
                      </a:solidFill>
                      <a:prstDash val="sysDot"/>
                      <a:round/>
                      <a:headEnd type="none" w="med" len="med"/>
                      <a:tailEnd type="none" w="med" len="med"/>
                    </a:lnT>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97821066"/>
                  </a:ext>
                </a:extLst>
              </a:tr>
              <a:tr h="281171">
                <a:tc>
                  <a:txBody>
                    <a:bodyPr/>
                    <a:lstStyle/>
                    <a:p>
                      <a:r>
                        <a:rPr lang="en-US" sz="900" dirty="0">
                          <a:latin typeface="Franklin Gothic Book" panose="020B0503020102020204" pitchFamily="34" charset="0"/>
                        </a:rPr>
                        <a:t>Purchased: Retail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11142108"/>
                  </a:ext>
                </a:extLst>
              </a:tr>
              <a:tr h="281171">
                <a:tc>
                  <a:txBody>
                    <a:bodyPr/>
                    <a:lstStyle/>
                    <a:p>
                      <a:r>
                        <a:rPr lang="en-US" sz="900" dirty="0">
                          <a:latin typeface="Franklin Gothic Book" panose="020B0503020102020204" pitchFamily="34" charset="0"/>
                        </a:rPr>
                        <a:t>Purchased: AFH</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721214179"/>
                  </a:ext>
                </a:extLst>
              </a:tr>
              <a:tr h="281171">
                <a:tc>
                  <a:txBody>
                    <a:bodyPr/>
                    <a:lstStyle/>
                    <a:p>
                      <a:r>
                        <a:rPr lang="en-US" sz="900" dirty="0">
                          <a:latin typeface="Franklin Gothic Book" panose="020B0503020102020204" pitchFamily="34" charset="0"/>
                        </a:rPr>
                        <a:t>Purchased: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803430410"/>
                  </a:ext>
                </a:extLst>
              </a:tr>
              <a:tr h="421756">
                <a:tc>
                  <a:txBody>
                    <a:bodyPr/>
                    <a:lstStyle/>
                    <a:p>
                      <a:r>
                        <a:rPr lang="en-US" sz="900" dirty="0">
                          <a:latin typeface="Franklin Gothic Book" panose="020B0503020102020204" pitchFamily="34" charset="0"/>
                        </a:rPr>
                        <a:t>Purchased : Non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646486354"/>
                  </a:ext>
                </a:extLst>
              </a:tr>
              <a:tr h="281171">
                <a:tc>
                  <a:txBody>
                    <a:bodyPr/>
                    <a:lstStyle/>
                    <a:p>
                      <a:r>
                        <a:rPr lang="en-US" sz="900" dirty="0">
                          <a:latin typeface="Franklin Gothic Book" panose="020B0503020102020204" pitchFamily="34" charset="0"/>
                        </a:rPr>
                        <a:t>Purchased: Convenience</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0499830"/>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05276"/>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300645"/>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E364044-9C4B-4BAE-A584-2845E53A7F87}"/>
              </a:ext>
            </a:extLst>
          </p:cNvPr>
          <p:cNvGrpSpPr/>
          <p:nvPr/>
        </p:nvGrpSpPr>
        <p:grpSpPr>
          <a:xfrm>
            <a:off x="3692976" y="6453235"/>
            <a:ext cx="6309360" cy="369332"/>
            <a:chOff x="3692976" y="6453235"/>
            <a:chExt cx="6309360" cy="369332"/>
          </a:xfrm>
        </p:grpSpPr>
        <p:sp>
          <p:nvSpPr>
            <p:cNvPr id="49" name="TextBox 48">
              <a:extLst>
                <a:ext uri="{FF2B5EF4-FFF2-40B4-BE49-F238E27FC236}">
                  <a16:creationId xmlns:a16="http://schemas.microsoft.com/office/drawing/2014/main" id="{6ACEC5C8-3039-43C6-A0D1-7EFC5834368B}"/>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52" name="Flowchart: Connector 51">
              <a:extLst>
                <a:ext uri="{FF2B5EF4-FFF2-40B4-BE49-F238E27FC236}">
                  <a16:creationId xmlns:a16="http://schemas.microsoft.com/office/drawing/2014/main" id="{416DE8DC-1618-4FF2-9B46-2132F8C860B7}"/>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lowchart: Connector 52">
              <a:extLst>
                <a:ext uri="{FF2B5EF4-FFF2-40B4-BE49-F238E27FC236}">
                  <a16:creationId xmlns:a16="http://schemas.microsoft.com/office/drawing/2014/main" id="{E1FCADBD-7B47-4D87-B64E-B53C4D4BC42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243C4AAB-5F5D-48CA-837D-8DEF806FC1CB}"/>
              </a:ext>
            </a:extLst>
          </p:cNvPr>
          <p:cNvSpPr>
            <a:spLocks noGrp="1"/>
          </p:cNvSpPr>
          <p:nvPr>
            <p:ph type="sldNum" sz="quarter" idx="4"/>
          </p:nvPr>
        </p:nvSpPr>
        <p:spPr/>
        <p:txBody>
          <a:bodyPr/>
          <a:lstStyle/>
          <a:p>
            <a:fld id="{A26DCA39-FE7E-4B33-9419-C9BB65BD885E}" type="slidenum">
              <a:rPr lang="en-US" smtClean="0"/>
              <a:t>63</a:t>
            </a:fld>
            <a:endParaRPr lang="en-US"/>
          </a:p>
        </p:txBody>
      </p:sp>
    </p:spTree>
    <p:extLst>
      <p:ext uri="{BB962C8B-B14F-4D97-AF65-F5344CB8AC3E}">
        <p14:creationId xmlns:p14="http://schemas.microsoft.com/office/powerpoint/2010/main" val="30635157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64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274994" cy="1049653"/>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graphicFrame>
        <p:nvGraphicFramePr>
          <p:cNvPr id="89" name="Table1">
            <a:extLst>
              <a:ext uri="{FF2B5EF4-FFF2-40B4-BE49-F238E27FC236}">
                <a16:creationId xmlns:a16="http://schemas.microsoft.com/office/drawing/2014/main" id="{2A35DAD8-B163-0546-9940-E99B552AC452}"/>
              </a:ext>
            </a:extLst>
          </p:cNvPr>
          <p:cNvGraphicFramePr>
            <a:graphicFrameLocks noGrp="1"/>
          </p:cNvGraphicFramePr>
          <p:nvPr>
            <p:extLst>
              <p:ext uri="{D42A27DB-BD31-4B8C-83A1-F6EECF244321}">
                <p14:modId xmlns:p14="http://schemas.microsoft.com/office/powerpoint/2010/main" val="2333381111"/>
              </p:ext>
            </p:extLst>
          </p:nvPr>
        </p:nvGraphicFramePr>
        <p:xfrm>
          <a:off x="8807347" y="1128209"/>
          <a:ext cx="3224229" cy="4997489"/>
        </p:xfrm>
        <a:graphic>
          <a:graphicData uri="http://schemas.openxmlformats.org/drawingml/2006/table">
            <a:tbl>
              <a:tblPr firstRow="1" bandRow="1">
                <a:tableStyleId>{5C22544A-7EE6-4342-B048-85BDC9FD1C3A}</a:tableStyleId>
              </a:tblPr>
              <a:tblGrid>
                <a:gridCol w="171186">
                  <a:extLst>
                    <a:ext uri="{9D8B030D-6E8A-4147-A177-3AD203B41FA5}">
                      <a16:colId xmlns:a16="http://schemas.microsoft.com/office/drawing/2014/main" val="2648791197"/>
                    </a:ext>
                  </a:extLst>
                </a:gridCol>
                <a:gridCol w="1779843">
                  <a:extLst>
                    <a:ext uri="{9D8B030D-6E8A-4147-A177-3AD203B41FA5}">
                      <a16:colId xmlns:a16="http://schemas.microsoft.com/office/drawing/2014/main" val="3430698903"/>
                    </a:ext>
                  </a:extLst>
                </a:gridCol>
                <a:gridCol w="424400">
                  <a:extLst>
                    <a:ext uri="{9D8B030D-6E8A-4147-A177-3AD203B41FA5}">
                      <a16:colId xmlns:a16="http://schemas.microsoft.com/office/drawing/2014/main" val="633616574"/>
                    </a:ext>
                  </a:extLst>
                </a:gridCol>
                <a:gridCol w="424400">
                  <a:extLst>
                    <a:ext uri="{9D8B030D-6E8A-4147-A177-3AD203B41FA5}">
                      <a16:colId xmlns:a16="http://schemas.microsoft.com/office/drawing/2014/main" val="2020070162"/>
                    </a:ext>
                  </a:extLst>
                </a:gridCol>
                <a:gridCol w="424400">
                  <a:extLst>
                    <a:ext uri="{9D8B030D-6E8A-4147-A177-3AD203B41FA5}">
                      <a16:colId xmlns:a16="http://schemas.microsoft.com/office/drawing/2014/main" val="3544703906"/>
                    </a:ext>
                  </a:extLst>
                </a:gridCol>
              </a:tblGrid>
              <a:tr h="384727">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Occasion</a:t>
                      </a:r>
                    </a:p>
                    <a:p>
                      <a:pPr algn="ctr" fontAlgn="b"/>
                      <a:r>
                        <a:rPr lang="en-IN" sz="900" b="0" i="0" u="none" strike="noStrike" dirty="0">
                          <a:solidFill>
                            <a:srgbClr val="000000"/>
                          </a:solidFill>
                          <a:effectLst/>
                          <a:latin typeface="+mj-lt"/>
                        </a:rPr>
                        <a:t>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329483">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IN" sz="1000" u="none" strike="noStrike" dirty="0">
                          <a:effectLst/>
                          <a:latin typeface="+mj-lt"/>
                        </a:rPr>
                        <a:t>Breakfast @ Work / School</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900" b="0" i="0" u="none" strike="noStrike" dirty="0">
                          <a:solidFill>
                            <a:srgbClr val="000000"/>
                          </a:solidFill>
                          <a:effectLst/>
                          <a:latin typeface="Franklin Gothic Medium" panose="020B0603020102020204" pitchFamily="34" charset="0"/>
                        </a:rPr>
                        <a:t>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Me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Family Breakfast</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2698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Mid Morning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tx2">
                              <a:lumMod val="20000"/>
                              <a:lumOff val="8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We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bg1">
                              <a:lumMod val="5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Early Morning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92D05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 Work / School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Breakfast For One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Afternoon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Bedtime / Late Night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bl>
          </a:graphicData>
        </a:graphic>
      </p:graphicFrame>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3285566" y="6299032"/>
            <a:ext cx="3528675" cy="0"/>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653478" y="616822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Kellogg Category Occasion Size- $Millions</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9" y="1457229"/>
            <a:ext cx="8109448" cy="105650"/>
          </a:xfrm>
          <a:prstGeom prst="rect">
            <a:avLst/>
          </a:prstGeom>
        </p:spPr>
      </p:pic>
      <p:cxnSp>
        <p:nvCxnSpPr>
          <p:cNvPr id="18" name="Straight Connector 17">
            <a:extLst>
              <a:ext uri="{FF2B5EF4-FFF2-40B4-BE49-F238E27FC236}">
                <a16:creationId xmlns:a16="http://schemas.microsoft.com/office/drawing/2014/main" id="{A6A8CFF2-9A07-4F42-AB42-8426B5E47FA7}"/>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56135E8-CAD5-B449-9734-BA4CF697263D}"/>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effectLst/>
                <a:uLnTx/>
                <a:uFillTx/>
                <a:latin typeface="Franklin Gothic Medium" panose="020B0603020102020204" pitchFamily="34" charset="0"/>
                <a:cs typeface="Arial"/>
              </a:rPr>
              <a:t>Kellogg Category Share of Occasion</a:t>
            </a:r>
          </a:p>
        </p:txBody>
      </p:sp>
      <p:grpSp>
        <p:nvGrpSpPr>
          <p:cNvPr id="25" name="Group 24">
            <a:extLst>
              <a:ext uri="{FF2B5EF4-FFF2-40B4-BE49-F238E27FC236}">
                <a16:creationId xmlns:a16="http://schemas.microsoft.com/office/drawing/2014/main" id="{FEBD00E0-C1AD-4985-89C3-E4E13FB48B17}"/>
              </a:ext>
            </a:extLst>
          </p:cNvPr>
          <p:cNvGrpSpPr/>
          <p:nvPr/>
        </p:nvGrpSpPr>
        <p:grpSpPr>
          <a:xfrm>
            <a:off x="4409923" y="6287587"/>
            <a:ext cx="1885703" cy="230832"/>
            <a:chOff x="9681685" y="879365"/>
            <a:chExt cx="1885703" cy="230832"/>
          </a:xfrm>
        </p:grpSpPr>
        <p:sp>
          <p:nvSpPr>
            <p:cNvPr id="26" name="TextBox 25">
              <a:extLst>
                <a:ext uri="{FF2B5EF4-FFF2-40B4-BE49-F238E27FC236}">
                  <a16:creationId xmlns:a16="http://schemas.microsoft.com/office/drawing/2014/main" id="{6D128375-E086-41F8-BA39-2866FAE4536C}"/>
                </a:ext>
              </a:extLst>
            </p:cNvPr>
            <p:cNvSpPr txBox="1"/>
            <p:nvPr/>
          </p:nvSpPr>
          <p:spPr>
            <a:xfrm>
              <a:off x="10047889" y="887059"/>
              <a:ext cx="1519499"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largest consumption occasions</a:t>
              </a:r>
            </a:p>
          </p:txBody>
        </p:sp>
        <p:sp>
          <p:nvSpPr>
            <p:cNvPr id="27" name="Oval 26">
              <a:extLst>
                <a:ext uri="{FF2B5EF4-FFF2-40B4-BE49-F238E27FC236}">
                  <a16:creationId xmlns:a16="http://schemas.microsoft.com/office/drawing/2014/main" id="{C344CC03-DD48-4415-9E99-00F03645E768}"/>
                </a:ext>
              </a:extLst>
            </p:cNvPr>
            <p:cNvSpPr/>
            <p:nvPr/>
          </p:nvSpPr>
          <p:spPr>
            <a:xfrm>
              <a:off x="9681685" y="927679"/>
              <a:ext cx="134976" cy="134205"/>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28" name="TextBox 27">
              <a:extLst>
                <a:ext uri="{FF2B5EF4-FFF2-40B4-BE49-F238E27FC236}">
                  <a16:creationId xmlns:a16="http://schemas.microsoft.com/office/drawing/2014/main" id="{437A92E7-50C5-40AE-B920-4574D21C048A}"/>
                </a:ext>
              </a:extLst>
            </p:cNvPr>
            <p:cNvSpPr txBox="1"/>
            <p:nvPr/>
          </p:nvSpPr>
          <p:spPr>
            <a:xfrm>
              <a:off x="9790386" y="879365"/>
              <a:ext cx="457199"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sp>
        <p:nvSpPr>
          <p:cNvPr id="33" name="Title1">
            <a:extLst>
              <a:ext uri="{FF2B5EF4-FFF2-40B4-BE49-F238E27FC236}">
                <a16:creationId xmlns:a16="http://schemas.microsoft.com/office/drawing/2014/main" id="{EE0DAC79-58C1-4CE3-8616-89D2D87D962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Cond"/>
                <a:cs typeface="Arial"/>
              </a:rPr>
              <a:t>[Kellogg]: Occasion Size &amp; Trend</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How big/small is the category within occasions and how has that changed?</a:t>
            </a:r>
          </a:p>
        </p:txBody>
      </p:sp>
      <p:sp>
        <p:nvSpPr>
          <p:cNvPr id="36" name="Rectangle 35">
            <a:extLst>
              <a:ext uri="{FF2B5EF4-FFF2-40B4-BE49-F238E27FC236}">
                <a16:creationId xmlns:a16="http://schemas.microsoft.com/office/drawing/2014/main" id="{2207BA66-823B-40F7-AE39-6302A250C2E3}"/>
              </a:ext>
            </a:extLst>
          </p:cNvPr>
          <p:cNvSpPr/>
          <p:nvPr/>
        </p:nvSpPr>
        <p:spPr>
          <a:xfrm>
            <a:off x="469587" y="1570573"/>
            <a:ext cx="7567433"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8" name="Group 37">
            <a:extLst>
              <a:ext uri="{FF2B5EF4-FFF2-40B4-BE49-F238E27FC236}">
                <a16:creationId xmlns:a16="http://schemas.microsoft.com/office/drawing/2014/main" id="{D3F35B88-48F8-410F-97E0-3BBCC54A37B6}"/>
              </a:ext>
            </a:extLst>
          </p:cNvPr>
          <p:cNvGrpSpPr/>
          <p:nvPr/>
        </p:nvGrpSpPr>
        <p:grpSpPr>
          <a:xfrm>
            <a:off x="3692976" y="6453235"/>
            <a:ext cx="6309360" cy="369332"/>
            <a:chOff x="3692976" y="6453235"/>
            <a:chExt cx="6309360" cy="369332"/>
          </a:xfrm>
        </p:grpSpPr>
        <p:sp>
          <p:nvSpPr>
            <p:cNvPr id="39" name="TextBox 38">
              <a:extLst>
                <a:ext uri="{FF2B5EF4-FFF2-40B4-BE49-F238E27FC236}">
                  <a16:creationId xmlns:a16="http://schemas.microsoft.com/office/drawing/2014/main" id="{0D1B4028-731B-44B8-93CA-5768DAE5571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Kellogg Category Share of Occasions | Change Vs year ago, Change Vs 2 year ago        Positive       Negative  </a:t>
              </a:r>
            </a:p>
          </p:txBody>
        </p:sp>
        <p:sp>
          <p:nvSpPr>
            <p:cNvPr id="40" name="Flowchart: Connector 39">
              <a:extLst>
                <a:ext uri="{FF2B5EF4-FFF2-40B4-BE49-F238E27FC236}">
                  <a16:creationId xmlns:a16="http://schemas.microsoft.com/office/drawing/2014/main" id="{6D1992FB-5E18-4BB3-B5DD-871781A63D73}"/>
                </a:ext>
              </a:extLst>
            </p:cNvPr>
            <p:cNvSpPr/>
            <p:nvPr/>
          </p:nvSpPr>
          <p:spPr>
            <a:xfrm>
              <a:off x="8654952"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EE74A9E8-5B71-49A5-9570-27D9BD570B96}"/>
                </a:ext>
              </a:extLst>
            </p:cNvPr>
            <p:cNvSpPr/>
            <p:nvPr/>
          </p:nvSpPr>
          <p:spPr>
            <a:xfrm>
              <a:off x="9276584"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Chart1">
            <a:extLst>
              <a:ext uri="{FF2B5EF4-FFF2-40B4-BE49-F238E27FC236}">
                <a16:creationId xmlns:a16="http://schemas.microsoft.com/office/drawing/2014/main" id="{7B5FDF09-BDE9-46EB-A658-58EA48D18756}"/>
              </a:ext>
            </a:extLst>
          </p:cNvPr>
          <p:cNvGraphicFramePr>
            <a:graphicFrameLocks/>
          </p:cNvGraphicFramePr>
          <p:nvPr>
            <p:extLst>
              <p:ext uri="{D42A27DB-BD31-4B8C-83A1-F6EECF244321}">
                <p14:modId xmlns:p14="http://schemas.microsoft.com/office/powerpoint/2010/main" val="2529522768"/>
              </p:ext>
            </p:extLst>
          </p:nvPr>
        </p:nvGraphicFramePr>
        <p:xfrm>
          <a:off x="678180" y="2286501"/>
          <a:ext cx="8107366"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1">
            <a:extLst>
              <a:ext uri="{FF2B5EF4-FFF2-40B4-BE49-F238E27FC236}">
                <a16:creationId xmlns:a16="http://schemas.microsoft.com/office/drawing/2014/main" id="{BA976C60-B5BC-4D21-8B12-65801CBD268C}"/>
              </a:ext>
            </a:extLst>
          </p:cNvPr>
          <p:cNvSpPr txBox="1"/>
          <p:nvPr/>
        </p:nvSpPr>
        <p:spPr>
          <a:xfrm>
            <a:off x="12135" y="2199856"/>
            <a:ext cx="711200" cy="430887"/>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4" name="Slide Number Placeholder 3">
            <a:extLst>
              <a:ext uri="{FF2B5EF4-FFF2-40B4-BE49-F238E27FC236}">
                <a16:creationId xmlns:a16="http://schemas.microsoft.com/office/drawing/2014/main" id="{B3212465-E54D-48C8-9CCD-FB148CDA8085}"/>
              </a:ext>
            </a:extLst>
          </p:cNvPr>
          <p:cNvSpPr>
            <a:spLocks noGrp="1"/>
          </p:cNvSpPr>
          <p:nvPr>
            <p:ph type="sldNum" sz="quarter" idx="4"/>
          </p:nvPr>
        </p:nvSpPr>
        <p:spPr/>
        <p:txBody>
          <a:bodyPr/>
          <a:lstStyle/>
          <a:p>
            <a:fld id="{A26DCA39-FE7E-4B33-9419-C9BB65BD885E}" type="slidenum">
              <a:rPr lang="en-US" smtClean="0"/>
              <a:t>64</a:t>
            </a:fld>
            <a:endParaRPr lang="en-US"/>
          </a:p>
        </p:txBody>
      </p:sp>
    </p:spTree>
    <p:extLst>
      <p:ext uri="{BB962C8B-B14F-4D97-AF65-F5344CB8AC3E}">
        <p14:creationId xmlns:p14="http://schemas.microsoft.com/office/powerpoint/2010/main" val="287983904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65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998325" cy="874092"/>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graphicFrame>
        <p:nvGraphicFramePr>
          <p:cNvPr id="89" name="Table1">
            <a:extLst>
              <a:ext uri="{FF2B5EF4-FFF2-40B4-BE49-F238E27FC236}">
                <a16:creationId xmlns:a16="http://schemas.microsoft.com/office/drawing/2014/main" id="{2A35DAD8-B163-0546-9940-E99B552AC452}"/>
              </a:ext>
            </a:extLst>
          </p:cNvPr>
          <p:cNvGraphicFramePr>
            <a:graphicFrameLocks noGrp="1"/>
          </p:cNvGraphicFramePr>
          <p:nvPr>
            <p:extLst>
              <p:ext uri="{D42A27DB-BD31-4B8C-83A1-F6EECF244321}">
                <p14:modId xmlns:p14="http://schemas.microsoft.com/office/powerpoint/2010/main" val="2411774397"/>
              </p:ext>
            </p:extLst>
          </p:nvPr>
        </p:nvGraphicFramePr>
        <p:xfrm>
          <a:off x="9790770" y="1526737"/>
          <a:ext cx="1834256" cy="4827204"/>
        </p:xfrm>
        <a:graphic>
          <a:graphicData uri="http://schemas.openxmlformats.org/drawingml/2006/table">
            <a:tbl>
              <a:tblPr firstRow="1" bandRow="1">
                <a:tableStyleId>{5C22544A-7EE6-4342-B048-85BDC9FD1C3A}</a:tableStyleId>
              </a:tblPr>
              <a:tblGrid>
                <a:gridCol w="1197571">
                  <a:extLst>
                    <a:ext uri="{9D8B030D-6E8A-4147-A177-3AD203B41FA5}">
                      <a16:colId xmlns:a16="http://schemas.microsoft.com/office/drawing/2014/main" val="3430698903"/>
                    </a:ext>
                  </a:extLst>
                </a:gridCol>
                <a:gridCol w="636685">
                  <a:extLst>
                    <a:ext uri="{9D8B030D-6E8A-4147-A177-3AD203B41FA5}">
                      <a16:colId xmlns:a16="http://schemas.microsoft.com/office/drawing/2014/main" val="3544703906"/>
                    </a:ext>
                  </a:extLst>
                </a:gridCol>
              </a:tblGrid>
              <a:tr h="213753">
                <a:tc>
                  <a:txBody>
                    <a:bodyPr/>
                    <a:lstStyle/>
                    <a:p>
                      <a:pPr algn="l" fontAlgn="b"/>
                      <a:r>
                        <a:rPr lang="en-IN" sz="900" b="0" i="0" u="none" strike="noStrike" dirty="0">
                          <a:solidFill>
                            <a:srgbClr val="000000"/>
                          </a:solidFill>
                          <a:effectLst/>
                          <a:latin typeface="+mj-lt"/>
                        </a:rPr>
                        <a:t>Occasion  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Close gap to Fair 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216804">
                <a:tc>
                  <a:txBody>
                    <a:bodyPr/>
                    <a:lstStyle/>
                    <a:p>
                      <a:r>
                        <a:rPr lang="en-US" sz="1000" dirty="0">
                          <a:latin typeface="+mj-lt"/>
                        </a:rPr>
                        <a:t>Dinner</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216804">
                <a:tc>
                  <a:txBody>
                    <a:bodyPr/>
                    <a:lstStyle/>
                    <a:p>
                      <a:r>
                        <a:rPr lang="en-US" sz="1000" dirty="0">
                          <a:latin typeface="+mj-lt"/>
                        </a:rPr>
                        <a:t>Lunch</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216804">
                <a:tc>
                  <a:txBody>
                    <a:bodyPr/>
                    <a:lstStyle/>
                    <a:p>
                      <a:r>
                        <a:rPr lang="en-US" sz="1000" dirty="0">
                          <a:latin typeface="+mj-lt"/>
                        </a:rPr>
                        <a:t>Breakfast For One</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216804">
                <a:tc>
                  <a:txBody>
                    <a:bodyPr/>
                    <a:lstStyle/>
                    <a:p>
                      <a:r>
                        <a:rPr lang="en-US" sz="1000" dirty="0">
                          <a:latin typeface="+mj-lt"/>
                        </a:rPr>
                        <a:t>Family Breakfast</a:t>
                      </a:r>
                    </a:p>
                  </a:txBody>
                  <a:tcPr marL="4572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216804">
                <a:tc>
                  <a:txBody>
                    <a:bodyPr/>
                    <a:lstStyle/>
                    <a:p>
                      <a:pPr algn="l" fontAlgn="b"/>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216804">
                <a:tc>
                  <a:txBody>
                    <a:bodyPr/>
                    <a:lstStyle/>
                    <a:p>
                      <a:pPr algn="l" fontAlgn="b"/>
                      <a:endParaRPr lang="en-IN" sz="9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12217051"/>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42608068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542299203"/>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52007564"/>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33219949"/>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830824456"/>
                  </a:ext>
                </a:extLst>
              </a:tr>
              <a:tr h="216804">
                <a:tc>
                  <a:txBody>
                    <a:bodyPr/>
                    <a:lstStyle/>
                    <a:p>
                      <a:pPr algn="l" fontAlgn="b"/>
                      <a:endParaRPr lang="en-US" sz="900" b="0" i="0" u="none" strike="noStrike" dirty="0">
                        <a:solidFill>
                          <a:srgbClr val="000000"/>
                        </a:solidFill>
                        <a:effectLst/>
                        <a:latin typeface="+mj-lt"/>
                      </a:endParaRP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a:endParaRPr lang="en-US" sz="1200" dirty="0">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8185843"/>
                  </a:ext>
                </a:extLst>
              </a:tr>
            </a:tbl>
          </a:graphicData>
        </a:graphic>
      </p:graphicFrame>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a:off x="379458" y="1457229"/>
            <a:ext cx="8995629" cy="53322"/>
          </a:xfrm>
          <a:prstGeom prst="rect">
            <a:avLst/>
          </a:prstGeom>
        </p:spPr>
      </p:pic>
      <p:sp>
        <p:nvSpPr>
          <p:cNvPr id="29" name="Rectangle 28">
            <a:extLst>
              <a:ext uri="{FF2B5EF4-FFF2-40B4-BE49-F238E27FC236}">
                <a16:creationId xmlns:a16="http://schemas.microsoft.com/office/drawing/2014/main" id="{E13E39F7-8278-43ED-812B-AD257C08AE03}"/>
              </a:ext>
            </a:extLst>
          </p:cNvPr>
          <p:cNvSpPr/>
          <p:nvPr/>
        </p:nvSpPr>
        <p:spPr>
          <a:xfrm>
            <a:off x="9681134" y="1164870"/>
            <a:ext cx="2131407"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Occasion Dollar Opportunity</a:t>
            </a:r>
          </a:p>
        </p:txBody>
      </p:sp>
      <p:cxnSp>
        <p:nvCxnSpPr>
          <p:cNvPr id="45" name="Straight Connector 44">
            <a:extLst>
              <a:ext uri="{FF2B5EF4-FFF2-40B4-BE49-F238E27FC236}">
                <a16:creationId xmlns:a16="http://schemas.microsoft.com/office/drawing/2014/main" id="{23008805-3766-442F-88B8-D0D6540B598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C032E1-CFA6-43E9-9016-B27F1155F127}"/>
              </a:ext>
            </a:extLst>
          </p:cNvPr>
          <p:cNvCxnSpPr>
            <a:cxnSpLocks/>
          </p:cNvCxnSpPr>
          <p:nvPr/>
        </p:nvCxnSpPr>
        <p:spPr>
          <a:xfrm flipH="1" flipV="1">
            <a:off x="3317648" y="6124080"/>
            <a:ext cx="3469299" cy="38472"/>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BEAAA2-CE1E-4CEB-BD60-BC0C50C42352}"/>
              </a:ext>
            </a:extLst>
          </p:cNvPr>
          <p:cNvSpPr txBox="1"/>
          <p:nvPr/>
        </p:nvSpPr>
        <p:spPr>
          <a:xfrm>
            <a:off x="653478" y="603174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Kellogg Category Occasion Size- $Millions</a:t>
            </a:r>
          </a:p>
        </p:txBody>
      </p:sp>
      <p:cxnSp>
        <p:nvCxnSpPr>
          <p:cNvPr id="48" name="Straight Connector 47">
            <a:extLst>
              <a:ext uri="{FF2B5EF4-FFF2-40B4-BE49-F238E27FC236}">
                <a16:creationId xmlns:a16="http://schemas.microsoft.com/office/drawing/2014/main" id="{52BD88F1-73E3-4764-B405-65E0D7B82AB4}"/>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2055075-06B0-4D5F-9273-FA4D6222A70F}"/>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Kellogg Category Share of Occasion</a:t>
            </a:r>
          </a:p>
        </p:txBody>
      </p:sp>
      <p:grpSp>
        <p:nvGrpSpPr>
          <p:cNvPr id="53" name="Group 52">
            <a:extLst>
              <a:ext uri="{FF2B5EF4-FFF2-40B4-BE49-F238E27FC236}">
                <a16:creationId xmlns:a16="http://schemas.microsoft.com/office/drawing/2014/main" id="{DA93E08D-F783-4AA0-B764-68576CB9BE98}"/>
              </a:ext>
            </a:extLst>
          </p:cNvPr>
          <p:cNvGrpSpPr/>
          <p:nvPr/>
        </p:nvGrpSpPr>
        <p:grpSpPr>
          <a:xfrm>
            <a:off x="4409923" y="6124080"/>
            <a:ext cx="1885703" cy="338554"/>
            <a:chOff x="9681685" y="852338"/>
            <a:chExt cx="1885703" cy="338554"/>
          </a:xfrm>
        </p:grpSpPr>
        <p:sp>
          <p:nvSpPr>
            <p:cNvPr id="54" name="TextBox 53">
              <a:extLst>
                <a:ext uri="{FF2B5EF4-FFF2-40B4-BE49-F238E27FC236}">
                  <a16:creationId xmlns:a16="http://schemas.microsoft.com/office/drawing/2014/main" id="{2F0C61FE-F080-410B-8596-6A0665E2923B}"/>
                </a:ext>
              </a:extLst>
            </p:cNvPr>
            <p:cNvSpPr txBox="1"/>
            <p:nvPr/>
          </p:nvSpPr>
          <p:spPr>
            <a:xfrm>
              <a:off x="9993515" y="852338"/>
              <a:ext cx="1573873"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DB1348"/>
                  </a:solidFill>
                  <a:effectLst/>
                  <a:uLnTx/>
                  <a:uFillTx/>
                  <a:latin typeface="Franklin Gothic Book" panose="020B0503020102020204" pitchFamily="34" charset="0"/>
                  <a:cs typeface="Arial"/>
                </a:rPr>
                <a:t>under-shared</a:t>
              </a:r>
              <a:r>
                <a:rPr kumimoji="0" lang="en-IN"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occasion and need support to close gaps</a:t>
              </a:r>
            </a:p>
          </p:txBody>
        </p:sp>
        <p:sp>
          <p:nvSpPr>
            <p:cNvPr id="55" name="Oval 54">
              <a:extLst>
                <a:ext uri="{FF2B5EF4-FFF2-40B4-BE49-F238E27FC236}">
                  <a16:creationId xmlns:a16="http://schemas.microsoft.com/office/drawing/2014/main" id="{9D95B662-7ECC-4CE0-844D-AD81823B6CFC}"/>
                </a:ext>
              </a:extLst>
            </p:cNvPr>
            <p:cNvSpPr/>
            <p:nvPr/>
          </p:nvSpPr>
          <p:spPr>
            <a:xfrm>
              <a:off x="9681685" y="954513"/>
              <a:ext cx="134976" cy="134205"/>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56" name="TextBox 55">
              <a:extLst>
                <a:ext uri="{FF2B5EF4-FFF2-40B4-BE49-F238E27FC236}">
                  <a16:creationId xmlns:a16="http://schemas.microsoft.com/office/drawing/2014/main" id="{CE04D7E3-AA06-456F-9623-3966197C073A}"/>
                </a:ext>
              </a:extLst>
            </p:cNvPr>
            <p:cNvSpPr txBox="1"/>
            <p:nvPr/>
          </p:nvSpPr>
          <p:spPr>
            <a:xfrm>
              <a:off x="9790386" y="906199"/>
              <a:ext cx="222865"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sp>
        <p:nvSpPr>
          <p:cNvPr id="25" name="Title1">
            <a:extLst>
              <a:ext uri="{FF2B5EF4-FFF2-40B4-BE49-F238E27FC236}">
                <a16:creationId xmlns:a16="http://schemas.microsoft.com/office/drawing/2014/main" id="{01AEF359-823F-40F4-B1F8-539B772D862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Cond"/>
                <a:cs typeface="Arial"/>
              </a:rPr>
              <a:t>[Kellogg]: Occasion opportunity</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Where is there growth opportunity within  for the category, and how big is the opportunity?</a:t>
            </a:r>
          </a:p>
        </p:txBody>
      </p:sp>
      <p:sp>
        <p:nvSpPr>
          <p:cNvPr id="35" name="TextBox1">
            <a:extLst>
              <a:ext uri="{FF2B5EF4-FFF2-40B4-BE49-F238E27FC236}">
                <a16:creationId xmlns:a16="http://schemas.microsoft.com/office/drawing/2014/main" id="{517A72F2-46B2-4A47-B020-74856CD08E86}"/>
              </a:ext>
            </a:extLst>
          </p:cNvPr>
          <p:cNvSpPr txBox="1"/>
          <p:nvPr/>
        </p:nvSpPr>
        <p:spPr>
          <a:xfrm>
            <a:off x="846" y="2132122"/>
            <a:ext cx="711200" cy="430887"/>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grpSp>
        <p:nvGrpSpPr>
          <p:cNvPr id="37" name="Group 36">
            <a:extLst>
              <a:ext uri="{FF2B5EF4-FFF2-40B4-BE49-F238E27FC236}">
                <a16:creationId xmlns:a16="http://schemas.microsoft.com/office/drawing/2014/main" id="{0911308A-A287-4F39-A7B9-B47C879A5078}"/>
              </a:ext>
            </a:extLst>
          </p:cNvPr>
          <p:cNvGrpSpPr/>
          <p:nvPr/>
        </p:nvGrpSpPr>
        <p:grpSpPr>
          <a:xfrm>
            <a:off x="3692976" y="6453235"/>
            <a:ext cx="6309360" cy="369332"/>
            <a:chOff x="3692976" y="6453235"/>
            <a:chExt cx="6309360" cy="369332"/>
          </a:xfrm>
        </p:grpSpPr>
        <p:sp>
          <p:nvSpPr>
            <p:cNvPr id="38" name="TextBox 37">
              <a:extLst>
                <a:ext uri="{FF2B5EF4-FFF2-40B4-BE49-F238E27FC236}">
                  <a16:creationId xmlns:a16="http://schemas.microsoft.com/office/drawing/2014/main" id="{C5423C4D-8E02-47C6-8E94-DEF7A233F71D}"/>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Kellogg Category Share of Occasions | Change Vs year ago, Change Vs 2 year ago        Positive       Negative  </a:t>
              </a:r>
            </a:p>
          </p:txBody>
        </p:sp>
        <p:sp>
          <p:nvSpPr>
            <p:cNvPr id="39" name="Flowchart: Connector 38">
              <a:extLst>
                <a:ext uri="{FF2B5EF4-FFF2-40B4-BE49-F238E27FC236}">
                  <a16:creationId xmlns:a16="http://schemas.microsoft.com/office/drawing/2014/main" id="{5D547E2B-EB71-4569-A8B6-F96B32D04F3E}"/>
                </a:ext>
              </a:extLst>
            </p:cNvPr>
            <p:cNvSpPr/>
            <p:nvPr/>
          </p:nvSpPr>
          <p:spPr>
            <a:xfrm>
              <a:off x="8654952"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Flowchart: Connector 39">
              <a:extLst>
                <a:ext uri="{FF2B5EF4-FFF2-40B4-BE49-F238E27FC236}">
                  <a16:creationId xmlns:a16="http://schemas.microsoft.com/office/drawing/2014/main" id="{52CE47D5-A6DE-4C36-B25D-7EA37356CC75}"/>
                </a:ext>
              </a:extLst>
            </p:cNvPr>
            <p:cNvSpPr/>
            <p:nvPr/>
          </p:nvSpPr>
          <p:spPr>
            <a:xfrm>
              <a:off x="9276584"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8" name="Chart1">
            <a:extLst>
              <a:ext uri="{FF2B5EF4-FFF2-40B4-BE49-F238E27FC236}">
                <a16:creationId xmlns:a16="http://schemas.microsoft.com/office/drawing/2014/main" id="{EF9B1E04-E7DE-451C-B3F2-B4FF06DD0460}"/>
              </a:ext>
            </a:extLst>
          </p:cNvPr>
          <p:cNvGraphicFramePr>
            <a:graphicFrameLocks/>
          </p:cNvGraphicFramePr>
          <p:nvPr>
            <p:extLst>
              <p:ext uri="{D42A27DB-BD31-4B8C-83A1-F6EECF244321}">
                <p14:modId xmlns:p14="http://schemas.microsoft.com/office/powerpoint/2010/main" val="802861156"/>
              </p:ext>
            </p:extLst>
          </p:nvPr>
        </p:nvGraphicFramePr>
        <p:xfrm>
          <a:off x="678179" y="2286501"/>
          <a:ext cx="8696905"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71927C61-AF71-48BD-B770-8C90DB702C8E}"/>
              </a:ext>
            </a:extLst>
          </p:cNvPr>
          <p:cNvSpPr>
            <a:spLocks noGrp="1"/>
          </p:cNvSpPr>
          <p:nvPr>
            <p:ph type="sldNum" sz="quarter" idx="4"/>
          </p:nvPr>
        </p:nvSpPr>
        <p:spPr/>
        <p:txBody>
          <a:bodyPr/>
          <a:lstStyle/>
          <a:p>
            <a:fld id="{A26DCA39-FE7E-4B33-9419-C9BB65BD885E}" type="slidenum">
              <a:rPr lang="en-US" smtClean="0"/>
              <a:t>65</a:t>
            </a:fld>
            <a:endParaRPr lang="en-US"/>
          </a:p>
        </p:txBody>
      </p:sp>
    </p:spTree>
    <p:extLst>
      <p:ext uri="{BB962C8B-B14F-4D97-AF65-F5344CB8AC3E}">
        <p14:creationId xmlns:p14="http://schemas.microsoft.com/office/powerpoint/2010/main" val="194409683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Opportunity map</a:t>
            </a:r>
          </a:p>
        </p:txBody>
      </p:sp>
      <p:sp>
        <p:nvSpPr>
          <p:cNvPr id="31" name="Rectangle 30">
            <a:extLst>
              <a:ext uri="{FF2B5EF4-FFF2-40B4-BE49-F238E27FC236}">
                <a16:creationId xmlns:a16="http://schemas.microsoft.com/office/drawing/2014/main" id="{8F740DF5-6859-4875-9B71-51E283666750}"/>
              </a:ext>
            </a:extLst>
          </p:cNvPr>
          <p:cNvSpPr/>
          <p:nvPr/>
        </p:nvSpPr>
        <p:spPr>
          <a:xfrm>
            <a:off x="377686" y="1159423"/>
            <a:ext cx="11420737" cy="276999"/>
          </a:xfrm>
          <a:prstGeom prst="rect">
            <a:avLst/>
          </a:prstGeom>
        </p:spPr>
        <p:txBody>
          <a:bodyPr wrap="square">
            <a:spAutoFit/>
          </a:bodyPr>
          <a:lstStyle/>
          <a:p>
            <a:pPr lvl="0">
              <a:spcBef>
                <a:spcPct val="0"/>
              </a:spcBef>
              <a:spcAft>
                <a:spcPct val="0"/>
              </a:spcAft>
              <a:defRPr/>
            </a:pPr>
            <a:r>
              <a:rPr lang="en-IN" sz="1200" dirty="0">
                <a:latin typeface="Franklin Gothic Book" panose="020B0503020102020204" pitchFamily="34" charset="0"/>
                <a:ea typeface="+mj-ea"/>
                <a:cs typeface="+mj-cs"/>
              </a:rPr>
              <a:t>To make it easier to identify opportunity, we created a map that combines Occasion Size with Kellogg’s share.</a:t>
            </a:r>
          </a:p>
        </p:txBody>
      </p:sp>
      <p:graphicFrame>
        <p:nvGraphicFramePr>
          <p:cNvPr id="32" name="Table 31">
            <a:extLst>
              <a:ext uri="{FF2B5EF4-FFF2-40B4-BE49-F238E27FC236}">
                <a16:creationId xmlns:a16="http://schemas.microsoft.com/office/drawing/2014/main" id="{CBD316E6-E7D3-494B-8728-8B13AE4C8FE7}"/>
              </a:ext>
            </a:extLst>
          </p:cNvPr>
          <p:cNvGraphicFramePr>
            <a:graphicFrameLocks noGrp="1"/>
          </p:cNvGraphicFramePr>
          <p:nvPr/>
        </p:nvGraphicFramePr>
        <p:xfrm>
          <a:off x="2011620" y="1707130"/>
          <a:ext cx="9561248" cy="3945248"/>
        </p:xfrm>
        <a:graphic>
          <a:graphicData uri="http://schemas.openxmlformats.org/drawingml/2006/table">
            <a:tbl>
              <a:tblPr firstCol="1" lastRow="1">
                <a:tableStyleId>{073A0DAA-6AF3-43AB-8588-CEC1D06C72B9}</a:tableStyleId>
              </a:tblPr>
              <a:tblGrid>
                <a:gridCol w="1512815">
                  <a:extLst>
                    <a:ext uri="{9D8B030D-6E8A-4147-A177-3AD203B41FA5}">
                      <a16:colId xmlns:a16="http://schemas.microsoft.com/office/drawing/2014/main" val="2501149914"/>
                    </a:ext>
                  </a:extLst>
                </a:gridCol>
                <a:gridCol w="2682811">
                  <a:extLst>
                    <a:ext uri="{9D8B030D-6E8A-4147-A177-3AD203B41FA5}">
                      <a16:colId xmlns:a16="http://schemas.microsoft.com/office/drawing/2014/main" val="2666307048"/>
                    </a:ext>
                  </a:extLst>
                </a:gridCol>
                <a:gridCol w="2682811">
                  <a:extLst>
                    <a:ext uri="{9D8B030D-6E8A-4147-A177-3AD203B41FA5}">
                      <a16:colId xmlns:a16="http://schemas.microsoft.com/office/drawing/2014/main" val="1617795857"/>
                    </a:ext>
                  </a:extLst>
                </a:gridCol>
                <a:gridCol w="2682811">
                  <a:extLst>
                    <a:ext uri="{9D8B030D-6E8A-4147-A177-3AD203B41FA5}">
                      <a16:colId xmlns:a16="http://schemas.microsoft.com/office/drawing/2014/main" val="2972100582"/>
                    </a:ext>
                  </a:extLst>
                </a:gridCol>
              </a:tblGrid>
              <a:tr h="986312">
                <a:tc>
                  <a:txBody>
                    <a:bodyPr/>
                    <a:lstStyle/>
                    <a:p>
                      <a:pPr algn="l"/>
                      <a:r>
                        <a:rPr lang="en-US" dirty="0">
                          <a:solidFill>
                            <a:schemeClr val="tx1">
                              <a:lumMod val="50000"/>
                            </a:schemeClr>
                          </a:solidFill>
                          <a:latin typeface="Franklin Gothic Book" panose="020B0503020102020204" pitchFamily="34" charset="0"/>
                        </a:rPr>
                        <a:t>MORE</a:t>
                      </a:r>
                      <a:br>
                        <a:rPr lang="en-US" dirty="0">
                          <a:solidFill>
                            <a:schemeClr val="tx1">
                              <a:lumMod val="50000"/>
                            </a:schemeClr>
                          </a:solidFill>
                          <a:latin typeface="Franklin Gothic Book" panose="020B0503020102020204" pitchFamily="34" charset="0"/>
                        </a:rPr>
                      </a:br>
                      <a:r>
                        <a:rPr lang="en-US" sz="900" dirty="0">
                          <a:solidFill>
                            <a:schemeClr val="tx1">
                              <a:lumMod val="50000"/>
                            </a:schemeClr>
                          </a:solidFill>
                          <a:latin typeface="Franklin Gothic Book" panose="020B0503020102020204" pitchFamily="34" charset="0"/>
                        </a:rPr>
                        <a:t>KELLOGG’S STRONGEST </a:t>
                      </a:r>
                    </a:p>
                    <a:p>
                      <a:pPr algn="l"/>
                      <a:r>
                        <a:rPr lang="en-US" sz="900" dirty="0">
                          <a:solidFill>
                            <a:schemeClr val="tx1">
                              <a:lumMod val="50000"/>
                            </a:schemeClr>
                          </a:solidFill>
                          <a:latin typeface="Franklin Gothic Book" panose="020B0503020102020204" pitchFamily="34" charset="0"/>
                        </a:rPr>
                        <a:t>33.3% OF OCCASIONS</a:t>
                      </a:r>
                    </a:p>
                  </a:txBody>
                  <a:tcPr marL="0" marR="0" marT="0" marB="0" anchor="ctr">
                    <a:lnR w="12700" cap="flat" cmpd="sng" algn="ctr">
                      <a:solidFill>
                        <a:schemeClr val="bg1"/>
                      </a:solidFill>
                      <a:prstDash val="solid"/>
                      <a:round/>
                      <a:headEnd type="none" w="med" len="med"/>
                      <a:tailEnd type="none" w="med" len="med"/>
                    </a:lnR>
                    <a:no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E8E0"/>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7BDA9"/>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9170"/>
                    </a:solidFill>
                  </a:tcPr>
                </a:tc>
                <a:extLst>
                  <a:ext uri="{0D108BD9-81ED-4DB2-BD59-A6C34878D82A}">
                    <a16:rowId xmlns:a16="http://schemas.microsoft.com/office/drawing/2014/main" val="2670642046"/>
                  </a:ext>
                </a:extLst>
              </a:tr>
              <a:tr h="986312">
                <a:tc>
                  <a:txBody>
                    <a:bodyPr/>
                    <a:lstStyle/>
                    <a:p>
                      <a:pPr algn="l"/>
                      <a:r>
                        <a:rPr lang="en-US" dirty="0">
                          <a:solidFill>
                            <a:schemeClr val="tx1">
                              <a:lumMod val="50000"/>
                            </a:schemeClr>
                          </a:solidFill>
                          <a:latin typeface="Franklin Gothic Book" panose="020B0503020102020204" pitchFamily="34" charset="0"/>
                        </a:rPr>
                        <a:t>AVERAGE</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KELLOGG’S MIDDLE 3</a:t>
                      </a:r>
                    </a:p>
                    <a:p>
                      <a:pPr algn="l"/>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 OF OCCASIONS</a:t>
                      </a:r>
                      <a:endParaRPr lang="en-US" dirty="0">
                        <a:solidFill>
                          <a:schemeClr val="tx1">
                            <a:lumMod val="50000"/>
                          </a:schemeClr>
                        </a:solidFill>
                        <a:latin typeface="Franklin Gothic Book" panose="020B0503020102020204" pitchFamily="34" charset="0"/>
                      </a:endParaRPr>
                    </a:p>
                  </a:txBody>
                  <a:tcPr marL="0" marR="0" marT="0" marB="0" anchor="ctr">
                    <a:lnR w="12700" cap="flat" cmpd="sng" algn="ctr">
                      <a:solidFill>
                        <a:schemeClr val="bg1"/>
                      </a:solidFill>
                      <a:prstDash val="solid"/>
                      <a:round/>
                      <a:headEnd type="none" w="med" len="med"/>
                      <a:tailEnd type="none" w="med" len="med"/>
                    </a:lnR>
                    <a:no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CF4CD"/>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C69"/>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3C413"/>
                    </a:solidFill>
                  </a:tcPr>
                </a:tc>
                <a:extLst>
                  <a:ext uri="{0D108BD9-81ED-4DB2-BD59-A6C34878D82A}">
                    <a16:rowId xmlns:a16="http://schemas.microsoft.com/office/drawing/2014/main" val="3069369916"/>
                  </a:ext>
                </a:extLst>
              </a:tr>
              <a:tr h="986312">
                <a:tc>
                  <a:txBody>
                    <a:bodyPr/>
                    <a:lstStyle/>
                    <a:p>
                      <a:pPr algn="l"/>
                      <a:r>
                        <a:rPr lang="en-US" dirty="0">
                          <a:solidFill>
                            <a:schemeClr val="tx1">
                              <a:lumMod val="50000"/>
                            </a:schemeClr>
                          </a:solidFill>
                          <a:latin typeface="Franklin Gothic Book" panose="020B0503020102020204" pitchFamily="34" charset="0"/>
                        </a:rPr>
                        <a:t>LESS</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KELLOGG’S WEAKEST </a:t>
                      </a:r>
                    </a:p>
                    <a:p>
                      <a:pPr algn="l"/>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ctr">
                    <a:lnR w="12700" cap="flat" cmpd="sng" algn="ctr">
                      <a:solidFill>
                        <a:schemeClr val="bg1"/>
                      </a:solidFill>
                      <a:prstDash val="solid"/>
                      <a:round/>
                      <a:headEnd type="none" w="med" len="med"/>
                      <a:tailEnd type="none" w="med" len="med"/>
                    </a:lnR>
                    <a:no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4D9DA"/>
                    </a:solidFill>
                  </a:tcPr>
                </a:tc>
                <a:tc>
                  <a:txBody>
                    <a:bodyPr/>
                    <a:lstStyle/>
                    <a:p>
                      <a:pPr algn="ctr"/>
                      <a:endParaRPr lang="en-US" dirty="0">
                        <a:latin typeface="Franklin Gothic Book" panose="020B05030201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8C8C"/>
                    </a:solidFill>
                  </a:tcPr>
                </a:tc>
                <a:tc>
                  <a:txBody>
                    <a:bodyPr/>
                    <a:lstStyle/>
                    <a:p>
                      <a:pPr algn="ctr"/>
                      <a:r>
                        <a:rPr lang="en-US" sz="1800" dirty="0">
                          <a:solidFill>
                            <a:schemeClr val="bg1"/>
                          </a:solidFill>
                          <a:latin typeface="Franklin Gothic Book" panose="020B0503020102020204" pitchFamily="34" charset="0"/>
                        </a:rPr>
                        <a:t>BIGGEST GROWTH OPPORTUNITY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A3E3F"/>
                    </a:solidFill>
                  </a:tcPr>
                </a:tc>
                <a:extLst>
                  <a:ext uri="{0D108BD9-81ED-4DB2-BD59-A6C34878D82A}">
                    <a16:rowId xmlns:a16="http://schemas.microsoft.com/office/drawing/2014/main" val="30414070"/>
                  </a:ext>
                </a:extLst>
              </a:tr>
              <a:tr h="986312">
                <a:tc>
                  <a:txBody>
                    <a:bodyPr/>
                    <a:lstStyle/>
                    <a:p>
                      <a:pPr algn="l"/>
                      <a:endParaRPr lang="en-US" dirty="0">
                        <a:solidFill>
                          <a:schemeClr val="tx1">
                            <a:lumMod val="50000"/>
                          </a:schemeClr>
                        </a:solidFill>
                        <a:latin typeface="Franklin Gothic Book" panose="020B0503020102020204" pitchFamily="34" charset="0"/>
                      </a:endParaRPr>
                    </a:p>
                  </a:txBody>
                  <a:tcPr marL="0" marR="0" marT="0" marB="0" anchor="ctr">
                    <a:noFill/>
                  </a:tcPr>
                </a:tc>
                <a:tc>
                  <a:txBody>
                    <a:bodyPr/>
                    <a:lstStyle/>
                    <a:p>
                      <a:pPr algn="ctr"/>
                      <a:r>
                        <a:rPr lang="en-US" dirty="0">
                          <a:solidFill>
                            <a:schemeClr val="tx1">
                              <a:lumMod val="50000"/>
                            </a:schemeClr>
                          </a:solidFill>
                          <a:latin typeface="Franklin Gothic Book" panose="020B0503020102020204" pitchFamily="34" charset="0"/>
                        </a:rPr>
                        <a:t>SMALL</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THE SMALLEST </a:t>
                      </a:r>
                    </a:p>
                    <a:p>
                      <a:pPr algn="ct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b">
                    <a:lnT w="12700" cap="flat" cmpd="sng" algn="ctr">
                      <a:solidFill>
                        <a:schemeClr val="bg1"/>
                      </a:solidFill>
                      <a:prstDash val="solid"/>
                      <a:round/>
                      <a:headEnd type="none" w="med" len="med"/>
                      <a:tailEnd type="none" w="med" len="med"/>
                    </a:lnT>
                    <a:noFill/>
                  </a:tcPr>
                </a:tc>
                <a:tc>
                  <a:txBody>
                    <a:bodyPr/>
                    <a:lstStyle/>
                    <a:p>
                      <a:pPr algn="ctr"/>
                      <a:r>
                        <a:rPr lang="en-US" dirty="0">
                          <a:solidFill>
                            <a:schemeClr val="tx1">
                              <a:lumMod val="50000"/>
                            </a:schemeClr>
                          </a:solidFill>
                          <a:latin typeface="Franklin Gothic Book" panose="020B0503020102020204" pitchFamily="34" charset="0"/>
                        </a:rPr>
                        <a:t>MEDIUM</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THE MIDDLE </a:t>
                      </a:r>
                    </a:p>
                    <a:p>
                      <a:pPr algn="ct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b">
                    <a:lnT w="12700" cap="flat" cmpd="sng" algn="ctr">
                      <a:solidFill>
                        <a:schemeClr val="bg1"/>
                      </a:solidFill>
                      <a:prstDash val="solid"/>
                      <a:round/>
                      <a:headEnd type="none" w="med" len="med"/>
                      <a:tailEnd type="none" w="med" len="med"/>
                    </a:lnT>
                    <a:noFill/>
                  </a:tcPr>
                </a:tc>
                <a:tc>
                  <a:txBody>
                    <a:bodyPr/>
                    <a:lstStyle/>
                    <a:p>
                      <a:pPr algn="ctr"/>
                      <a:r>
                        <a:rPr lang="en-US" dirty="0">
                          <a:solidFill>
                            <a:schemeClr val="tx1">
                              <a:lumMod val="50000"/>
                            </a:schemeClr>
                          </a:solidFill>
                          <a:latin typeface="Franklin Gothic Book" panose="020B0503020102020204" pitchFamily="34" charset="0"/>
                        </a:rPr>
                        <a:t>LARGE</a:t>
                      </a:r>
                      <a:br>
                        <a:rPr kumimoji="0" lang="en-US" sz="24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b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KELLOGG’S BIGGEST </a:t>
                      </a:r>
                    </a:p>
                    <a:p>
                      <a:pPr algn="ctr"/>
                      <a:r>
                        <a:rPr kumimoji="0" lang="en-US" sz="900" b="1" i="0" u="none" strike="noStrike" kern="1200" cap="none" spc="0" normalizeH="0" baseline="0" noProof="0" dirty="0">
                          <a:ln>
                            <a:noFill/>
                          </a:ln>
                          <a:solidFill>
                            <a:schemeClr val="tx1">
                              <a:lumMod val="50000"/>
                            </a:schemeClr>
                          </a:solidFill>
                          <a:effectLst/>
                          <a:uLnTx/>
                          <a:uFillTx/>
                          <a:latin typeface="Franklin Gothic Book" panose="020B0503020102020204" pitchFamily="34" charset="0"/>
                          <a:ea typeface="+mn-ea"/>
                          <a:cs typeface="+mn-cs"/>
                        </a:rPr>
                        <a:t>33.3% OF OCCASIONS</a:t>
                      </a:r>
                      <a:endParaRPr lang="en-US" dirty="0">
                        <a:solidFill>
                          <a:schemeClr val="tx1">
                            <a:lumMod val="50000"/>
                          </a:schemeClr>
                        </a:solidFill>
                        <a:latin typeface="Franklin Gothic Book" panose="020B0503020102020204" pitchFamily="34" charset="0"/>
                      </a:endParaRPr>
                    </a:p>
                  </a:txBody>
                  <a:tcPr marL="0" marR="0" marT="0" marB="0" anchor="b">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682210076"/>
                  </a:ext>
                </a:extLst>
              </a:tr>
            </a:tbl>
          </a:graphicData>
        </a:graphic>
      </p:graphicFrame>
      <p:sp>
        <p:nvSpPr>
          <p:cNvPr id="33" name="TextBox 32">
            <a:extLst>
              <a:ext uri="{FF2B5EF4-FFF2-40B4-BE49-F238E27FC236}">
                <a16:creationId xmlns:a16="http://schemas.microsoft.com/office/drawing/2014/main" id="{3E7757EE-3B17-4560-92FB-D25FD782617F}"/>
              </a:ext>
            </a:extLst>
          </p:cNvPr>
          <p:cNvSpPr txBox="1"/>
          <p:nvPr/>
        </p:nvSpPr>
        <p:spPr>
          <a:xfrm>
            <a:off x="281482" y="2888035"/>
            <a:ext cx="1571858" cy="646331"/>
          </a:xfrm>
          <a:prstGeom prst="rect">
            <a:avLst/>
          </a:prstGeom>
          <a:noFill/>
        </p:spPr>
        <p:txBody>
          <a:bodyPr wrap="square" rtlCol="0">
            <a:spAutoFit/>
          </a:bodyPr>
          <a:lstStyle/>
          <a:p>
            <a:r>
              <a:rPr lang="en-US" dirty="0">
                <a:latin typeface="+mj-lt"/>
              </a:rPr>
              <a:t>Kellogg’s Share</a:t>
            </a:r>
            <a:br>
              <a:rPr lang="en-US" dirty="0">
                <a:latin typeface="+mj-lt"/>
              </a:rPr>
            </a:br>
            <a:r>
              <a:rPr lang="en-US" dirty="0">
                <a:latin typeface="+mj-lt"/>
              </a:rPr>
              <a:t>(within category)</a:t>
            </a:r>
          </a:p>
        </p:txBody>
      </p:sp>
      <p:sp>
        <p:nvSpPr>
          <p:cNvPr id="37" name="TextBox 36">
            <a:extLst>
              <a:ext uri="{FF2B5EF4-FFF2-40B4-BE49-F238E27FC236}">
                <a16:creationId xmlns:a16="http://schemas.microsoft.com/office/drawing/2014/main" id="{34C7B8A4-14A5-406B-A0FD-3C22FBCE4048}"/>
              </a:ext>
            </a:extLst>
          </p:cNvPr>
          <p:cNvSpPr txBox="1"/>
          <p:nvPr/>
        </p:nvSpPr>
        <p:spPr>
          <a:xfrm>
            <a:off x="4003037" y="5941643"/>
            <a:ext cx="7125155" cy="369332"/>
          </a:xfrm>
          <a:prstGeom prst="rect">
            <a:avLst/>
          </a:prstGeom>
          <a:noFill/>
        </p:spPr>
        <p:txBody>
          <a:bodyPr wrap="square" rtlCol="0">
            <a:spAutoFit/>
          </a:bodyPr>
          <a:lstStyle/>
          <a:p>
            <a:pPr algn="ctr"/>
            <a:r>
              <a:rPr lang="en-US" dirty="0">
                <a:latin typeface="+mj-lt"/>
              </a:rPr>
              <a:t>Occasion Size (within category)</a:t>
            </a:r>
          </a:p>
        </p:txBody>
      </p:sp>
      <p:cxnSp>
        <p:nvCxnSpPr>
          <p:cNvPr id="41" name="Straight Connector 40">
            <a:extLst>
              <a:ext uri="{FF2B5EF4-FFF2-40B4-BE49-F238E27FC236}">
                <a16:creationId xmlns:a16="http://schemas.microsoft.com/office/drawing/2014/main" id="{0D89656F-8335-42A5-B060-5F9CFA3ABA42}"/>
              </a:ext>
            </a:extLst>
          </p:cNvPr>
          <p:cNvCxnSpPr>
            <a:cxnSpLocks/>
          </p:cNvCxnSpPr>
          <p:nvPr/>
        </p:nvCxnSpPr>
        <p:spPr>
          <a:xfrm>
            <a:off x="3320148" y="1707130"/>
            <a:ext cx="0" cy="2953647"/>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516103-9687-4C9F-8693-733E3F4D8B6E}"/>
              </a:ext>
            </a:extLst>
          </p:cNvPr>
          <p:cNvCxnSpPr>
            <a:cxnSpLocks/>
          </p:cNvCxnSpPr>
          <p:nvPr/>
        </p:nvCxnSpPr>
        <p:spPr>
          <a:xfrm flipH="1">
            <a:off x="3572500" y="4932857"/>
            <a:ext cx="7986229" cy="0"/>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B3268C9-C964-4E7B-BE4B-EA4D24A8AC70}"/>
              </a:ext>
            </a:extLst>
          </p:cNvPr>
          <p:cNvPicPr/>
          <p:nvPr/>
        </p:nvPicPr>
        <p:blipFill>
          <a:blip r:embed="rId3">
            <a:extLst>
              <a:ext uri="{28A0092B-C50C-407E-A947-70E740481C1C}">
                <a14:useLocalDpi xmlns:a14="http://schemas.microsoft.com/office/drawing/2010/main"/>
              </a:ext>
            </a:extLst>
          </a:blip>
          <a:stretch>
            <a:fillRect/>
          </a:stretch>
        </p:blipFill>
        <p:spPr>
          <a:xfrm rot="5400000">
            <a:off x="2037315" y="3160223"/>
            <a:ext cx="2912090" cy="72000"/>
          </a:xfrm>
          <a:prstGeom prst="rect">
            <a:avLst/>
          </a:prstGeom>
        </p:spPr>
      </p:pic>
      <p:pic>
        <p:nvPicPr>
          <p:cNvPr id="48" name="Picture 47">
            <a:extLst>
              <a:ext uri="{FF2B5EF4-FFF2-40B4-BE49-F238E27FC236}">
                <a16:creationId xmlns:a16="http://schemas.microsoft.com/office/drawing/2014/main" id="{2BB45775-20C2-4D65-A218-5F3C13180765}"/>
              </a:ext>
            </a:extLst>
          </p:cNvPr>
          <p:cNvPicPr/>
          <p:nvPr/>
        </p:nvPicPr>
        <p:blipFill>
          <a:blip r:embed="rId3">
            <a:extLst>
              <a:ext uri="{28A0092B-C50C-407E-A947-70E740481C1C}">
                <a14:useLocalDpi xmlns:a14="http://schemas.microsoft.com/office/drawing/2010/main"/>
              </a:ext>
            </a:extLst>
          </a:blip>
          <a:stretch>
            <a:fillRect/>
          </a:stretch>
        </p:blipFill>
        <p:spPr>
          <a:xfrm>
            <a:off x="3509487" y="3691513"/>
            <a:ext cx="8064180" cy="67814"/>
          </a:xfrm>
          <a:prstGeom prst="rect">
            <a:avLst/>
          </a:prstGeom>
        </p:spPr>
      </p:pic>
      <p:pic>
        <p:nvPicPr>
          <p:cNvPr id="52" name="Picture 51">
            <a:extLst>
              <a:ext uri="{FF2B5EF4-FFF2-40B4-BE49-F238E27FC236}">
                <a16:creationId xmlns:a16="http://schemas.microsoft.com/office/drawing/2014/main" id="{D2ED2F49-3271-42FC-8973-ADD1B7CD030C}"/>
              </a:ext>
            </a:extLst>
          </p:cNvPr>
          <p:cNvPicPr/>
          <p:nvPr/>
        </p:nvPicPr>
        <p:blipFill>
          <a:blip r:embed="rId3">
            <a:extLst>
              <a:ext uri="{28A0092B-C50C-407E-A947-70E740481C1C}">
                <a14:useLocalDpi xmlns:a14="http://schemas.microsoft.com/office/drawing/2010/main"/>
              </a:ext>
            </a:extLst>
          </a:blip>
          <a:stretch>
            <a:fillRect/>
          </a:stretch>
        </p:blipFill>
        <p:spPr>
          <a:xfrm>
            <a:off x="3509487" y="2703961"/>
            <a:ext cx="8064180" cy="67814"/>
          </a:xfrm>
          <a:prstGeom prst="rect">
            <a:avLst/>
          </a:prstGeom>
        </p:spPr>
      </p:pic>
      <p:pic>
        <p:nvPicPr>
          <p:cNvPr id="53" name="Picture 52">
            <a:extLst>
              <a:ext uri="{FF2B5EF4-FFF2-40B4-BE49-F238E27FC236}">
                <a16:creationId xmlns:a16="http://schemas.microsoft.com/office/drawing/2014/main" id="{885A145E-5E2C-4DD7-AAE7-3C74FEE76826}"/>
              </a:ext>
            </a:extLst>
          </p:cNvPr>
          <p:cNvPicPr/>
          <p:nvPr/>
        </p:nvPicPr>
        <p:blipFill>
          <a:blip r:embed="rId3">
            <a:extLst>
              <a:ext uri="{28A0092B-C50C-407E-A947-70E740481C1C}">
                <a14:useLocalDpi xmlns:a14="http://schemas.microsoft.com/office/drawing/2010/main"/>
              </a:ext>
            </a:extLst>
          </a:blip>
          <a:stretch>
            <a:fillRect/>
          </a:stretch>
        </p:blipFill>
        <p:spPr>
          <a:xfrm rot="5400000">
            <a:off x="4711935" y="3160223"/>
            <a:ext cx="2912090" cy="72000"/>
          </a:xfrm>
          <a:prstGeom prst="rect">
            <a:avLst/>
          </a:prstGeom>
        </p:spPr>
      </p:pic>
      <p:pic>
        <p:nvPicPr>
          <p:cNvPr id="54" name="Picture 53">
            <a:extLst>
              <a:ext uri="{FF2B5EF4-FFF2-40B4-BE49-F238E27FC236}">
                <a16:creationId xmlns:a16="http://schemas.microsoft.com/office/drawing/2014/main" id="{E1E8D0EE-9C09-46B0-B17F-D9157CC1BCD1}"/>
              </a:ext>
            </a:extLst>
          </p:cNvPr>
          <p:cNvPicPr/>
          <p:nvPr/>
        </p:nvPicPr>
        <p:blipFill>
          <a:blip r:embed="rId3">
            <a:extLst>
              <a:ext uri="{28A0092B-C50C-407E-A947-70E740481C1C}">
                <a14:useLocalDpi xmlns:a14="http://schemas.microsoft.com/office/drawing/2010/main"/>
              </a:ext>
            </a:extLst>
          </a:blip>
          <a:stretch>
            <a:fillRect/>
          </a:stretch>
        </p:blipFill>
        <p:spPr>
          <a:xfrm rot="5400000">
            <a:off x="7394175" y="3160223"/>
            <a:ext cx="2912090" cy="72000"/>
          </a:xfrm>
          <a:prstGeom prst="rect">
            <a:avLst/>
          </a:prstGeom>
        </p:spPr>
      </p:pic>
      <p:sp>
        <p:nvSpPr>
          <p:cNvPr id="20" name="Rectangle: Rounded Corners 19" hidden="1">
            <a:extLst>
              <a:ext uri="{FF2B5EF4-FFF2-40B4-BE49-F238E27FC236}">
                <a16:creationId xmlns:a16="http://schemas.microsoft.com/office/drawing/2014/main" id="{1FBCFB94-5A13-4702-8151-0AB0906AE604}"/>
              </a:ext>
            </a:extLst>
          </p:cNvPr>
          <p:cNvSpPr/>
          <p:nvPr/>
        </p:nvSpPr>
        <p:spPr>
          <a:xfrm>
            <a:off x="87520" y="4872940"/>
            <a:ext cx="3531640" cy="4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t>LOV Category manufacturer share in occasion</a:t>
            </a:r>
          </a:p>
          <a:p>
            <a:r>
              <a:rPr lang="en-US" sz="1100" dirty="0"/>
              <a:t>Occasion column, Category Row, </a:t>
            </a:r>
            <a:r>
              <a:rPr lang="en-US" sz="1100" dirty="0" err="1"/>
              <a:t>catego</a:t>
            </a:r>
            <a:endParaRPr lang="en-US" sz="1100" dirty="0"/>
          </a:p>
        </p:txBody>
      </p:sp>
      <p:sp>
        <p:nvSpPr>
          <p:cNvPr id="4" name="Slide Number Placeholder 3">
            <a:extLst>
              <a:ext uri="{FF2B5EF4-FFF2-40B4-BE49-F238E27FC236}">
                <a16:creationId xmlns:a16="http://schemas.microsoft.com/office/drawing/2014/main" id="{9C4BC600-5E07-4CFF-8440-9276CDB92537}"/>
              </a:ext>
            </a:extLst>
          </p:cNvPr>
          <p:cNvSpPr>
            <a:spLocks noGrp="1"/>
          </p:cNvSpPr>
          <p:nvPr>
            <p:ph type="sldNum" sz="quarter" idx="4"/>
          </p:nvPr>
        </p:nvSpPr>
        <p:spPr/>
        <p:txBody>
          <a:bodyPr/>
          <a:lstStyle/>
          <a:p>
            <a:fld id="{A26DCA39-FE7E-4B33-9419-C9BB65BD885E}" type="slidenum">
              <a:rPr lang="en-US" smtClean="0"/>
              <a:t>66</a:t>
            </a:fld>
            <a:endParaRPr lang="en-US"/>
          </a:p>
        </p:txBody>
      </p:sp>
    </p:spTree>
    <p:extLst>
      <p:ext uri="{BB962C8B-B14F-4D97-AF65-F5344CB8AC3E}">
        <p14:creationId xmlns:p14="http://schemas.microsoft.com/office/powerpoint/2010/main" val="410132094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19" name="Title 64">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Kellogg Opportunity map</a:t>
            </a:r>
          </a:p>
        </p:txBody>
      </p:sp>
      <p:sp>
        <p:nvSpPr>
          <p:cNvPr id="17" name="Rectangle 16">
            <a:extLst>
              <a:ext uri="{FF2B5EF4-FFF2-40B4-BE49-F238E27FC236}">
                <a16:creationId xmlns:a16="http://schemas.microsoft.com/office/drawing/2014/main" id="{1B25DE2D-CC0B-471D-9C21-806038B8D089}"/>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4DB6A2-8FF1-48B5-A484-E357AD74B8F9}"/>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20" name="Picture 19">
            <a:extLst>
              <a:ext uri="{FF2B5EF4-FFF2-40B4-BE49-F238E27FC236}">
                <a16:creationId xmlns:a16="http://schemas.microsoft.com/office/drawing/2014/main" id="{199266E8-4964-48EA-9719-88F5ED91373A}"/>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1" name="Rectangle 20">
            <a:extLst>
              <a:ext uri="{FF2B5EF4-FFF2-40B4-BE49-F238E27FC236}">
                <a16:creationId xmlns:a16="http://schemas.microsoft.com/office/drawing/2014/main" id="{C046E272-C362-48C8-9ADE-C5A193B27C7E}"/>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22" name="Table1">
            <a:extLst>
              <a:ext uri="{FF2B5EF4-FFF2-40B4-BE49-F238E27FC236}">
                <a16:creationId xmlns:a16="http://schemas.microsoft.com/office/drawing/2014/main" id="{7E4D24F9-B059-4BDF-8F3A-2A1FACEF7DCF}"/>
              </a:ext>
            </a:extLst>
          </p:cNvPr>
          <p:cNvGraphicFramePr>
            <a:graphicFrameLocks/>
          </p:cNvGraphicFramePr>
          <p:nvPr>
            <p:extLst>
              <p:ext uri="{D42A27DB-BD31-4B8C-83A1-F6EECF244321}">
                <p14:modId xmlns:p14="http://schemas.microsoft.com/office/powerpoint/2010/main" val="3164368807"/>
              </p:ext>
            </p:extLst>
          </p:nvPr>
        </p:nvGraphicFramePr>
        <p:xfrm>
          <a:off x="228603" y="2161850"/>
          <a:ext cx="11734813" cy="3263594"/>
        </p:xfrm>
        <a:graphic>
          <a:graphicData uri="http://schemas.openxmlformats.org/drawingml/2006/table">
            <a:tbl>
              <a:tblPr/>
              <a:tblGrid>
                <a:gridCol w="746757">
                  <a:extLst>
                    <a:ext uri="{9D8B030D-6E8A-4147-A177-3AD203B41FA5}">
                      <a16:colId xmlns:a16="http://schemas.microsoft.com/office/drawing/2014/main" val="3489286050"/>
                    </a:ext>
                  </a:extLst>
                </a:gridCol>
                <a:gridCol w="641509">
                  <a:extLst>
                    <a:ext uri="{9D8B030D-6E8A-4147-A177-3AD203B41FA5}">
                      <a16:colId xmlns:a16="http://schemas.microsoft.com/office/drawing/2014/main" val="4274401841"/>
                    </a:ext>
                  </a:extLst>
                </a:gridCol>
                <a:gridCol w="641509">
                  <a:extLst>
                    <a:ext uri="{9D8B030D-6E8A-4147-A177-3AD203B41FA5}">
                      <a16:colId xmlns:a16="http://schemas.microsoft.com/office/drawing/2014/main" val="3533185103"/>
                    </a:ext>
                  </a:extLst>
                </a:gridCol>
                <a:gridCol w="641509">
                  <a:extLst>
                    <a:ext uri="{9D8B030D-6E8A-4147-A177-3AD203B41FA5}">
                      <a16:colId xmlns:a16="http://schemas.microsoft.com/office/drawing/2014/main" val="1504225908"/>
                    </a:ext>
                  </a:extLst>
                </a:gridCol>
                <a:gridCol w="641509">
                  <a:extLst>
                    <a:ext uri="{9D8B030D-6E8A-4147-A177-3AD203B41FA5}">
                      <a16:colId xmlns:a16="http://schemas.microsoft.com/office/drawing/2014/main" val="1875542209"/>
                    </a:ext>
                  </a:extLst>
                </a:gridCol>
                <a:gridCol w="641509">
                  <a:extLst>
                    <a:ext uri="{9D8B030D-6E8A-4147-A177-3AD203B41FA5}">
                      <a16:colId xmlns:a16="http://schemas.microsoft.com/office/drawing/2014/main" val="3114971819"/>
                    </a:ext>
                  </a:extLst>
                </a:gridCol>
                <a:gridCol w="641509">
                  <a:extLst>
                    <a:ext uri="{9D8B030D-6E8A-4147-A177-3AD203B41FA5}">
                      <a16:colId xmlns:a16="http://schemas.microsoft.com/office/drawing/2014/main" val="1397450062"/>
                    </a:ext>
                  </a:extLst>
                </a:gridCol>
                <a:gridCol w="641509">
                  <a:extLst>
                    <a:ext uri="{9D8B030D-6E8A-4147-A177-3AD203B41FA5}">
                      <a16:colId xmlns:a16="http://schemas.microsoft.com/office/drawing/2014/main" val="1986466452"/>
                    </a:ext>
                  </a:extLst>
                </a:gridCol>
                <a:gridCol w="641509">
                  <a:extLst>
                    <a:ext uri="{9D8B030D-6E8A-4147-A177-3AD203B41FA5}">
                      <a16:colId xmlns:a16="http://schemas.microsoft.com/office/drawing/2014/main" val="3271604951"/>
                    </a:ext>
                  </a:extLst>
                </a:gridCol>
                <a:gridCol w="641509">
                  <a:extLst>
                    <a:ext uri="{9D8B030D-6E8A-4147-A177-3AD203B41FA5}">
                      <a16:colId xmlns:a16="http://schemas.microsoft.com/office/drawing/2014/main" val="1731002627"/>
                    </a:ext>
                  </a:extLst>
                </a:gridCol>
                <a:gridCol w="641509">
                  <a:extLst>
                    <a:ext uri="{9D8B030D-6E8A-4147-A177-3AD203B41FA5}">
                      <a16:colId xmlns:a16="http://schemas.microsoft.com/office/drawing/2014/main" val="1177329377"/>
                    </a:ext>
                  </a:extLst>
                </a:gridCol>
                <a:gridCol w="641509">
                  <a:extLst>
                    <a:ext uri="{9D8B030D-6E8A-4147-A177-3AD203B41FA5}">
                      <a16:colId xmlns:a16="http://schemas.microsoft.com/office/drawing/2014/main" val="1173960167"/>
                    </a:ext>
                  </a:extLst>
                </a:gridCol>
                <a:gridCol w="641509">
                  <a:extLst>
                    <a:ext uri="{9D8B030D-6E8A-4147-A177-3AD203B41FA5}">
                      <a16:colId xmlns:a16="http://schemas.microsoft.com/office/drawing/2014/main" val="958212973"/>
                    </a:ext>
                  </a:extLst>
                </a:gridCol>
                <a:gridCol w="641509">
                  <a:extLst>
                    <a:ext uri="{9D8B030D-6E8A-4147-A177-3AD203B41FA5}">
                      <a16:colId xmlns:a16="http://schemas.microsoft.com/office/drawing/2014/main" val="706615941"/>
                    </a:ext>
                  </a:extLst>
                </a:gridCol>
                <a:gridCol w="641509">
                  <a:extLst>
                    <a:ext uri="{9D8B030D-6E8A-4147-A177-3AD203B41FA5}">
                      <a16:colId xmlns:a16="http://schemas.microsoft.com/office/drawing/2014/main" val="4180317953"/>
                    </a:ext>
                  </a:extLst>
                </a:gridCol>
                <a:gridCol w="641509">
                  <a:extLst>
                    <a:ext uri="{9D8B030D-6E8A-4147-A177-3AD203B41FA5}">
                      <a16:colId xmlns:a16="http://schemas.microsoft.com/office/drawing/2014/main" val="1523669778"/>
                    </a:ext>
                  </a:extLst>
                </a:gridCol>
                <a:gridCol w="641509">
                  <a:extLst>
                    <a:ext uri="{9D8B030D-6E8A-4147-A177-3AD203B41FA5}">
                      <a16:colId xmlns:a16="http://schemas.microsoft.com/office/drawing/2014/main" val="813701817"/>
                    </a:ext>
                  </a:extLst>
                </a:gridCol>
                <a:gridCol w="723912">
                  <a:extLst>
                    <a:ext uri="{9D8B030D-6E8A-4147-A177-3AD203B41FA5}">
                      <a16:colId xmlns:a16="http://schemas.microsoft.com/office/drawing/2014/main" val="560429623"/>
                    </a:ext>
                  </a:extLst>
                </a:gridCol>
              </a:tblGrid>
              <a:tr h="804074">
                <a:tc>
                  <a:txBody>
                    <a:bodyPr/>
                    <a:lstStyle/>
                    <a:p>
                      <a:pPr algn="ctr" fontAlgn="ctr"/>
                      <a:r>
                        <a:rPr lang="en-US" sz="1000" b="0" i="0" u="none" strike="noStrike" dirty="0">
                          <a:solidFill>
                            <a:srgbClr val="000000"/>
                          </a:solidFill>
                          <a:effectLst/>
                          <a:latin typeface="Franklin Gothic Medium" panose="020B0603020102020204" pitchFamily="34" charset="0"/>
                        </a:rPr>
                        <a:t>Mfr. Total Share</a:t>
                      </a:r>
                    </a:p>
                    <a:p>
                      <a:pPr algn="ctr" fontAlgn="ctr"/>
                      <a:r>
                        <a:rPr lang="en-US" sz="1000" b="0" i="0" u="none" strike="noStrike" dirty="0">
                          <a:solidFill>
                            <a:srgbClr val="000000"/>
                          </a:solidFill>
                          <a:effectLst/>
                          <a:latin typeface="Franklin Gothic Medium" panose="020B0603020102020204" pitchFamily="34" charset="0"/>
                        </a:rPr>
                        <a:t>_share_%</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Early Morning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For One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Family Breakfast</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 Work / School</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Mid Morning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 Alternative</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Afternoon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 Work / School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Dinner</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Dinner Alternative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Me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We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Bedtime / Late Night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Total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Category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Franklin Gothic Medium" panose="020B0603020102020204" pitchFamily="34" charset="0"/>
                        </a:rPr>
                        <a:t>Manufacture Distribution</a:t>
                      </a:r>
                    </a:p>
                    <a:p>
                      <a:pPr algn="ctr" fontAlgn="ct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3624228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4-12</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30.0%;</a:t>
                      </a:r>
                    </a:p>
                    <a:p>
                      <a:pPr algn="ctr" fontAlgn="ctr"/>
                      <a:r>
                        <a:rPr lang="en-US" sz="900" b="0" i="0" u="none" strike="noStrike" dirty="0">
                          <a:solidFill>
                            <a:srgbClr val="000000"/>
                          </a:solidFill>
                          <a:effectLst/>
                          <a:latin typeface="Franklin Gothic Book" panose="020B0503020102020204" pitchFamily="34" charset="0"/>
                        </a:rPr>
                        <a:t>$1.1M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30.5%;</a:t>
                      </a:r>
                    </a:p>
                    <a:p>
                      <a:pPr algn="ctr" fontAlgn="ctr"/>
                      <a:r>
                        <a:rPr lang="en-US" sz="900" b="0" i="0" u="none" strike="noStrike" dirty="0">
                          <a:solidFill>
                            <a:srgbClr val="000000"/>
                          </a:solidFill>
                          <a:effectLst/>
                          <a:latin typeface="Franklin Gothic Book" panose="020B0503020102020204" pitchFamily="34" charset="0"/>
                        </a:rPr>
                        <a:t>$11.5M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29.0%;</a:t>
                      </a:r>
                    </a:p>
                    <a:p>
                      <a:pPr algn="ctr" fontAlgn="ctr"/>
                      <a:r>
                        <a:rPr lang="en-US" sz="900" b="0" i="0" u="none" strike="noStrike" dirty="0">
                          <a:solidFill>
                            <a:srgbClr val="000000"/>
                          </a:solidFill>
                          <a:effectLst/>
                          <a:latin typeface="Franklin Gothic Book" panose="020B0503020102020204" pitchFamily="34" charset="0"/>
                        </a:rPr>
                        <a:t>$1.0M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34.8%;</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12.7%;</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20.0%;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18.6%;</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9.5%;</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38.0%;</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17.4%;</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644006279"/>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13-21</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25.7%;</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33.1%;</a:t>
                      </a:r>
                    </a:p>
                    <a:p>
                      <a:pPr algn="ctr" fontAlgn="ctr"/>
                      <a:r>
                        <a:rPr lang="en-US" sz="900" b="0" i="0" u="none" strike="noStrike" dirty="0">
                          <a:solidFill>
                            <a:schemeClr val="bg1"/>
                          </a:solidFill>
                          <a:effectLst/>
                          <a:latin typeface="Franklin Gothic Book" panose="020B0503020102020204" pitchFamily="34" charset="0"/>
                        </a:rPr>
                        <a:t>$3.7M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32.4%;</a:t>
                      </a:r>
                    </a:p>
                    <a:p>
                      <a:pPr algn="ctr" fontAlgn="ctr"/>
                      <a:r>
                        <a:rPr lang="en-US" sz="900" b="0" i="0" u="none" strike="noStrike" dirty="0">
                          <a:solidFill>
                            <a:schemeClr val="bg1"/>
                          </a:solidFill>
                          <a:effectLst/>
                          <a:latin typeface="Franklin Gothic Book" panose="020B0503020102020204" pitchFamily="34" charset="0"/>
                        </a:rPr>
                        <a:t>$3.2M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22.4%;</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33.3%;</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22.6%;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7C74F"/>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23.6%;</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19.2%;</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24.1%;</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41.0%;</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14.9%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002958737"/>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Millennials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18.4%;</a:t>
                      </a:r>
                    </a:p>
                    <a:p>
                      <a:pPr algn="ctr" fontAlgn="ctr"/>
                      <a:r>
                        <a:rPr lang="en-US" sz="900" b="0" i="0" u="none" strike="noStrike" dirty="0">
                          <a:solidFill>
                            <a:schemeClr val="bg1"/>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31.3%;</a:t>
                      </a:r>
                    </a:p>
                    <a:p>
                      <a:pPr algn="ctr" fontAlgn="ctr"/>
                      <a:r>
                        <a:rPr lang="en-US" sz="900" b="0" i="0" u="none" strike="noStrike" dirty="0">
                          <a:solidFill>
                            <a:srgbClr val="000000"/>
                          </a:solidFill>
                          <a:effectLst/>
                          <a:latin typeface="Franklin Gothic Book" panose="020B0503020102020204" pitchFamily="34" charset="0"/>
                        </a:rPr>
                        <a:t>$7.1M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28.3%;</a:t>
                      </a:r>
                    </a:p>
                    <a:p>
                      <a:pPr algn="ctr" fontAlgn="ctr"/>
                      <a:r>
                        <a:rPr lang="en-US" sz="900" b="0" i="0" u="none" strike="noStrike" dirty="0">
                          <a:solidFill>
                            <a:srgbClr val="000000"/>
                          </a:solidFill>
                          <a:effectLst/>
                          <a:latin typeface="Franklin Gothic Book" panose="020B0503020102020204" pitchFamily="34" charset="0"/>
                        </a:rPr>
                        <a:t>$5.6M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25.8%;</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29.9%;</a:t>
                      </a:r>
                    </a:p>
                    <a:p>
                      <a:pPr algn="ctr" fontAlgn="ctr"/>
                      <a:r>
                        <a:rPr lang="en-US" sz="900" b="0" i="0" u="none" strike="noStrike" dirty="0">
                          <a:solidFill>
                            <a:srgbClr val="000000"/>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30.7%;</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19.6%;</a:t>
                      </a:r>
                    </a:p>
                    <a:p>
                      <a:pPr algn="ctr" fontAlgn="ctr"/>
                      <a:r>
                        <a:rPr lang="en-US" sz="900" b="0" i="0" u="none" strike="noStrike" dirty="0">
                          <a:solidFill>
                            <a:schemeClr val="bg1"/>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21.8%;</a:t>
                      </a:r>
                    </a:p>
                    <a:p>
                      <a:pPr algn="ctr" fontAlgn="ctr"/>
                      <a:r>
                        <a:rPr lang="en-US" sz="900" b="0" i="0" u="none" strike="noStrike" dirty="0">
                          <a:solidFill>
                            <a:schemeClr val="bg1"/>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26.7%;</a:t>
                      </a:r>
                    </a:p>
                    <a:p>
                      <a:pPr algn="ctr" fontAlgn="ctr"/>
                      <a:r>
                        <a:rPr lang="en-US" sz="900" b="0" i="0" u="none" strike="noStrike" dirty="0">
                          <a:solidFill>
                            <a:srgbClr val="000000"/>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43.0%;</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24.6%;</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27.7%;</a:t>
                      </a:r>
                    </a:p>
                    <a:p>
                      <a:pPr algn="ctr" fontAlgn="ctr"/>
                      <a:r>
                        <a:rPr lang="en-US" sz="900" b="0" i="0" u="none" strike="noStrike" dirty="0">
                          <a:solidFill>
                            <a:srgbClr val="000000"/>
                          </a:solidFill>
                          <a:effectLst/>
                          <a:latin typeface="Franklin Gothic Book" panose="020B0503020102020204" pitchFamily="34" charset="0"/>
                        </a:rPr>
                        <a:t>$2.2M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3859050964"/>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X</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20.2%;</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36.6%;</a:t>
                      </a:r>
                    </a:p>
                    <a:p>
                      <a:pPr algn="ctr" fontAlgn="ctr"/>
                      <a:r>
                        <a:rPr lang="en-US" sz="900" b="0" i="0" u="none" strike="noStrike" dirty="0">
                          <a:solidFill>
                            <a:schemeClr val="bg1"/>
                          </a:solidFill>
                          <a:effectLst/>
                          <a:latin typeface="Franklin Gothic Book" panose="020B0503020102020204" pitchFamily="34" charset="0"/>
                        </a:rPr>
                        <a:t>$6.3M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32.6%;</a:t>
                      </a:r>
                    </a:p>
                    <a:p>
                      <a:pPr algn="ctr" fontAlgn="ctr"/>
                      <a:r>
                        <a:rPr lang="en-US" sz="900" b="0" i="0" u="none" strike="noStrike" dirty="0">
                          <a:solidFill>
                            <a:schemeClr val="bg1"/>
                          </a:solidFill>
                          <a:effectLst/>
                          <a:latin typeface="Franklin Gothic Book" panose="020B0503020102020204" pitchFamily="34" charset="0"/>
                        </a:rPr>
                        <a:t>$3.4M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38.6%;</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21.2%;</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19.3%;</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23.7%;</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49.3%;</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31.7%;</a:t>
                      </a:r>
                    </a:p>
                    <a:p>
                      <a:pPr algn="ctr" fontAlgn="ctr"/>
                      <a:r>
                        <a:rPr lang="en-US" sz="900" b="0" i="0" u="none" strike="noStrike" dirty="0">
                          <a:solidFill>
                            <a:srgbClr val="000000"/>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33.9%;</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42.8%;</a:t>
                      </a:r>
                    </a:p>
                    <a:p>
                      <a:pPr algn="ctr" fontAlgn="ctr"/>
                      <a:r>
                        <a:rPr lang="en-US" sz="900" b="0" i="0" u="none" strike="noStrike" dirty="0">
                          <a:solidFill>
                            <a:schemeClr val="bg1"/>
                          </a:solidFill>
                          <a:effectLst/>
                          <a:latin typeface="Franklin Gothic Book" panose="020B0503020102020204" pitchFamily="34" charset="0"/>
                        </a:rPr>
                        <a:t>$1.2M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37558583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Boomers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38.9%;</a:t>
                      </a:r>
                    </a:p>
                    <a:p>
                      <a:pPr algn="ctr" fontAlgn="ctr"/>
                      <a:r>
                        <a:rPr lang="en-US" sz="900" b="0" i="0" u="none" strike="noStrike" dirty="0">
                          <a:solidFill>
                            <a:schemeClr val="bg1"/>
                          </a:solidFill>
                          <a:effectLst/>
                          <a:latin typeface="Franklin Gothic Book" panose="020B0503020102020204" pitchFamily="34" charset="0"/>
                        </a:rPr>
                        <a:t>$8.1M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31.6%;</a:t>
                      </a:r>
                    </a:p>
                    <a:p>
                      <a:pPr algn="ctr" fontAlgn="ctr"/>
                      <a:r>
                        <a:rPr lang="en-US" sz="900" b="0" i="0" u="none" strike="noStrike" dirty="0">
                          <a:solidFill>
                            <a:srgbClr val="000000"/>
                          </a:solidFill>
                          <a:effectLst/>
                          <a:latin typeface="Franklin Gothic Book" panose="020B0503020102020204" pitchFamily="34" charset="0"/>
                        </a:rPr>
                        <a:t>$3.1M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12.6%;</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39.5%;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31.4%;</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19.0%;</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54.2%;</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35.8%;</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38.5%;</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a:solidFill>
                            <a:srgbClr val="000000"/>
                          </a:solidFill>
                          <a:effectLst/>
                          <a:latin typeface="Franklin Gothic Book" panose="020B0503020102020204" pitchFamily="34" charset="0"/>
                        </a:rPr>
                        <a:t>44.0%;</a:t>
                      </a:r>
                    </a:p>
                    <a:p>
                      <a:pPr algn="ctr" fontAlgn="ctr"/>
                      <a:r>
                        <a:rPr lang="en-US" sz="900" b="0" i="0" u="none" strike="noStrike">
                          <a:solidFill>
                            <a:srgbClr val="000000"/>
                          </a:solidFill>
                          <a:effectLst/>
                          <a:latin typeface="Franklin Gothic Book" panose="020B0503020102020204" pitchFamily="34" charset="0"/>
                        </a:rPr>
                        <a:t>$</a:t>
                      </a: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17.2%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extLst>
                  <a:ext uri="{0D108BD9-81ED-4DB2-BD59-A6C34878D82A}">
                    <a16:rowId xmlns:a16="http://schemas.microsoft.com/office/drawing/2014/main" val="1133039733"/>
                  </a:ext>
                </a:extLst>
              </a:tr>
            </a:tbl>
          </a:graphicData>
        </a:graphic>
      </p:graphicFrame>
      <p:graphicFrame>
        <p:nvGraphicFramePr>
          <p:cNvPr id="24" name="Table2">
            <a:extLst>
              <a:ext uri="{FF2B5EF4-FFF2-40B4-BE49-F238E27FC236}">
                <a16:creationId xmlns:a16="http://schemas.microsoft.com/office/drawing/2014/main" id="{E6230CC7-E96B-4715-822F-470A61E17777}"/>
              </a:ext>
            </a:extLst>
          </p:cNvPr>
          <p:cNvGraphicFramePr>
            <a:graphicFrameLocks noGrp="1"/>
          </p:cNvGraphicFramePr>
          <p:nvPr>
            <p:extLst>
              <p:ext uri="{D42A27DB-BD31-4B8C-83A1-F6EECF244321}">
                <p14:modId xmlns:p14="http://schemas.microsoft.com/office/powerpoint/2010/main" val="2446000253"/>
              </p:ext>
            </p:extLst>
          </p:nvPr>
        </p:nvGraphicFramePr>
        <p:xfrm>
          <a:off x="228576" y="5425444"/>
          <a:ext cx="11734820" cy="756778"/>
        </p:xfrm>
        <a:graphic>
          <a:graphicData uri="http://schemas.openxmlformats.org/drawingml/2006/table">
            <a:tbl>
              <a:tblPr/>
              <a:tblGrid>
                <a:gridCol w="756926">
                  <a:extLst>
                    <a:ext uri="{9D8B030D-6E8A-4147-A177-3AD203B41FA5}">
                      <a16:colId xmlns:a16="http://schemas.microsoft.com/office/drawing/2014/main" val="3984656992"/>
                    </a:ext>
                  </a:extLst>
                </a:gridCol>
                <a:gridCol w="641533">
                  <a:extLst>
                    <a:ext uri="{9D8B030D-6E8A-4147-A177-3AD203B41FA5}">
                      <a16:colId xmlns:a16="http://schemas.microsoft.com/office/drawing/2014/main" val="3384339472"/>
                    </a:ext>
                  </a:extLst>
                </a:gridCol>
                <a:gridCol w="641533">
                  <a:extLst>
                    <a:ext uri="{9D8B030D-6E8A-4147-A177-3AD203B41FA5}">
                      <a16:colId xmlns:a16="http://schemas.microsoft.com/office/drawing/2014/main" val="912069014"/>
                    </a:ext>
                  </a:extLst>
                </a:gridCol>
                <a:gridCol w="641533">
                  <a:extLst>
                    <a:ext uri="{9D8B030D-6E8A-4147-A177-3AD203B41FA5}">
                      <a16:colId xmlns:a16="http://schemas.microsoft.com/office/drawing/2014/main" val="1345988627"/>
                    </a:ext>
                  </a:extLst>
                </a:gridCol>
                <a:gridCol w="641533">
                  <a:extLst>
                    <a:ext uri="{9D8B030D-6E8A-4147-A177-3AD203B41FA5}">
                      <a16:colId xmlns:a16="http://schemas.microsoft.com/office/drawing/2014/main" val="2159426135"/>
                    </a:ext>
                  </a:extLst>
                </a:gridCol>
                <a:gridCol w="641533">
                  <a:extLst>
                    <a:ext uri="{9D8B030D-6E8A-4147-A177-3AD203B41FA5}">
                      <a16:colId xmlns:a16="http://schemas.microsoft.com/office/drawing/2014/main" val="25247948"/>
                    </a:ext>
                  </a:extLst>
                </a:gridCol>
                <a:gridCol w="641533">
                  <a:extLst>
                    <a:ext uri="{9D8B030D-6E8A-4147-A177-3AD203B41FA5}">
                      <a16:colId xmlns:a16="http://schemas.microsoft.com/office/drawing/2014/main" val="754316789"/>
                    </a:ext>
                  </a:extLst>
                </a:gridCol>
                <a:gridCol w="641533">
                  <a:extLst>
                    <a:ext uri="{9D8B030D-6E8A-4147-A177-3AD203B41FA5}">
                      <a16:colId xmlns:a16="http://schemas.microsoft.com/office/drawing/2014/main" val="866562859"/>
                    </a:ext>
                  </a:extLst>
                </a:gridCol>
                <a:gridCol w="641533">
                  <a:extLst>
                    <a:ext uri="{9D8B030D-6E8A-4147-A177-3AD203B41FA5}">
                      <a16:colId xmlns:a16="http://schemas.microsoft.com/office/drawing/2014/main" val="1688070037"/>
                    </a:ext>
                  </a:extLst>
                </a:gridCol>
                <a:gridCol w="641533">
                  <a:extLst>
                    <a:ext uri="{9D8B030D-6E8A-4147-A177-3AD203B41FA5}">
                      <a16:colId xmlns:a16="http://schemas.microsoft.com/office/drawing/2014/main" val="2669681734"/>
                    </a:ext>
                  </a:extLst>
                </a:gridCol>
                <a:gridCol w="641533">
                  <a:extLst>
                    <a:ext uri="{9D8B030D-6E8A-4147-A177-3AD203B41FA5}">
                      <a16:colId xmlns:a16="http://schemas.microsoft.com/office/drawing/2014/main" val="1235573076"/>
                    </a:ext>
                  </a:extLst>
                </a:gridCol>
                <a:gridCol w="641533">
                  <a:extLst>
                    <a:ext uri="{9D8B030D-6E8A-4147-A177-3AD203B41FA5}">
                      <a16:colId xmlns:a16="http://schemas.microsoft.com/office/drawing/2014/main" val="2920356307"/>
                    </a:ext>
                  </a:extLst>
                </a:gridCol>
                <a:gridCol w="641533">
                  <a:extLst>
                    <a:ext uri="{9D8B030D-6E8A-4147-A177-3AD203B41FA5}">
                      <a16:colId xmlns:a16="http://schemas.microsoft.com/office/drawing/2014/main" val="3282384550"/>
                    </a:ext>
                  </a:extLst>
                </a:gridCol>
                <a:gridCol w="641533">
                  <a:extLst>
                    <a:ext uri="{9D8B030D-6E8A-4147-A177-3AD203B41FA5}">
                      <a16:colId xmlns:a16="http://schemas.microsoft.com/office/drawing/2014/main" val="60456373"/>
                    </a:ext>
                  </a:extLst>
                </a:gridCol>
                <a:gridCol w="641533">
                  <a:extLst>
                    <a:ext uri="{9D8B030D-6E8A-4147-A177-3AD203B41FA5}">
                      <a16:colId xmlns:a16="http://schemas.microsoft.com/office/drawing/2014/main" val="1436420650"/>
                    </a:ext>
                  </a:extLst>
                </a:gridCol>
                <a:gridCol w="1996432">
                  <a:extLst>
                    <a:ext uri="{9D8B030D-6E8A-4147-A177-3AD203B41FA5}">
                      <a16:colId xmlns:a16="http://schemas.microsoft.com/office/drawing/2014/main" val="3846938053"/>
                    </a:ext>
                  </a:extLst>
                </a:gridCol>
              </a:tblGrid>
              <a:tr h="378389">
                <a:tc>
                  <a:txBody>
                    <a:bodyPr/>
                    <a:lstStyle/>
                    <a:p>
                      <a:pPr algn="l" fontAlgn="b"/>
                      <a:r>
                        <a:rPr lang="en-US" sz="800" b="0" i="0" u="none" strike="noStrike" dirty="0">
                          <a:solidFill>
                            <a:srgbClr val="000000"/>
                          </a:solidFill>
                          <a:effectLst/>
                          <a:latin typeface="Franklin Gothic Book" panose="020B0503020102020204" pitchFamily="34" charset="0"/>
                        </a:rPr>
                        <a:t>Manufacturer </a:t>
                      </a:r>
                      <a:r>
                        <a:rPr lang="en-US" sz="800" b="0" i="0" u="none" strike="noStrike" dirty="0" err="1">
                          <a:solidFill>
                            <a:srgbClr val="000000"/>
                          </a:solidFill>
                          <a:effectLst/>
                          <a:latin typeface="Franklin Gothic Book" panose="020B0503020102020204" pitchFamily="34" charset="0"/>
                        </a:rPr>
                        <a:t>Chg</a:t>
                      </a:r>
                      <a:r>
                        <a:rPr lang="en-US" sz="800" b="0" i="0" u="none" strike="noStrike" dirty="0">
                          <a:solidFill>
                            <a:srgbClr val="000000"/>
                          </a:solidFill>
                          <a:effectLst/>
                          <a:latin typeface="Franklin Gothic Book" panose="020B0503020102020204" pitchFamily="34" charset="0"/>
                        </a:rPr>
                        <a:t>/2YA </a:t>
                      </a:r>
                      <a:r>
                        <a:rPr lang="en-US" sz="800" b="0" i="0" u="none" strike="noStrike" dirty="0" err="1">
                          <a:solidFill>
                            <a:srgbClr val="000000"/>
                          </a:solidFill>
                          <a:effectLst/>
                          <a:latin typeface="Franklin Gothic Book" panose="020B0503020102020204" pitchFamily="34" charset="0"/>
                        </a:rPr>
                        <a:t>chg</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+1.4/</a:t>
                      </a:r>
                      <a:r>
                        <a:rPr lang="en-US" sz="800" b="0" i="0" u="none" strike="noStrike" dirty="0">
                          <a:solidFill>
                            <a:srgbClr val="FF0000"/>
                          </a:solidFill>
                          <a:effectLst/>
                          <a:latin typeface="Franklin Gothic Book" panose="020B0503020102020204" pitchFamily="34" charset="0"/>
                        </a:rPr>
                        <a:t>-3.4</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FF0000"/>
                          </a:solidFill>
                          <a:effectLst/>
                          <a:latin typeface="Franklin Gothic Book" panose="020B0503020102020204" pitchFamily="34" charset="0"/>
                        </a:rPr>
                        <a:t>-2.3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+4.5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err="1">
                          <a:solidFill>
                            <a:srgbClr val="000000"/>
                          </a:solidFill>
                          <a:effectLst/>
                          <a:latin typeface="Franklin Gothic Book" panose="020B0503020102020204" pitchFamily="34" charset="0"/>
                        </a:rPr>
                        <a:t>etc</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rowSpan="2">
                  <a:txBody>
                    <a:bodyPr/>
                    <a:lstStyle/>
                    <a:p>
                      <a:pPr algn="ctr" fontAlgn="b"/>
                      <a:r>
                        <a:rPr lang="en-US" sz="800" b="0" i="0" u="none" strike="noStrike" dirty="0">
                          <a:solidFill>
                            <a:srgbClr val="000000"/>
                          </a:solidFill>
                          <a:effectLst/>
                          <a:latin typeface="Franklin Gothic Book" panose="020B0503020102020204" pitchFamily="34" charset="0"/>
                        </a:rPr>
                        <a:t>Mfr. Total:</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catShare_M</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Universe Tot:</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totShare_M</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extLst>
                  <a:ext uri="{0D108BD9-81ED-4DB2-BD59-A6C34878D82A}">
                    <a16:rowId xmlns:a16="http://schemas.microsoft.com/office/drawing/2014/main" val="2635803850"/>
                  </a:ext>
                </a:extLst>
              </a:tr>
              <a:tr h="378389">
                <a:tc>
                  <a:txBody>
                    <a:bodyPr/>
                    <a:lstStyle/>
                    <a:p>
                      <a:pPr algn="r" fontAlgn="b"/>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vMerge="1">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53615"/>
                  </a:ext>
                </a:extLst>
              </a:tr>
            </a:tbl>
          </a:graphicData>
        </a:graphic>
      </p:graphicFrame>
      <p:sp>
        <p:nvSpPr>
          <p:cNvPr id="4" name="Slide Number Placeholder 3">
            <a:extLst>
              <a:ext uri="{FF2B5EF4-FFF2-40B4-BE49-F238E27FC236}">
                <a16:creationId xmlns:a16="http://schemas.microsoft.com/office/drawing/2014/main" id="{220852E7-49B2-421C-ADDF-36CD37C2CDD5}"/>
              </a:ext>
            </a:extLst>
          </p:cNvPr>
          <p:cNvSpPr>
            <a:spLocks noGrp="1"/>
          </p:cNvSpPr>
          <p:nvPr>
            <p:ph type="sldNum" sz="quarter" idx="4"/>
          </p:nvPr>
        </p:nvSpPr>
        <p:spPr/>
        <p:txBody>
          <a:bodyPr/>
          <a:lstStyle/>
          <a:p>
            <a:fld id="{A26DCA39-FE7E-4B33-9419-C9BB65BD885E}" type="slidenum">
              <a:rPr lang="en-US" smtClean="0"/>
              <a:t>67</a:t>
            </a:fld>
            <a:endParaRPr lang="en-US"/>
          </a:p>
        </p:txBody>
      </p:sp>
    </p:spTree>
    <p:extLst>
      <p:ext uri="{BB962C8B-B14F-4D97-AF65-F5344CB8AC3E}">
        <p14:creationId xmlns:p14="http://schemas.microsoft.com/office/powerpoint/2010/main" val="267093685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&lt;Competitive&gt;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Competitive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268341246"/>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C85660DB-82B2-4AAA-9B23-EA479F948AB4}"/>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7C152B2-80AC-4A13-834E-F1BA0D36AAD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1725E81F-BB74-47E2-8C06-1C589085E224}"/>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9B8644D3-F022-434B-858B-E77DC7EF72C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5EE789C0-6302-4293-8271-126136569370}"/>
              </a:ext>
            </a:extLst>
          </p:cNvPr>
          <p:cNvSpPr>
            <a:spLocks noGrp="1"/>
          </p:cNvSpPr>
          <p:nvPr>
            <p:ph type="sldNum" sz="quarter" idx="4"/>
          </p:nvPr>
        </p:nvSpPr>
        <p:spPr/>
        <p:txBody>
          <a:bodyPr/>
          <a:lstStyle/>
          <a:p>
            <a:fld id="{A26DCA39-FE7E-4B33-9419-C9BB65BD885E}" type="slidenum">
              <a:rPr lang="en-US" smtClean="0"/>
              <a:t>68</a:t>
            </a:fld>
            <a:endParaRPr lang="en-US"/>
          </a:p>
        </p:txBody>
      </p:sp>
    </p:spTree>
    <p:extLst>
      <p:ext uri="{BB962C8B-B14F-4D97-AF65-F5344CB8AC3E}">
        <p14:creationId xmlns:p14="http://schemas.microsoft.com/office/powerpoint/2010/main" val="174569984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1">
            <a:extLst>
              <a:ext uri="{FF2B5EF4-FFF2-40B4-BE49-F238E27FC236}">
                <a16:creationId xmlns:a16="http://schemas.microsoft.com/office/drawing/2014/main" id="{4D22FB9A-35D3-47A2-848F-5D8EDC214CE4}"/>
              </a:ext>
            </a:extLst>
          </p:cNvPr>
          <p:cNvGraphicFramePr>
            <a:graphicFrameLocks noGrp="1"/>
          </p:cNvGraphicFramePr>
          <p:nvPr>
            <p:extLst>
              <p:ext uri="{D42A27DB-BD31-4B8C-83A1-F6EECF244321}">
                <p14:modId xmlns:p14="http://schemas.microsoft.com/office/powerpoint/2010/main" val="247214327"/>
              </p:ext>
            </p:extLst>
          </p:nvPr>
        </p:nvGraphicFramePr>
        <p:xfrm>
          <a:off x="377684" y="1853757"/>
          <a:ext cx="11555016" cy="4626421"/>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5921">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8700">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8700">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8700">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8700">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8700">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8700">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8700">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8700">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8700">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8700">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8700">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3948138"/>
                  </a:ext>
                </a:extLst>
              </a:tr>
              <a:tr h="278700">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8700">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8700">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8700">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8864146"/>
                  </a:ext>
                </a:extLst>
              </a:tr>
            </a:tbl>
          </a:graphicData>
        </a:graphic>
      </p:graphicFrame>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69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lang="en-US" dirty="0"/>
              <a:t>&lt;Competitive&gt; Growth/Decline</a:t>
            </a:r>
          </a:p>
        </p:txBody>
      </p:sp>
      <p:sp>
        <p:nvSpPr>
          <p:cNvPr id="31" name="Rectangle 30">
            <a:extLst>
              <a:ext uri="{FF2B5EF4-FFF2-40B4-BE49-F238E27FC236}">
                <a16:creationId xmlns:a16="http://schemas.microsoft.com/office/drawing/2014/main" id="{491471A9-A9B1-4788-BB5E-21B8C600E667}"/>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2" name="Group 31">
            <a:extLst>
              <a:ext uri="{FF2B5EF4-FFF2-40B4-BE49-F238E27FC236}">
                <a16:creationId xmlns:a16="http://schemas.microsoft.com/office/drawing/2014/main" id="{2C67FC95-3BE0-4761-886D-DC00F5C44EDF}"/>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736C4676-87D5-43AE-8245-742E7C23A039}"/>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ADB8DE60-2578-4A95-85B1-D369B1AF037A}"/>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lowchart: Connector 34">
              <a:extLst>
                <a:ext uri="{FF2B5EF4-FFF2-40B4-BE49-F238E27FC236}">
                  <a16:creationId xmlns:a16="http://schemas.microsoft.com/office/drawing/2014/main" id="{40520FF0-E69F-4EEA-804C-235DC1C749F3}"/>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7" name="Chart 36">
            <a:extLst>
              <a:ext uri="{FF2B5EF4-FFF2-40B4-BE49-F238E27FC236}">
                <a16:creationId xmlns:a16="http://schemas.microsoft.com/office/drawing/2014/main" id="{580A22CE-FFEF-46C0-BB50-73BA58D7F55E}"/>
              </a:ext>
            </a:extLst>
          </p:cNvPr>
          <p:cNvGraphicFramePr/>
          <p:nvPr/>
        </p:nvGraphicFramePr>
        <p:xfrm>
          <a:off x="8160334" y="2411717"/>
          <a:ext cx="1741964" cy="4036967"/>
        </p:xfrm>
        <a:graphic>
          <a:graphicData uri="http://schemas.openxmlformats.org/drawingml/2006/chart">
            <c:chart xmlns:c="http://schemas.openxmlformats.org/drawingml/2006/chart" xmlns:r="http://schemas.openxmlformats.org/officeDocument/2006/relationships" r:id="rId4"/>
          </a:graphicData>
        </a:graphic>
      </p:graphicFrame>
      <p:pic>
        <p:nvPicPr>
          <p:cNvPr id="38" name="Picture 37">
            <a:extLst>
              <a:ext uri="{FF2B5EF4-FFF2-40B4-BE49-F238E27FC236}">
                <a16:creationId xmlns:a16="http://schemas.microsoft.com/office/drawing/2014/main" id="{0C8EF4EC-8717-4576-83AF-CD4A0FC89042}"/>
              </a:ext>
            </a:extLst>
          </p:cNvPr>
          <p:cNvPicPr/>
          <p:nvPr/>
        </p:nvPicPr>
        <p:blipFill>
          <a:blip r:embed="rId5">
            <a:extLst>
              <a:ext uri="{28A0092B-C50C-407E-A947-70E740481C1C}">
                <a14:useLocalDpi xmlns:a14="http://schemas.microsoft.com/office/drawing/2010/main"/>
              </a:ext>
            </a:extLst>
          </a:blip>
          <a:stretch>
            <a:fillRect/>
          </a:stretch>
        </p:blipFill>
        <p:spPr>
          <a:xfrm>
            <a:off x="0" y="2260356"/>
            <a:ext cx="12039600" cy="45719"/>
          </a:xfrm>
          <a:prstGeom prst="rect">
            <a:avLst/>
          </a:prstGeom>
        </p:spPr>
      </p:pic>
      <p:cxnSp>
        <p:nvCxnSpPr>
          <p:cNvPr id="39" name="Straight Connector 38">
            <a:extLst>
              <a:ext uri="{FF2B5EF4-FFF2-40B4-BE49-F238E27FC236}">
                <a16:creationId xmlns:a16="http://schemas.microsoft.com/office/drawing/2014/main" id="{9AAE16A7-22A8-40B4-9D0A-4E865D0CE037}"/>
              </a:ext>
            </a:extLst>
          </p:cNvPr>
          <p:cNvCxnSpPr/>
          <p:nvPr/>
        </p:nvCxnSpPr>
        <p:spPr>
          <a:xfrm>
            <a:off x="8931053" y="223347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B7D76D-5872-422E-9F8F-031AD5BFEE59}"/>
              </a:ext>
            </a:extLst>
          </p:cNvPr>
          <p:cNvCxnSpPr/>
          <p:nvPr/>
        </p:nvCxnSpPr>
        <p:spPr>
          <a:xfrm>
            <a:off x="10860785" y="2246731"/>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2DECBAD-7FA1-4011-A99D-8AB2BB8CA819}"/>
              </a:ext>
            </a:extLst>
          </p:cNvPr>
          <p:cNvGrpSpPr/>
          <p:nvPr/>
        </p:nvGrpSpPr>
        <p:grpSpPr>
          <a:xfrm>
            <a:off x="2482950" y="2260356"/>
            <a:ext cx="5096482" cy="0"/>
            <a:chOff x="2482950" y="2329903"/>
            <a:chExt cx="5096482" cy="0"/>
          </a:xfrm>
        </p:grpSpPr>
        <p:cxnSp>
          <p:nvCxnSpPr>
            <p:cNvPr id="42" name="Straight Connector 41">
              <a:extLst>
                <a:ext uri="{FF2B5EF4-FFF2-40B4-BE49-F238E27FC236}">
                  <a16:creationId xmlns:a16="http://schemas.microsoft.com/office/drawing/2014/main" id="{0577CB4B-51A8-4CDE-AE38-85FB94072B81}"/>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0DABE1-EE05-4508-91A9-FADDDAD6D363}"/>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A39ED17-833C-4D4C-A775-7812DCB9B5B1}"/>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271182-9269-4C97-8C86-0681DA7B4CC8}"/>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61AE1F-252B-42F8-800F-EFD438327BB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aphicFrame>
        <p:nvGraphicFramePr>
          <p:cNvPr id="29" name="Chart1">
            <a:extLst>
              <a:ext uri="{FF2B5EF4-FFF2-40B4-BE49-F238E27FC236}">
                <a16:creationId xmlns:a16="http://schemas.microsoft.com/office/drawing/2014/main" id="{D1BD98FB-5A43-4B4F-B9C6-C34E4C99EADA}"/>
              </a:ext>
            </a:extLst>
          </p:cNvPr>
          <p:cNvGraphicFramePr/>
          <p:nvPr>
            <p:extLst>
              <p:ext uri="{D42A27DB-BD31-4B8C-83A1-F6EECF244321}">
                <p14:modId xmlns:p14="http://schemas.microsoft.com/office/powerpoint/2010/main" val="2155623037"/>
              </p:ext>
            </p:extLst>
          </p:nvPr>
        </p:nvGraphicFramePr>
        <p:xfrm>
          <a:off x="8160334" y="2343983"/>
          <a:ext cx="1741964" cy="403696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2">
            <a:extLst>
              <a:ext uri="{FF2B5EF4-FFF2-40B4-BE49-F238E27FC236}">
                <a16:creationId xmlns:a16="http://schemas.microsoft.com/office/drawing/2014/main" id="{5E5BE68B-6CCA-4518-AF85-59FDDCD569EA}"/>
              </a:ext>
            </a:extLst>
          </p:cNvPr>
          <p:cNvGraphicFramePr/>
          <p:nvPr>
            <p:extLst>
              <p:ext uri="{D42A27DB-BD31-4B8C-83A1-F6EECF244321}">
                <p14:modId xmlns:p14="http://schemas.microsoft.com/office/powerpoint/2010/main" val="2459734253"/>
              </p:ext>
            </p:extLst>
          </p:nvPr>
        </p:nvGraphicFramePr>
        <p:xfrm>
          <a:off x="10090066" y="2329660"/>
          <a:ext cx="1741964" cy="4036967"/>
        </p:xfrm>
        <a:graphic>
          <a:graphicData uri="http://schemas.openxmlformats.org/drawingml/2006/chart">
            <c:chart xmlns:c="http://schemas.openxmlformats.org/drawingml/2006/chart" xmlns:r="http://schemas.openxmlformats.org/officeDocument/2006/relationships" r:id="rId7"/>
          </a:graphicData>
        </a:graphic>
      </p:graphicFrame>
      <p:sp>
        <p:nvSpPr>
          <p:cNvPr id="3" name="Slide Number Placeholder 2">
            <a:extLst>
              <a:ext uri="{FF2B5EF4-FFF2-40B4-BE49-F238E27FC236}">
                <a16:creationId xmlns:a16="http://schemas.microsoft.com/office/drawing/2014/main" id="{C8A4C130-D5E0-4195-A68D-8B730CD76A18}"/>
              </a:ext>
            </a:extLst>
          </p:cNvPr>
          <p:cNvSpPr>
            <a:spLocks noGrp="1"/>
          </p:cNvSpPr>
          <p:nvPr>
            <p:ph type="sldNum" sz="quarter" idx="4"/>
          </p:nvPr>
        </p:nvSpPr>
        <p:spPr/>
        <p:txBody>
          <a:bodyPr/>
          <a:lstStyle/>
          <a:p>
            <a:fld id="{A26DCA39-FE7E-4B33-9419-C9BB65BD885E}" type="slidenum">
              <a:rPr lang="en-US" smtClean="0"/>
              <a:t>69</a:t>
            </a:fld>
            <a:endParaRPr lang="en-US"/>
          </a:p>
        </p:txBody>
      </p:sp>
    </p:spTree>
    <p:extLst>
      <p:ext uri="{BB962C8B-B14F-4D97-AF65-F5344CB8AC3E}">
        <p14:creationId xmlns:p14="http://schemas.microsoft.com/office/powerpoint/2010/main" val="337485566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365125"/>
            <a:ext cx="11089005" cy="549275"/>
          </a:xfrm>
        </p:spPr>
        <p:txBody>
          <a:bodyPr>
            <a:normAutofit fontScale="90000"/>
          </a:bodyPr>
          <a:lstStyle/>
          <a:p>
            <a:r>
              <a:rPr lang="en-US"/>
              <a:t>By understanding our strategic goals for the framework and applying the eating occasion definition, we developed a data-driven eating occasion framework. </a:t>
            </a: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4939507" y="1554472"/>
            <a:ext cx="7250400" cy="4079998"/>
          </a:xfrm>
          <a:prstGeom prst="rect">
            <a:avLst/>
          </a:prstGeom>
        </p:spPr>
      </p:pic>
      <p:sp>
        <p:nvSpPr>
          <p:cNvPr id="9" name="Rectangle 20"/>
          <p:cNvSpPr/>
          <p:nvPr/>
        </p:nvSpPr>
        <p:spPr>
          <a:xfrm flipH="1">
            <a:off x="4842343" y="1374232"/>
            <a:ext cx="3927944" cy="4441656"/>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a:endParaRPr>
          </a:p>
        </p:txBody>
      </p:sp>
      <p:sp>
        <p:nvSpPr>
          <p:cNvPr id="10" name="Title 1">
            <a:extLst>
              <a:ext uri="{FF2B5EF4-FFF2-40B4-BE49-F238E27FC236}">
                <a16:creationId xmlns:a16="http://schemas.microsoft.com/office/drawing/2014/main" id="{1B6A0072-6442-F24B-B9DE-2E043CBAC82C}"/>
              </a:ext>
            </a:extLst>
          </p:cNvPr>
          <p:cNvSpPr txBox="1"/>
          <p:nvPr/>
        </p:nvSpPr>
        <p:spPr>
          <a:xfrm>
            <a:off x="155448" y="2122862"/>
            <a:ext cx="5844210" cy="1247308"/>
          </a:xfrm>
          <a:prstGeom prst="rect">
            <a:avLst/>
          </a:prstGeom>
          <a:noFill/>
        </p:spPr>
        <p:txBody>
          <a:bodyPr vert="horz" wrap="square" lIns="457200" tIns="45720" rIns="45720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rPr>
              <a:t>Our data comes directly from</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rPr>
              <a:t>Consumers. </a:t>
            </a:r>
          </a:p>
          <a:p>
            <a:pPr marL="0" marR="0" lvl="0" indent="0" algn="l" defTabSz="914400" rtl="0" eaLnBrk="1" fontAlgn="auto"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endParaRP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Franklin Gothic Medium" panose="020B0603020102020204" pitchFamily="34" charset="0"/>
                <a:ea typeface="+mj-ea"/>
                <a:cs typeface="Arial"/>
              </a:rPr>
              <a:t>We captured well over</a:t>
            </a:r>
          </a:p>
        </p:txBody>
      </p:sp>
      <p:sp>
        <p:nvSpPr>
          <p:cNvPr id="12" name="Rectangle 11">
            <a:extLst>
              <a:ext uri="{FF2B5EF4-FFF2-40B4-BE49-F238E27FC236}">
                <a16:creationId xmlns:a16="http://schemas.microsoft.com/office/drawing/2014/main" id="{E731825C-E91E-0F4F-B82C-0D463DFA3B18}"/>
              </a:ext>
            </a:extLst>
          </p:cNvPr>
          <p:cNvSpPr/>
          <p:nvPr/>
        </p:nvSpPr>
        <p:spPr>
          <a:xfrm>
            <a:off x="574413" y="3875130"/>
            <a:ext cx="1813317" cy="400110"/>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ea typeface="+mn-ea"/>
                <a:cs typeface="Arial"/>
              </a:rPr>
              <a:t>eating occasions </a:t>
            </a:r>
            <a:endParaRPr kumimoji="0" lang="en-US" sz="2000" b="0" i="0" u="none" strike="noStrike" kern="1200" cap="none" spc="0" normalizeH="0" baseline="0" noProof="0">
              <a:ln>
                <a:noFill/>
              </a:ln>
              <a:solidFill>
                <a:prstClr val="black"/>
              </a:solidFill>
              <a:effectLst/>
              <a:uLnTx/>
              <a:uFillTx/>
              <a:latin typeface="Arial"/>
              <a:ea typeface="+mn-ea"/>
              <a:cs typeface="Arial"/>
            </a:endParaRPr>
          </a:p>
        </p:txBody>
      </p:sp>
      <p:sp>
        <p:nvSpPr>
          <p:cNvPr id="13" name="Rectangle 12">
            <a:extLst>
              <a:ext uri="{FF2B5EF4-FFF2-40B4-BE49-F238E27FC236}">
                <a16:creationId xmlns:a16="http://schemas.microsoft.com/office/drawing/2014/main" id="{F8DA010B-6925-2F44-B8E7-A9EAE679E65C}"/>
              </a:ext>
            </a:extLst>
          </p:cNvPr>
          <p:cNvSpPr/>
          <p:nvPr/>
        </p:nvSpPr>
        <p:spPr>
          <a:xfrm>
            <a:off x="2822303" y="3881811"/>
            <a:ext cx="2552302" cy="400110"/>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ea typeface="+mn-ea"/>
                <a:cs typeface="Arial"/>
              </a:rPr>
              <a:t>consumers in     countries</a:t>
            </a:r>
            <a:endParaRPr kumimoji="0" lang="en-US" sz="2000" b="0" i="0" u="none" strike="noStrike" kern="1200" cap="none" spc="0" normalizeH="0" baseline="0" noProof="0">
              <a:ln>
                <a:noFill/>
              </a:ln>
              <a:solidFill>
                <a:prstClr val="black"/>
              </a:solidFill>
              <a:effectLst/>
              <a:uLnTx/>
              <a:uFillTx/>
              <a:latin typeface="Arial"/>
              <a:ea typeface="+mn-ea"/>
              <a:cs typeface="Arial"/>
            </a:endParaRPr>
          </a:p>
        </p:txBody>
      </p:sp>
      <p:sp>
        <p:nvSpPr>
          <p:cNvPr id="14" name="Title 1">
            <a:extLst>
              <a:ext uri="{FF2B5EF4-FFF2-40B4-BE49-F238E27FC236}">
                <a16:creationId xmlns:a16="http://schemas.microsoft.com/office/drawing/2014/main" id="{43447197-E16E-2549-A86E-FE4512CD8185}"/>
              </a:ext>
            </a:extLst>
          </p:cNvPr>
          <p:cNvSpPr txBox="1"/>
          <p:nvPr/>
        </p:nvSpPr>
        <p:spPr>
          <a:xfrm>
            <a:off x="155448" y="4343007"/>
            <a:ext cx="5239911" cy="864754"/>
          </a:xfrm>
          <a:prstGeom prst="rect">
            <a:avLst/>
          </a:prstGeom>
          <a:noFill/>
        </p:spPr>
        <p:txBody>
          <a:bodyPr vert="horz" wrap="square" lIns="457200" tIns="45720" rIns="45720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Franklin Gothic Book" panose="020B0503020102020204" pitchFamily="34" charset="0"/>
                <a:ea typeface="+mj-ea"/>
                <a:cs typeface="Arial"/>
              </a:rPr>
              <a:t>during the first quarter of 2019. This foundational data was captured via a diary where consumers provided information about all eating and drinking occasions over a 24-hour period.</a:t>
            </a:r>
          </a:p>
        </p:txBody>
      </p:sp>
      <p:sp>
        <p:nvSpPr>
          <p:cNvPr id="15" name="Title 1">
            <a:extLst>
              <a:ext uri="{FF2B5EF4-FFF2-40B4-BE49-F238E27FC236}">
                <a16:creationId xmlns:a16="http://schemas.microsoft.com/office/drawing/2014/main" id="{1B6A0072-6442-F24B-B9DE-2E043CBAC82C}"/>
              </a:ext>
            </a:extLst>
          </p:cNvPr>
          <p:cNvSpPr txBox="1"/>
          <p:nvPr/>
        </p:nvSpPr>
        <p:spPr>
          <a:xfrm>
            <a:off x="2350343" y="3930062"/>
            <a:ext cx="658368" cy="367225"/>
          </a:xfrm>
          <a:prstGeom prst="rect">
            <a:avLst/>
          </a:prstGeom>
          <a:noFill/>
        </p:spPr>
        <p:txBody>
          <a:bodyPr vert="horz" wrap="square" lIns="0" tIns="45720" rIns="0" bIns="45720" rtlCol="0" anchor="t">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Franklin Gothic Medium Cond"/>
                <a:ea typeface="+mj-ea"/>
                <a:cs typeface="Arial"/>
              </a:rPr>
              <a:t>from</a:t>
            </a:r>
          </a:p>
        </p:txBody>
      </p:sp>
      <p:sp>
        <p:nvSpPr>
          <p:cNvPr id="4" name="TextBox 3">
            <a:extLst>
              <a:ext uri="{FF2B5EF4-FFF2-40B4-BE49-F238E27FC236}">
                <a16:creationId xmlns:a16="http://schemas.microsoft.com/office/drawing/2014/main" id="{17D4066A-1985-4B4B-B6B0-BACB466270A4}"/>
              </a:ext>
            </a:extLst>
          </p:cNvPr>
          <p:cNvSpPr txBox="1"/>
          <p:nvPr/>
        </p:nvSpPr>
        <p:spPr>
          <a:xfrm>
            <a:off x="584087" y="3398598"/>
            <a:ext cx="1542410"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DC2347"/>
                </a:solidFill>
                <a:effectLst/>
                <a:uLnTx/>
                <a:uFillTx/>
                <a:latin typeface="Franklin Gothic Medium Cond"/>
                <a:ea typeface="+mn-ea"/>
                <a:cs typeface="Arial"/>
              </a:rPr>
              <a:t>200,000</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IN" sz="3200" b="0" i="0" u="none" strike="noStrike" kern="1200" cap="none" spc="0" normalizeH="0" baseline="0" noProof="0">
              <a:ln>
                <a:noFill/>
              </a:ln>
              <a:solidFill>
                <a:prstClr val="black"/>
              </a:solidFill>
              <a:effectLst/>
              <a:uLnTx/>
              <a:uFillTx/>
              <a:latin typeface="Arial"/>
              <a:ea typeface="+mn-ea"/>
              <a:cs typeface="Arial"/>
            </a:endParaRPr>
          </a:p>
        </p:txBody>
      </p:sp>
      <p:sp>
        <p:nvSpPr>
          <p:cNvPr id="5" name="TextBox 4">
            <a:extLst>
              <a:ext uri="{FF2B5EF4-FFF2-40B4-BE49-F238E27FC236}">
                <a16:creationId xmlns:a16="http://schemas.microsoft.com/office/drawing/2014/main" id="{C1231C16-BC4A-42E3-81C2-7DC1EC5FFC13}"/>
              </a:ext>
            </a:extLst>
          </p:cNvPr>
          <p:cNvSpPr txBox="1"/>
          <p:nvPr/>
        </p:nvSpPr>
        <p:spPr>
          <a:xfrm>
            <a:off x="2836818" y="3397507"/>
            <a:ext cx="1332416"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DC2347"/>
                </a:solidFill>
                <a:effectLst/>
                <a:uLnTx/>
                <a:uFillTx/>
                <a:latin typeface="Franklin Gothic Medium Cond"/>
                <a:ea typeface="+mn-ea"/>
                <a:cs typeface="Arial"/>
              </a:rPr>
              <a:t>40,000</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IN" sz="3200" b="0" i="0" u="none" strike="noStrike" kern="1200" cap="none" spc="0" normalizeH="0" baseline="0" noProof="0">
              <a:ln>
                <a:noFill/>
              </a:ln>
              <a:solidFill>
                <a:prstClr val="black"/>
              </a:solidFill>
              <a:effectLst/>
              <a:uLnTx/>
              <a:uFillTx/>
              <a:latin typeface="Arial"/>
              <a:ea typeface="+mn-ea"/>
              <a:cs typeface="Arial"/>
            </a:endParaRPr>
          </a:p>
        </p:txBody>
      </p:sp>
      <p:sp>
        <p:nvSpPr>
          <p:cNvPr id="6" name="TextBox 5">
            <a:extLst>
              <a:ext uri="{FF2B5EF4-FFF2-40B4-BE49-F238E27FC236}">
                <a16:creationId xmlns:a16="http://schemas.microsoft.com/office/drawing/2014/main" id="{E8E35596-2B89-40F8-A23E-CCD5836ED0E5}"/>
              </a:ext>
            </a:extLst>
          </p:cNvPr>
          <p:cNvSpPr txBox="1"/>
          <p:nvPr/>
        </p:nvSpPr>
        <p:spPr>
          <a:xfrm>
            <a:off x="4074071" y="3888784"/>
            <a:ext cx="3593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Medium Cond"/>
                <a:ea typeface="+mn-ea"/>
                <a:cs typeface="Arial"/>
              </a:rPr>
              <a:t> </a:t>
            </a:r>
            <a:r>
              <a:rPr kumimoji="0" lang="en-US" sz="2000" b="0" i="0" u="none" strike="noStrike" kern="1200" cap="none" spc="0" normalizeH="0" baseline="0" noProof="0">
                <a:ln>
                  <a:noFill/>
                </a:ln>
                <a:solidFill>
                  <a:prstClr val="black"/>
                </a:solidFill>
                <a:effectLst/>
                <a:uLnTx/>
                <a:uFillTx/>
                <a:latin typeface="Franklin Gothic Medium Cond"/>
                <a:ea typeface="+mn-ea"/>
                <a:cs typeface="Arial"/>
              </a:rPr>
              <a:t>6</a:t>
            </a:r>
            <a:endParaRPr kumimoji="0" lang="en-IN" sz="2000" b="0" i="0" u="none" strike="noStrike" kern="1200" cap="none" spc="0" normalizeH="0" baseline="0" noProof="0">
              <a:ln>
                <a:noFill/>
              </a:ln>
              <a:solidFill>
                <a:prstClr val="black"/>
              </a:solidFill>
              <a:effectLst/>
              <a:uLnTx/>
              <a:uFillTx/>
              <a:latin typeface="Arial"/>
              <a:ea typeface="+mn-ea"/>
              <a:cs typeface="Arial"/>
            </a:endParaRPr>
          </a:p>
        </p:txBody>
      </p:sp>
      <p:sp>
        <p:nvSpPr>
          <p:cNvPr id="7" name="Slide Number Placeholder 6">
            <a:extLst>
              <a:ext uri="{FF2B5EF4-FFF2-40B4-BE49-F238E27FC236}">
                <a16:creationId xmlns:a16="http://schemas.microsoft.com/office/drawing/2014/main" id="{5D7E7259-0081-4332-A310-D6CA926B39EF}"/>
              </a:ext>
            </a:extLst>
          </p:cNvPr>
          <p:cNvSpPr>
            <a:spLocks noGrp="1"/>
          </p:cNvSpPr>
          <p:nvPr>
            <p:ph type="sldNum" sz="quarter" idx="4"/>
          </p:nvPr>
        </p:nvSpPr>
        <p:spPr/>
        <p:txBody>
          <a:bodyPr/>
          <a:lstStyle/>
          <a:p>
            <a:fld id="{A26DCA39-FE7E-4B33-9419-C9BB65BD885E}" type="slidenum">
              <a:rPr lang="en-US" smtClean="0"/>
              <a:t>7</a:t>
            </a:fld>
            <a:endParaRPr lang="en-US"/>
          </a:p>
        </p:txBody>
      </p:sp>
    </p:spTree>
    <p:extLst>
      <p:ext uri="{BB962C8B-B14F-4D97-AF65-F5344CB8AC3E}">
        <p14:creationId xmlns:p14="http://schemas.microsoft.com/office/powerpoint/2010/main" val="5568797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a:t>&lt;Competitive&gt; </a:t>
            </a:r>
            <a:r>
              <a:rPr lang="en-US" dirty="0"/>
              <a:t>by Occasion</a:t>
            </a:r>
          </a:p>
          <a:p>
            <a:pPr lvl="0">
              <a:spcAft>
                <a:spcPct val="0"/>
              </a:spcAft>
              <a:defRPr/>
            </a:pPr>
            <a:r>
              <a:rPr lang="en-IN" sz="1600" dirty="0"/>
              <a:t>(OVERALL occasion change, who's driving change and Channel Driver)</a:t>
            </a:r>
          </a:p>
        </p:txBody>
      </p:sp>
      <p:sp>
        <p:nvSpPr>
          <p:cNvPr id="74" name="Rectangle 73">
            <a:extLst>
              <a:ext uri="{FF2B5EF4-FFF2-40B4-BE49-F238E27FC236}">
                <a16:creationId xmlns:a16="http://schemas.microsoft.com/office/drawing/2014/main" id="{1D4BC46E-ECFD-4E93-990F-F53D17EAF46D}"/>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78" name="Table1">
            <a:extLst>
              <a:ext uri="{FF2B5EF4-FFF2-40B4-BE49-F238E27FC236}">
                <a16:creationId xmlns:a16="http://schemas.microsoft.com/office/drawing/2014/main" id="{D3AACB67-4D48-4985-A8F5-8A157E416F66}"/>
              </a:ext>
            </a:extLst>
          </p:cNvPr>
          <p:cNvGraphicFramePr>
            <a:graphicFrameLocks noGrp="1"/>
          </p:cNvGraphicFramePr>
          <p:nvPr>
            <p:extLst>
              <p:ext uri="{D42A27DB-BD31-4B8C-83A1-F6EECF244321}">
                <p14:modId xmlns:p14="http://schemas.microsoft.com/office/powerpoint/2010/main" val="886089139"/>
              </p:ext>
            </p:extLst>
          </p:nvPr>
        </p:nvGraphicFramePr>
        <p:xfrm>
          <a:off x="416247" y="1935672"/>
          <a:ext cx="11592240" cy="4491164"/>
        </p:xfrm>
        <a:graphic>
          <a:graphicData uri="http://schemas.openxmlformats.org/drawingml/2006/table">
            <a:tbl>
              <a:tblPr firstRow="1" bandRow="1">
                <a:tableStyleId>{9D7B26C5-4107-4FEC-AEDC-1716B250A1EF}</a:tableStyleId>
              </a:tblPr>
              <a:tblGrid>
                <a:gridCol w="835037">
                  <a:extLst>
                    <a:ext uri="{9D8B030D-6E8A-4147-A177-3AD203B41FA5}">
                      <a16:colId xmlns:a16="http://schemas.microsoft.com/office/drawing/2014/main" val="4076324199"/>
                    </a:ext>
                  </a:extLst>
                </a:gridCol>
                <a:gridCol w="613993">
                  <a:extLst>
                    <a:ext uri="{9D8B030D-6E8A-4147-A177-3AD203B41FA5}">
                      <a16:colId xmlns:a16="http://schemas.microsoft.com/office/drawing/2014/main" val="3447748990"/>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337405">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a:effectLst/>
                          <a:latin typeface="+mj-lt"/>
                        </a:rPr>
                        <a:t>Total</a:t>
                      </a:r>
                      <a:endParaRPr lang="en-US" sz="1000" b="0" dirty="0">
                        <a:effectLst/>
                        <a:latin typeface="+mj-lt"/>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281171">
                <a:tc>
                  <a:txBody>
                    <a:bodyPr/>
                    <a:lstStyle/>
                    <a:p>
                      <a:r>
                        <a:rPr lang="en-US" sz="9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34962">
                <a:tc>
                  <a:txBody>
                    <a:bodyPr/>
                    <a:lstStyle/>
                    <a:p>
                      <a:pPr lvl="0">
                        <a:buNone/>
                      </a:pPr>
                      <a:r>
                        <a:rPr lang="en-US" sz="900" b="0" i="0" u="none" strike="noStrike" noProof="0" dirty="0">
                          <a:latin typeface="Franklin Gothic Book" panose="020B0503020102020204" pitchFamily="34" charset="0"/>
                        </a:rPr>
                        <a:t>Adults</a:t>
                      </a:r>
                      <a:endParaRPr lang="en-US" sz="9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34962">
                <a:tc>
                  <a:txBody>
                    <a:bodyPr/>
                    <a:lstStyle/>
                    <a:p>
                      <a:r>
                        <a:rPr lang="en-US" sz="900" dirty="0">
                          <a:latin typeface="Franklin Gothic Book" panose="020B0503020102020204" pitchFamily="34" charset="0"/>
                        </a:rPr>
                        <a:t>Low</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234962">
                <a:tc>
                  <a:txBody>
                    <a:bodyPr/>
                    <a:lstStyle/>
                    <a:p>
                      <a:r>
                        <a:rPr lang="en-US" sz="900" dirty="0">
                          <a:latin typeface="Franklin Gothic Book" panose="020B0503020102020204" pitchFamily="34" charset="0"/>
                        </a:rPr>
                        <a:t>Mid</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r h="234962">
                <a:tc>
                  <a:txBody>
                    <a:bodyPr/>
                    <a:lstStyle/>
                    <a:p>
                      <a:r>
                        <a:rPr lang="en-US" sz="900" dirty="0">
                          <a:latin typeface="Franklin Gothic Book" panose="020B0503020102020204" pitchFamily="34" charset="0"/>
                        </a:rPr>
                        <a:t>High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4121815513"/>
                  </a:ext>
                </a:extLst>
              </a:tr>
              <a:tr h="234962">
                <a:tc>
                  <a:txBody>
                    <a:bodyPr/>
                    <a:lstStyle/>
                    <a:p>
                      <a:r>
                        <a:rPr lang="en-US" sz="900" dirty="0">
                          <a:latin typeface="Franklin Gothic Book" panose="020B0503020102020204" pitchFamily="34" charset="0"/>
                        </a:rPr>
                        <a:t>AA</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3869407161"/>
                  </a:ext>
                </a:extLst>
              </a:tr>
              <a:tr h="234962">
                <a:tc>
                  <a:txBody>
                    <a:bodyPr/>
                    <a:lstStyle/>
                    <a:p>
                      <a:r>
                        <a:rPr lang="en-US" sz="900" dirty="0">
                          <a:latin typeface="Franklin Gothic Book" panose="020B0503020102020204" pitchFamily="34" charset="0"/>
                        </a:rPr>
                        <a:t>Hispanic</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566234650"/>
                  </a:ext>
                </a:extLst>
              </a:tr>
              <a:tr h="281171">
                <a:tc>
                  <a:txBody>
                    <a:bodyPr/>
                    <a:lstStyle/>
                    <a:p>
                      <a:r>
                        <a:rPr lang="en-US" sz="900" dirty="0">
                          <a:latin typeface="Franklin Gothic Book" panose="020B0503020102020204" pitchFamily="34" charset="0"/>
                        </a:rPr>
                        <a:t>Consumed: At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678776383"/>
                  </a:ext>
                </a:extLst>
              </a:tr>
              <a:tr h="318620">
                <a:tc>
                  <a:txBody>
                    <a:bodyPr/>
                    <a:lstStyle/>
                    <a:p>
                      <a:r>
                        <a:rPr lang="en-US" sz="900" dirty="0">
                          <a:latin typeface="Franklin Gothic Book" panose="020B0503020102020204" pitchFamily="34" charset="0"/>
                        </a:rPr>
                        <a:t>Consumed: Away Home</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2728653091"/>
                  </a:ext>
                </a:extLst>
              </a:tr>
              <a:tr h="234962">
                <a:tc gridSpan="16">
                  <a:txBody>
                    <a:bodyPr/>
                    <a:lstStyle/>
                    <a:p>
                      <a:r>
                        <a:rPr lang="en-US" sz="9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85000"/>
                      </a:schemeClr>
                    </a:solidFill>
                  </a:tcPr>
                </a:tc>
                <a:tc hMerge="1">
                  <a:txBody>
                    <a:bodyPr/>
                    <a:lstStyle/>
                    <a:p>
                      <a:endParaRPr lang="en-US"/>
                    </a:p>
                  </a:txBody>
                  <a:tcPr>
                    <a:lnL w="3175" cap="flat" cmpd="sng" algn="ctr">
                      <a:noFill/>
                      <a:prstDash val="sysDot"/>
                      <a:round/>
                      <a:headEnd type="none" w="med" len="med"/>
                      <a:tailEnd type="none" w="med" len="med"/>
                    </a:lnL>
                    <a:lnT w="3175" cap="flat" cmpd="sng" algn="ctr">
                      <a:solidFill>
                        <a:srgbClr val="BFBFBF"/>
                      </a:solidFill>
                      <a:prstDash val="sysDot"/>
                      <a:round/>
                      <a:headEnd type="none" w="med" len="med"/>
                      <a:tailEnd type="none" w="med" len="med"/>
                    </a:lnT>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97821066"/>
                  </a:ext>
                </a:extLst>
              </a:tr>
              <a:tr h="281171">
                <a:tc>
                  <a:txBody>
                    <a:bodyPr/>
                    <a:lstStyle/>
                    <a:p>
                      <a:r>
                        <a:rPr lang="en-US" sz="900" dirty="0">
                          <a:latin typeface="Franklin Gothic Book" panose="020B0503020102020204" pitchFamily="34" charset="0"/>
                        </a:rPr>
                        <a:t>Purchased: Retail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711142108"/>
                  </a:ext>
                </a:extLst>
              </a:tr>
              <a:tr h="281171">
                <a:tc>
                  <a:txBody>
                    <a:bodyPr/>
                    <a:lstStyle/>
                    <a:p>
                      <a:r>
                        <a:rPr lang="en-US" sz="900" dirty="0">
                          <a:latin typeface="Franklin Gothic Book" panose="020B0503020102020204" pitchFamily="34" charset="0"/>
                        </a:rPr>
                        <a:t>Purchased: AFH</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721214179"/>
                  </a:ext>
                </a:extLst>
              </a:tr>
              <a:tr h="281171">
                <a:tc>
                  <a:txBody>
                    <a:bodyPr/>
                    <a:lstStyle/>
                    <a:p>
                      <a:r>
                        <a:rPr lang="en-US" sz="900" dirty="0">
                          <a:latin typeface="Franklin Gothic Book" panose="020B0503020102020204" pitchFamily="34" charset="0"/>
                        </a:rPr>
                        <a:t>Purchased: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803430410"/>
                  </a:ext>
                </a:extLst>
              </a:tr>
              <a:tr h="421756">
                <a:tc>
                  <a:txBody>
                    <a:bodyPr/>
                    <a:lstStyle/>
                    <a:p>
                      <a:r>
                        <a:rPr lang="en-US" sz="900" dirty="0">
                          <a:latin typeface="Franklin Gothic Book" panose="020B0503020102020204" pitchFamily="34" charset="0"/>
                        </a:rPr>
                        <a:t>Purchased : Non Commercial</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646486354"/>
                  </a:ext>
                </a:extLst>
              </a:tr>
              <a:tr h="281171">
                <a:tc>
                  <a:txBody>
                    <a:bodyPr/>
                    <a:lstStyle/>
                    <a:p>
                      <a:r>
                        <a:rPr lang="en-US" sz="900" dirty="0">
                          <a:latin typeface="Franklin Gothic Book" panose="020B0503020102020204" pitchFamily="34" charset="0"/>
                        </a:rPr>
                        <a:t>Purchased: Convenience</a:t>
                      </a:r>
                    </a:p>
                  </a:txBody>
                  <a:tcPr marL="4572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290499830"/>
                  </a:ext>
                </a:extLst>
              </a:tr>
            </a:tbl>
          </a:graphicData>
        </a:graphic>
      </p:graphicFrame>
      <p:pic>
        <p:nvPicPr>
          <p:cNvPr id="81" name="Picture 80">
            <a:extLst>
              <a:ext uri="{FF2B5EF4-FFF2-40B4-BE49-F238E27FC236}">
                <a16:creationId xmlns:a16="http://schemas.microsoft.com/office/drawing/2014/main" id="{88F2DA15-18F1-4A58-91AC-DAB597E52C72}"/>
              </a:ext>
            </a:extLst>
          </p:cNvPr>
          <p:cNvPicPr/>
          <p:nvPr/>
        </p:nvPicPr>
        <p:blipFill>
          <a:blip r:embed="rId4">
            <a:extLst>
              <a:ext uri="{28A0092B-C50C-407E-A947-70E740481C1C}">
                <a14:useLocalDpi xmlns:a14="http://schemas.microsoft.com/office/drawing/2010/main"/>
              </a:ext>
            </a:extLst>
          </a:blip>
          <a:stretch>
            <a:fillRect/>
          </a:stretch>
        </p:blipFill>
        <p:spPr>
          <a:xfrm>
            <a:off x="0" y="2305276"/>
            <a:ext cx="12039600" cy="45719"/>
          </a:xfrm>
          <a:prstGeom prst="rect">
            <a:avLst/>
          </a:prstGeom>
        </p:spPr>
      </p:pic>
      <p:grpSp>
        <p:nvGrpSpPr>
          <p:cNvPr id="82" name="Group 81">
            <a:extLst>
              <a:ext uri="{FF2B5EF4-FFF2-40B4-BE49-F238E27FC236}">
                <a16:creationId xmlns:a16="http://schemas.microsoft.com/office/drawing/2014/main" id="{07DF5039-6695-4A12-A459-7B5124BB569C}"/>
              </a:ext>
            </a:extLst>
          </p:cNvPr>
          <p:cNvGrpSpPr/>
          <p:nvPr/>
        </p:nvGrpSpPr>
        <p:grpSpPr>
          <a:xfrm>
            <a:off x="1432767" y="2305276"/>
            <a:ext cx="10381546" cy="0"/>
            <a:chOff x="1348114" y="2340744"/>
            <a:chExt cx="10381546" cy="0"/>
          </a:xfrm>
        </p:grpSpPr>
        <p:cxnSp>
          <p:nvCxnSpPr>
            <p:cNvPr id="83" name="Straight Connector 82">
              <a:extLst>
                <a:ext uri="{FF2B5EF4-FFF2-40B4-BE49-F238E27FC236}">
                  <a16:creationId xmlns:a16="http://schemas.microsoft.com/office/drawing/2014/main" id="{3D836CD9-35F6-4629-B0BC-263A0724ADAC}"/>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F6C2D16-BFB4-4F78-8A60-783180491265}"/>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F2495B-C51F-4B7C-8597-71FBEF379347}"/>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092388A-5E6B-4971-89E8-11DF6A37283F}"/>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6950C04-823C-4440-B3F1-0D2FDE0B7DBF}"/>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09B6845-FFED-4D9E-90C9-811BB2403D5D}"/>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C96544-3499-4BC0-B55C-92CF3E44B841}"/>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6BA0094-F38F-45CA-AEFE-A7D99F3E6CDE}"/>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A37E14C-34EB-46A7-8BBF-27B44157C75C}"/>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A23C61-81AD-4320-B4D2-779CC1FD7E41}"/>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DDA01C2-4D52-4E72-80E8-38ECF7907941}"/>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5664399-040D-481A-A1E0-5048E1581AB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27CBEA1-2D68-47BC-A7BF-0F4F9391D1EB}"/>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7DCEAC-BA72-45E9-A55A-232CBFF63A17}"/>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60901B6-82F3-40DC-8AD3-9A621CB82CB7}"/>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26713B4B-3D53-4DB1-99C1-E37B4CF0AE8A}"/>
              </a:ext>
            </a:extLst>
          </p:cNvPr>
          <p:cNvGrpSpPr/>
          <p:nvPr/>
        </p:nvGrpSpPr>
        <p:grpSpPr>
          <a:xfrm>
            <a:off x="3692976" y="6453235"/>
            <a:ext cx="6309360" cy="369332"/>
            <a:chOff x="3692976" y="6453235"/>
            <a:chExt cx="6309360" cy="369332"/>
          </a:xfrm>
        </p:grpSpPr>
        <p:sp>
          <p:nvSpPr>
            <p:cNvPr id="100" name="TextBox 99">
              <a:extLst>
                <a:ext uri="{FF2B5EF4-FFF2-40B4-BE49-F238E27FC236}">
                  <a16:creationId xmlns:a16="http://schemas.microsoft.com/office/drawing/2014/main" id="{4488C64C-ED2C-49F0-9C48-3712B5F189C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101" name="Flowchart: Connector 100">
              <a:extLst>
                <a:ext uri="{FF2B5EF4-FFF2-40B4-BE49-F238E27FC236}">
                  <a16:creationId xmlns:a16="http://schemas.microsoft.com/office/drawing/2014/main" id="{297EF5C6-43B4-4058-8C59-572BC67E3DE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Flowchart: Connector 101">
              <a:extLst>
                <a:ext uri="{FF2B5EF4-FFF2-40B4-BE49-F238E27FC236}">
                  <a16:creationId xmlns:a16="http://schemas.microsoft.com/office/drawing/2014/main" id="{41E42172-098C-4B64-A5E8-92D1A5E9C432}"/>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7D824FB5-4BF1-4820-AA63-3332E5733574}"/>
              </a:ext>
            </a:extLst>
          </p:cNvPr>
          <p:cNvSpPr>
            <a:spLocks noGrp="1"/>
          </p:cNvSpPr>
          <p:nvPr>
            <p:ph type="sldNum" sz="quarter" idx="4"/>
          </p:nvPr>
        </p:nvSpPr>
        <p:spPr/>
        <p:txBody>
          <a:bodyPr/>
          <a:lstStyle/>
          <a:p>
            <a:fld id="{A26DCA39-FE7E-4B33-9419-C9BB65BD885E}" type="slidenum">
              <a:rPr lang="en-US" smtClean="0"/>
              <a:t>70</a:t>
            </a:fld>
            <a:endParaRPr lang="en-US"/>
          </a:p>
        </p:txBody>
      </p:sp>
    </p:spTree>
    <p:extLst>
      <p:ext uri="{BB962C8B-B14F-4D97-AF65-F5344CB8AC3E}">
        <p14:creationId xmlns:p14="http://schemas.microsoft.com/office/powerpoint/2010/main" val="33486005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19" name="Title 64">
            <a:extLst>
              <a:ext uri="{FF2B5EF4-FFF2-40B4-BE49-F238E27FC236}">
                <a16:creationId xmlns:a16="http://schemas.microsoft.com/office/drawing/2014/main" id="{7616C0D0-8FEE-4F17-9EC2-727D80662041}"/>
              </a:ext>
            </a:extLst>
          </p:cNvPr>
          <p:cNvSpPr txBox="1"/>
          <p:nvPr/>
        </p:nvSpPr>
        <p:spPr>
          <a:xfrm>
            <a:off x="281482" y="483746"/>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lvl="0">
              <a:spcAft>
                <a:spcPct val="0"/>
              </a:spcAft>
              <a:defRPr/>
            </a:pPr>
            <a:r>
              <a:rPr lang="en-US" dirty="0"/>
              <a:t>Competitive map</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(What are our COMPETITOR Strength, Where did they grow Last Year?)</a:t>
            </a:r>
          </a:p>
          <a:p>
            <a:pPr lvl="0">
              <a:spcAft>
                <a:spcPct val="0"/>
              </a:spcAft>
              <a:defRPr/>
            </a:pPr>
            <a:endParaRPr lang="en-US" dirty="0"/>
          </a:p>
        </p:txBody>
      </p:sp>
      <p:sp>
        <p:nvSpPr>
          <p:cNvPr id="17" name="Rectangle 16">
            <a:extLst>
              <a:ext uri="{FF2B5EF4-FFF2-40B4-BE49-F238E27FC236}">
                <a16:creationId xmlns:a16="http://schemas.microsoft.com/office/drawing/2014/main" id="{1B25DE2D-CC0B-471D-9C21-806038B8D089}"/>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4DB6A2-8FF1-48B5-A484-E357AD74B8F9}"/>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20" name="Picture 19">
            <a:extLst>
              <a:ext uri="{FF2B5EF4-FFF2-40B4-BE49-F238E27FC236}">
                <a16:creationId xmlns:a16="http://schemas.microsoft.com/office/drawing/2014/main" id="{199266E8-4964-48EA-9719-88F5ED91373A}"/>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21" name="Rectangle 20">
            <a:extLst>
              <a:ext uri="{FF2B5EF4-FFF2-40B4-BE49-F238E27FC236}">
                <a16:creationId xmlns:a16="http://schemas.microsoft.com/office/drawing/2014/main" id="{C046E272-C362-48C8-9ADE-C5A193B27C7E}"/>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22" name="Table1">
            <a:extLst>
              <a:ext uri="{FF2B5EF4-FFF2-40B4-BE49-F238E27FC236}">
                <a16:creationId xmlns:a16="http://schemas.microsoft.com/office/drawing/2014/main" id="{7E4D24F9-B059-4BDF-8F3A-2A1FACEF7DCF}"/>
              </a:ext>
            </a:extLst>
          </p:cNvPr>
          <p:cNvGraphicFramePr>
            <a:graphicFrameLocks/>
          </p:cNvGraphicFramePr>
          <p:nvPr>
            <p:extLst>
              <p:ext uri="{D42A27DB-BD31-4B8C-83A1-F6EECF244321}">
                <p14:modId xmlns:p14="http://schemas.microsoft.com/office/powerpoint/2010/main" val="1044791001"/>
              </p:ext>
            </p:extLst>
          </p:nvPr>
        </p:nvGraphicFramePr>
        <p:xfrm>
          <a:off x="228603" y="2161850"/>
          <a:ext cx="11734813" cy="3263594"/>
        </p:xfrm>
        <a:graphic>
          <a:graphicData uri="http://schemas.openxmlformats.org/drawingml/2006/table">
            <a:tbl>
              <a:tblPr/>
              <a:tblGrid>
                <a:gridCol w="746757">
                  <a:extLst>
                    <a:ext uri="{9D8B030D-6E8A-4147-A177-3AD203B41FA5}">
                      <a16:colId xmlns:a16="http://schemas.microsoft.com/office/drawing/2014/main" val="3489286050"/>
                    </a:ext>
                  </a:extLst>
                </a:gridCol>
                <a:gridCol w="641509">
                  <a:extLst>
                    <a:ext uri="{9D8B030D-6E8A-4147-A177-3AD203B41FA5}">
                      <a16:colId xmlns:a16="http://schemas.microsoft.com/office/drawing/2014/main" val="4274401841"/>
                    </a:ext>
                  </a:extLst>
                </a:gridCol>
                <a:gridCol w="641509">
                  <a:extLst>
                    <a:ext uri="{9D8B030D-6E8A-4147-A177-3AD203B41FA5}">
                      <a16:colId xmlns:a16="http://schemas.microsoft.com/office/drawing/2014/main" val="3533185103"/>
                    </a:ext>
                  </a:extLst>
                </a:gridCol>
                <a:gridCol w="641509">
                  <a:extLst>
                    <a:ext uri="{9D8B030D-6E8A-4147-A177-3AD203B41FA5}">
                      <a16:colId xmlns:a16="http://schemas.microsoft.com/office/drawing/2014/main" val="1504225908"/>
                    </a:ext>
                  </a:extLst>
                </a:gridCol>
                <a:gridCol w="641509">
                  <a:extLst>
                    <a:ext uri="{9D8B030D-6E8A-4147-A177-3AD203B41FA5}">
                      <a16:colId xmlns:a16="http://schemas.microsoft.com/office/drawing/2014/main" val="1875542209"/>
                    </a:ext>
                  </a:extLst>
                </a:gridCol>
                <a:gridCol w="641509">
                  <a:extLst>
                    <a:ext uri="{9D8B030D-6E8A-4147-A177-3AD203B41FA5}">
                      <a16:colId xmlns:a16="http://schemas.microsoft.com/office/drawing/2014/main" val="3114971819"/>
                    </a:ext>
                  </a:extLst>
                </a:gridCol>
                <a:gridCol w="641509">
                  <a:extLst>
                    <a:ext uri="{9D8B030D-6E8A-4147-A177-3AD203B41FA5}">
                      <a16:colId xmlns:a16="http://schemas.microsoft.com/office/drawing/2014/main" val="1397450062"/>
                    </a:ext>
                  </a:extLst>
                </a:gridCol>
                <a:gridCol w="641509">
                  <a:extLst>
                    <a:ext uri="{9D8B030D-6E8A-4147-A177-3AD203B41FA5}">
                      <a16:colId xmlns:a16="http://schemas.microsoft.com/office/drawing/2014/main" val="1986466452"/>
                    </a:ext>
                  </a:extLst>
                </a:gridCol>
                <a:gridCol w="641509">
                  <a:extLst>
                    <a:ext uri="{9D8B030D-6E8A-4147-A177-3AD203B41FA5}">
                      <a16:colId xmlns:a16="http://schemas.microsoft.com/office/drawing/2014/main" val="3271604951"/>
                    </a:ext>
                  </a:extLst>
                </a:gridCol>
                <a:gridCol w="641509">
                  <a:extLst>
                    <a:ext uri="{9D8B030D-6E8A-4147-A177-3AD203B41FA5}">
                      <a16:colId xmlns:a16="http://schemas.microsoft.com/office/drawing/2014/main" val="1731002627"/>
                    </a:ext>
                  </a:extLst>
                </a:gridCol>
                <a:gridCol w="641509">
                  <a:extLst>
                    <a:ext uri="{9D8B030D-6E8A-4147-A177-3AD203B41FA5}">
                      <a16:colId xmlns:a16="http://schemas.microsoft.com/office/drawing/2014/main" val="1177329377"/>
                    </a:ext>
                  </a:extLst>
                </a:gridCol>
                <a:gridCol w="641509">
                  <a:extLst>
                    <a:ext uri="{9D8B030D-6E8A-4147-A177-3AD203B41FA5}">
                      <a16:colId xmlns:a16="http://schemas.microsoft.com/office/drawing/2014/main" val="1173960167"/>
                    </a:ext>
                  </a:extLst>
                </a:gridCol>
                <a:gridCol w="641509">
                  <a:extLst>
                    <a:ext uri="{9D8B030D-6E8A-4147-A177-3AD203B41FA5}">
                      <a16:colId xmlns:a16="http://schemas.microsoft.com/office/drawing/2014/main" val="958212973"/>
                    </a:ext>
                  </a:extLst>
                </a:gridCol>
                <a:gridCol w="641509">
                  <a:extLst>
                    <a:ext uri="{9D8B030D-6E8A-4147-A177-3AD203B41FA5}">
                      <a16:colId xmlns:a16="http://schemas.microsoft.com/office/drawing/2014/main" val="706615941"/>
                    </a:ext>
                  </a:extLst>
                </a:gridCol>
                <a:gridCol w="641509">
                  <a:extLst>
                    <a:ext uri="{9D8B030D-6E8A-4147-A177-3AD203B41FA5}">
                      <a16:colId xmlns:a16="http://schemas.microsoft.com/office/drawing/2014/main" val="4180317953"/>
                    </a:ext>
                  </a:extLst>
                </a:gridCol>
                <a:gridCol w="641509">
                  <a:extLst>
                    <a:ext uri="{9D8B030D-6E8A-4147-A177-3AD203B41FA5}">
                      <a16:colId xmlns:a16="http://schemas.microsoft.com/office/drawing/2014/main" val="1523669778"/>
                    </a:ext>
                  </a:extLst>
                </a:gridCol>
                <a:gridCol w="641509">
                  <a:extLst>
                    <a:ext uri="{9D8B030D-6E8A-4147-A177-3AD203B41FA5}">
                      <a16:colId xmlns:a16="http://schemas.microsoft.com/office/drawing/2014/main" val="813701817"/>
                    </a:ext>
                  </a:extLst>
                </a:gridCol>
                <a:gridCol w="723912">
                  <a:extLst>
                    <a:ext uri="{9D8B030D-6E8A-4147-A177-3AD203B41FA5}">
                      <a16:colId xmlns:a16="http://schemas.microsoft.com/office/drawing/2014/main" val="560429623"/>
                    </a:ext>
                  </a:extLst>
                </a:gridCol>
              </a:tblGrid>
              <a:tr h="804074">
                <a:tc>
                  <a:txBody>
                    <a:bodyPr/>
                    <a:lstStyle/>
                    <a:p>
                      <a:pPr algn="ctr" fontAlgn="ctr"/>
                      <a:r>
                        <a:rPr lang="en-US" sz="1000" b="0" i="0" u="none" strike="noStrike" dirty="0">
                          <a:solidFill>
                            <a:srgbClr val="000000"/>
                          </a:solidFill>
                          <a:effectLst/>
                          <a:latin typeface="Franklin Gothic Medium" panose="020B0603020102020204" pitchFamily="34" charset="0"/>
                        </a:rPr>
                        <a:t>Mfr. Total Share</a:t>
                      </a:r>
                    </a:p>
                    <a:p>
                      <a:pPr algn="ctr" fontAlgn="ctr"/>
                      <a:r>
                        <a:rPr lang="en-US" sz="1000" b="0" i="0" u="none" strike="noStrike" dirty="0">
                          <a:solidFill>
                            <a:srgbClr val="000000"/>
                          </a:solidFill>
                          <a:effectLst/>
                          <a:latin typeface="Franklin Gothic Medium" panose="020B0603020102020204" pitchFamily="34" charset="0"/>
                        </a:rPr>
                        <a:t>_share_%</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Early Morning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For One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Family Breakfast</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Breakfast @ Work / School</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Mid Morning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Lunch Alternative</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Afternoon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After Work / School Bite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a:solidFill>
                            <a:srgbClr val="000000"/>
                          </a:solidFill>
                          <a:effectLst/>
                          <a:latin typeface="Franklin Gothic Medium" panose="020B0603020102020204" pitchFamily="34" charset="0"/>
                        </a:rPr>
                        <a:t>Dinner</a:t>
                      </a: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Dinner Alternative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Me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Evening </a:t>
                      </a:r>
                    </a:p>
                    <a:p>
                      <a:pPr algn="ctr" fontAlgn="ctr"/>
                      <a:r>
                        <a:rPr lang="en-US" sz="1000" b="0" i="0" u="none" strike="noStrike" dirty="0">
                          <a:solidFill>
                            <a:srgbClr val="000000"/>
                          </a:solidFill>
                          <a:effectLst/>
                          <a:latin typeface="Franklin Gothic Medium" panose="020B0603020102020204" pitchFamily="34" charset="0"/>
                        </a:rPr>
                        <a:t>We</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Bedtime / Late Night Snack</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Total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algn="ctr" fontAlgn="ctr"/>
                      <a:r>
                        <a:rPr lang="en-US" sz="1000" b="0" i="0" u="none" strike="noStrike" dirty="0">
                          <a:solidFill>
                            <a:srgbClr val="000000"/>
                          </a:solidFill>
                          <a:effectLst/>
                          <a:latin typeface="Franklin Gothic Medium" panose="020B0603020102020204" pitchFamily="34" charset="0"/>
                        </a:rPr>
                        <a:t>Category Distribution</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Franklin Gothic Medium" panose="020B0603020102020204" pitchFamily="34" charset="0"/>
                        </a:rPr>
                        <a:t>Manufacture Distribution</a:t>
                      </a:r>
                    </a:p>
                    <a:p>
                      <a:pPr algn="ctr" fontAlgn="ctr"/>
                      <a:endParaRPr lang="en-US" sz="1000" b="0" i="0" u="none" strike="noStrike" dirty="0">
                        <a:solidFill>
                          <a:srgbClr val="000000"/>
                        </a:solidFill>
                        <a:effectLst/>
                        <a:latin typeface="Franklin Gothic Medium" panose="020B06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rgbClr val="B2B2B2"/>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3624228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4-12</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30.0%;</a:t>
                      </a:r>
                    </a:p>
                    <a:p>
                      <a:pPr algn="ctr" fontAlgn="ctr"/>
                      <a:r>
                        <a:rPr lang="en-US" sz="900" b="0" i="0" u="none" strike="noStrike" dirty="0">
                          <a:solidFill>
                            <a:srgbClr val="000000"/>
                          </a:solidFill>
                          <a:effectLst/>
                          <a:latin typeface="Franklin Gothic Book" panose="020B0503020102020204" pitchFamily="34" charset="0"/>
                        </a:rPr>
                        <a:t>$1.1M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30.5%;</a:t>
                      </a:r>
                    </a:p>
                    <a:p>
                      <a:pPr algn="ctr" fontAlgn="ctr"/>
                      <a:r>
                        <a:rPr lang="en-US" sz="900" b="0" i="0" u="none" strike="noStrike" dirty="0">
                          <a:solidFill>
                            <a:srgbClr val="000000"/>
                          </a:solidFill>
                          <a:effectLst/>
                          <a:latin typeface="Franklin Gothic Book" panose="020B0503020102020204" pitchFamily="34" charset="0"/>
                        </a:rPr>
                        <a:t>$11.5M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29.0%;</a:t>
                      </a:r>
                    </a:p>
                    <a:p>
                      <a:pPr algn="ctr" fontAlgn="ctr"/>
                      <a:r>
                        <a:rPr lang="en-US" sz="900" b="0" i="0" u="none" strike="noStrike" dirty="0">
                          <a:solidFill>
                            <a:srgbClr val="000000"/>
                          </a:solidFill>
                          <a:effectLst/>
                          <a:latin typeface="Franklin Gothic Book" panose="020B0503020102020204" pitchFamily="34" charset="0"/>
                        </a:rPr>
                        <a:t>$1.0M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34.8%;</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12.7%;</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20.0%;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18.6%;</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9.5%;</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38.0%;</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17.4%;</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18.9%</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644006279"/>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Z 13-21</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25.7%;</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33.1%;</a:t>
                      </a:r>
                    </a:p>
                    <a:p>
                      <a:pPr algn="ctr" fontAlgn="ctr"/>
                      <a:r>
                        <a:rPr lang="en-US" sz="900" b="0" i="0" u="none" strike="noStrike" dirty="0">
                          <a:solidFill>
                            <a:schemeClr val="bg1"/>
                          </a:solidFill>
                          <a:effectLst/>
                          <a:latin typeface="Franklin Gothic Book" panose="020B0503020102020204" pitchFamily="34" charset="0"/>
                        </a:rPr>
                        <a:t>$3.7M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32.4%;</a:t>
                      </a:r>
                    </a:p>
                    <a:p>
                      <a:pPr algn="ctr" fontAlgn="ctr"/>
                      <a:r>
                        <a:rPr lang="en-US" sz="900" b="0" i="0" u="none" strike="noStrike" dirty="0">
                          <a:solidFill>
                            <a:schemeClr val="bg1"/>
                          </a:solidFill>
                          <a:effectLst/>
                          <a:latin typeface="Franklin Gothic Book" panose="020B0503020102020204" pitchFamily="34" charset="0"/>
                        </a:rPr>
                        <a:t>$3.2M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22.4%;</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33.3%;</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22.6%;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7C74F"/>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23.6%;</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19.2%;</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24.1%;</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37.1%;</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41.0%;</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25.6%;</a:t>
                      </a:r>
                    </a:p>
                    <a:p>
                      <a:pPr algn="ctr" fontAlgn="ctr"/>
                      <a:r>
                        <a:rPr lang="en-US" sz="900" b="0" i="0" u="none" strike="noStrike" dirty="0">
                          <a:solidFill>
                            <a:srgbClr val="000000"/>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14.9%</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14.6%</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002958737"/>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Millennials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18.4%;</a:t>
                      </a:r>
                    </a:p>
                    <a:p>
                      <a:pPr algn="ctr" fontAlgn="ctr"/>
                      <a:r>
                        <a:rPr lang="en-US" sz="900" b="0" i="0" u="none" strike="noStrike" dirty="0">
                          <a:solidFill>
                            <a:schemeClr val="bg1"/>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31.3%;</a:t>
                      </a:r>
                    </a:p>
                    <a:p>
                      <a:pPr algn="ctr" fontAlgn="ctr"/>
                      <a:r>
                        <a:rPr lang="en-US" sz="900" b="0" i="0" u="none" strike="noStrike" dirty="0">
                          <a:solidFill>
                            <a:srgbClr val="000000"/>
                          </a:solidFill>
                          <a:effectLst/>
                          <a:latin typeface="Franklin Gothic Book" panose="020B0503020102020204" pitchFamily="34" charset="0"/>
                        </a:rPr>
                        <a:t>$7.1M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28.3%;</a:t>
                      </a:r>
                    </a:p>
                    <a:p>
                      <a:pPr algn="ctr" fontAlgn="ctr"/>
                      <a:r>
                        <a:rPr lang="en-US" sz="900" b="0" i="0" u="none" strike="noStrike" dirty="0">
                          <a:solidFill>
                            <a:srgbClr val="000000"/>
                          </a:solidFill>
                          <a:effectLst/>
                          <a:latin typeface="Franklin Gothic Book" panose="020B0503020102020204" pitchFamily="34" charset="0"/>
                        </a:rPr>
                        <a:t>$5.6M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25.8%;</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29.9%;</a:t>
                      </a:r>
                    </a:p>
                    <a:p>
                      <a:pPr algn="ctr" fontAlgn="ctr"/>
                      <a:r>
                        <a:rPr lang="en-US" sz="900" b="0" i="0" u="none" strike="noStrike" dirty="0">
                          <a:solidFill>
                            <a:srgbClr val="000000"/>
                          </a:solidFill>
                          <a:effectLst/>
                          <a:latin typeface="Franklin Gothic Book" panose="020B0503020102020204" pitchFamily="34" charset="0"/>
                        </a:rPr>
                        <a:t>$1.8M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30.7%;</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19.6%;</a:t>
                      </a:r>
                    </a:p>
                    <a:p>
                      <a:pPr algn="ctr" fontAlgn="ctr"/>
                      <a:r>
                        <a:rPr lang="en-US" sz="900" b="0" i="0" u="none" strike="noStrike" dirty="0">
                          <a:solidFill>
                            <a:schemeClr val="bg1"/>
                          </a:solidFill>
                          <a:effectLst/>
                          <a:latin typeface="Franklin Gothic Book" panose="020B0503020102020204" pitchFamily="34" charset="0"/>
                        </a:rPr>
                        <a:t>$1.3M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21.8%;</a:t>
                      </a:r>
                    </a:p>
                    <a:p>
                      <a:pPr algn="ctr" fontAlgn="ctr"/>
                      <a:r>
                        <a:rPr lang="en-US" sz="900" b="0" i="0" u="none" strike="noStrike" dirty="0">
                          <a:solidFill>
                            <a:schemeClr val="bg1"/>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23.0%;</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22.0%;</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26.7%;</a:t>
                      </a:r>
                    </a:p>
                    <a:p>
                      <a:pPr algn="ctr" fontAlgn="ctr"/>
                      <a:r>
                        <a:rPr lang="en-US" sz="900" b="0" i="0" u="none" strike="noStrike" dirty="0">
                          <a:solidFill>
                            <a:srgbClr val="000000"/>
                          </a:solidFill>
                          <a:effectLst/>
                          <a:latin typeface="Franklin Gothic Book" panose="020B0503020102020204" pitchFamily="34" charset="0"/>
                        </a:rPr>
                        <a:t>$0.9M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43.0%;</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24.6%;</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27.7%;</a:t>
                      </a:r>
                    </a:p>
                    <a:p>
                      <a:pPr algn="ctr" fontAlgn="ctr"/>
                      <a:r>
                        <a:rPr lang="en-US" sz="900" b="0" i="0" u="none" strike="noStrike" dirty="0">
                          <a:solidFill>
                            <a:srgbClr val="000000"/>
                          </a:solidFill>
                          <a:effectLst/>
                          <a:latin typeface="Franklin Gothic Book" panose="020B0503020102020204" pitchFamily="34" charset="0"/>
                        </a:rPr>
                        <a:t>$2.2M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28.6%</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FF0000"/>
                          </a:solidFill>
                          <a:effectLst/>
                          <a:latin typeface="Franklin Gothic Book" panose="020B0503020102020204" pitchFamily="34" charset="0"/>
                        </a:rPr>
                        <a:t>26.0%</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3859050964"/>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Gen X</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chemeClr val="bg1"/>
                          </a:solidFill>
                          <a:effectLst/>
                          <a:latin typeface="Franklin Gothic Book" panose="020B0503020102020204" pitchFamily="34" charset="0"/>
                        </a:rPr>
                        <a:t>20.2%;</a:t>
                      </a:r>
                    </a:p>
                    <a:p>
                      <a:pPr algn="ctr" fontAlgn="ctr"/>
                      <a:r>
                        <a:rPr lang="en-US" sz="900" b="0" i="0" u="none" strike="noStrike" dirty="0">
                          <a:solidFill>
                            <a:schemeClr val="bg1"/>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C8383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36.6%;</a:t>
                      </a:r>
                    </a:p>
                    <a:p>
                      <a:pPr algn="ctr" fontAlgn="ctr"/>
                      <a:r>
                        <a:rPr lang="en-US" sz="900" b="0" i="0" u="none" strike="noStrike" dirty="0">
                          <a:solidFill>
                            <a:schemeClr val="bg1"/>
                          </a:solidFill>
                          <a:effectLst/>
                          <a:latin typeface="Franklin Gothic Book" panose="020B0503020102020204" pitchFamily="34" charset="0"/>
                        </a:rPr>
                        <a:t>$6.3M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32.6%;</a:t>
                      </a:r>
                    </a:p>
                    <a:p>
                      <a:pPr algn="ctr" fontAlgn="ctr"/>
                      <a:r>
                        <a:rPr lang="en-US" sz="900" b="0" i="0" u="none" strike="noStrike" dirty="0">
                          <a:solidFill>
                            <a:schemeClr val="bg1"/>
                          </a:solidFill>
                          <a:effectLst/>
                          <a:latin typeface="Franklin Gothic Book" panose="020B0503020102020204" pitchFamily="34" charset="0"/>
                        </a:rPr>
                        <a:t>$3.4M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24.5%;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31.5%;</a:t>
                      </a:r>
                    </a:p>
                    <a:p>
                      <a:pPr algn="ctr" fontAlgn="ct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38.6%;</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21.2%;</a:t>
                      </a:r>
                    </a:p>
                    <a:p>
                      <a:pPr algn="ctr" fontAlgn="ctr"/>
                      <a:r>
                        <a:rPr lang="en-US" sz="900" b="0" i="0" u="none" strike="noStrike" dirty="0">
                          <a:solidFill>
                            <a:schemeClr val="bg1"/>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19.3%;</a:t>
                      </a:r>
                    </a:p>
                    <a:p>
                      <a:pPr algn="ctr" fontAlgn="ctr"/>
                      <a:r>
                        <a:rPr lang="en-US" sz="900" b="0" i="0" u="none" strike="noStrike" dirty="0">
                          <a:solidFill>
                            <a:schemeClr val="bg1"/>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F8C8C"/>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23.7%;</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49.3%;</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31.7%;</a:t>
                      </a:r>
                    </a:p>
                    <a:p>
                      <a:pPr algn="ctr" fontAlgn="ctr"/>
                      <a:r>
                        <a:rPr lang="en-US" sz="900" b="0" i="0" u="none" strike="noStrike" dirty="0">
                          <a:solidFill>
                            <a:srgbClr val="000000"/>
                          </a:solidFill>
                          <a:effectLst/>
                          <a:latin typeface="Franklin Gothic Book" panose="020B0503020102020204" pitchFamily="34" charset="0"/>
                        </a:rPr>
                        <a:t>$0.7M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33.9%;</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D0E8E0"/>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42.8%;</a:t>
                      </a:r>
                    </a:p>
                    <a:p>
                      <a:pPr algn="ctr" fontAlgn="ctr"/>
                      <a:r>
                        <a:rPr lang="en-US" sz="900" b="0" i="0" u="none" strike="noStrike" dirty="0">
                          <a:solidFill>
                            <a:schemeClr val="bg1"/>
                          </a:solidFill>
                          <a:effectLst/>
                          <a:latin typeface="Franklin Gothic Book" panose="020B0503020102020204" pitchFamily="34" charset="0"/>
                        </a:rPr>
                        <a:t>$1.2M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18.5%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20.3%</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extLst>
                  <a:ext uri="{0D108BD9-81ED-4DB2-BD59-A6C34878D82A}">
                    <a16:rowId xmlns:a16="http://schemas.microsoft.com/office/drawing/2014/main" val="2375585832"/>
                  </a:ext>
                </a:extLst>
              </a:tr>
              <a:tr h="491904">
                <a:tc>
                  <a:txBody>
                    <a:bodyPr/>
                    <a:lstStyle/>
                    <a:p>
                      <a:pPr algn="l" fontAlgn="ctr"/>
                      <a:r>
                        <a:rPr lang="en-US" sz="800" b="0" i="0" u="none" strike="noStrike" dirty="0">
                          <a:solidFill>
                            <a:srgbClr val="000000"/>
                          </a:solidFill>
                          <a:effectLst/>
                          <a:latin typeface="Franklin Gothic Book" panose="020B0503020102020204" pitchFamily="34" charset="0"/>
                        </a:rPr>
                        <a:t>Boomers</a:t>
                      </a: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20.9%;</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chemeClr val="bg1"/>
                          </a:solidFill>
                          <a:effectLst/>
                          <a:latin typeface="Franklin Gothic Book" panose="020B0503020102020204" pitchFamily="34" charset="0"/>
                        </a:rPr>
                        <a:t>38.9%;</a:t>
                      </a:r>
                    </a:p>
                    <a:p>
                      <a:pPr algn="ctr" fontAlgn="ctr"/>
                      <a:r>
                        <a:rPr lang="en-US" sz="900" b="0" i="0" u="none" strike="noStrike" dirty="0">
                          <a:solidFill>
                            <a:schemeClr val="bg1"/>
                          </a:solidFill>
                          <a:effectLst/>
                          <a:latin typeface="Franklin Gothic Book" panose="020B0503020102020204" pitchFamily="34" charset="0"/>
                        </a:rPr>
                        <a:t>$8.1M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1F917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31.6%;</a:t>
                      </a:r>
                    </a:p>
                    <a:p>
                      <a:pPr algn="ctr" fontAlgn="ctr"/>
                      <a:r>
                        <a:rPr lang="en-US" sz="900" b="0" i="0" u="none" strike="noStrike" dirty="0">
                          <a:solidFill>
                            <a:srgbClr val="000000"/>
                          </a:solidFill>
                          <a:effectLst/>
                          <a:latin typeface="Franklin Gothic Book" panose="020B0503020102020204" pitchFamily="34" charset="0"/>
                        </a:rPr>
                        <a:t>$3.1M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3C413"/>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12.6%;</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39.5%;</a:t>
                      </a:r>
                    </a:p>
                    <a:p>
                      <a:pPr algn="ctr" fontAlgn="ctr"/>
                      <a:r>
                        <a:rPr lang="en-US" sz="900" b="0" i="0" u="none" strike="noStrike" dirty="0">
                          <a:solidFill>
                            <a:srgbClr val="000000"/>
                          </a:solidFill>
                          <a:effectLst/>
                          <a:latin typeface="Franklin Gothic Book" panose="020B0503020102020204" pitchFamily="34" charset="0"/>
                        </a:rPr>
                        <a:t>$0.5M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31.4%;</a:t>
                      </a:r>
                    </a:p>
                    <a:p>
                      <a:pPr algn="ctr" fontAlgn="ctr"/>
                      <a:r>
                        <a:rPr lang="en-US" sz="900" b="0" i="0" u="none" strike="noStrike" dirty="0">
                          <a:solidFill>
                            <a:srgbClr val="000000"/>
                          </a:solidFill>
                          <a:effectLst/>
                          <a:latin typeface="Franklin Gothic Book" panose="020B0503020102020204" pitchFamily="34" charset="0"/>
                        </a:rPr>
                        <a:t>$0.6M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8DC6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27.2%;</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33.6%;</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25.2%;</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CF4CD"/>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19.0%;</a:t>
                      </a:r>
                    </a:p>
                    <a:p>
                      <a:pPr algn="ctr" fontAlgn="ctr"/>
                      <a:r>
                        <a:rPr lang="en-US" sz="900" b="0" i="0" u="none" strike="noStrike" dirty="0">
                          <a:solidFill>
                            <a:srgbClr val="000000"/>
                          </a:solidFill>
                          <a:effectLst/>
                          <a:latin typeface="Franklin Gothic Book" panose="020B0503020102020204" pitchFamily="34" charset="0"/>
                        </a:rPr>
                        <a:t>$0.4M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F4D9DA"/>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54.2%;</a:t>
                      </a:r>
                    </a:p>
                    <a:p>
                      <a:pPr algn="ctr" fontAlgn="ctr"/>
                      <a:r>
                        <a:rPr lang="en-US" sz="900" b="0" i="0" u="none" strike="noStrike" dirty="0">
                          <a:solidFill>
                            <a:srgbClr val="000000"/>
                          </a:solidFill>
                          <a:effectLst/>
                          <a:latin typeface="Franklin Gothic Book" panose="020B0503020102020204" pitchFamily="34" charset="0"/>
                        </a:rPr>
                        <a:t>$0.2M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35.8%;</a:t>
                      </a:r>
                    </a:p>
                    <a:p>
                      <a:pPr algn="ctr" fontAlgn="ctr"/>
                      <a:r>
                        <a:rPr lang="en-US" sz="900" b="0" i="0" u="none" strike="noStrike" dirty="0">
                          <a:solidFill>
                            <a:srgbClr val="000000"/>
                          </a:solidFill>
                          <a:effectLst/>
                          <a:latin typeface="Franklin Gothic Book" panose="020B0503020102020204" pitchFamily="34" charset="0"/>
                        </a:rPr>
                        <a:t>$0.3M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38.5%;</a:t>
                      </a:r>
                    </a:p>
                    <a:p>
                      <a:pPr algn="ctr" fontAlgn="ctr"/>
                      <a:r>
                        <a:rPr lang="en-US" sz="900" b="0" i="0" u="none" strike="noStrike" dirty="0">
                          <a:solidFill>
                            <a:srgbClr val="000000"/>
                          </a:solidFill>
                          <a:effectLst/>
                          <a:latin typeface="Franklin Gothic Book" panose="020B0503020102020204" pitchFamily="34" charset="0"/>
                        </a:rPr>
                        <a:t>$0.1M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D0E8E0"/>
                    </a:solidFill>
                  </a:tcPr>
                </a:tc>
                <a:tc>
                  <a:txBody>
                    <a:bodyPr/>
                    <a:lstStyle/>
                    <a:p>
                      <a:pPr algn="ctr" fontAlgn="ctr"/>
                      <a:r>
                        <a:rPr lang="en-US" sz="900" b="0" i="0" u="none" strike="noStrike">
                          <a:solidFill>
                            <a:srgbClr val="000000"/>
                          </a:solidFill>
                          <a:effectLst/>
                          <a:latin typeface="Franklin Gothic Book" panose="020B0503020102020204" pitchFamily="34" charset="0"/>
                        </a:rPr>
                        <a:t>44.0%;</a:t>
                      </a:r>
                    </a:p>
                    <a:p>
                      <a:pPr algn="ctr" fontAlgn="ctr"/>
                      <a:r>
                        <a:rPr lang="en-US" sz="900" b="0" i="0" u="none" strike="noStrike">
                          <a:solidFill>
                            <a:srgbClr val="000000"/>
                          </a:solidFill>
                          <a:effectLst/>
                          <a:latin typeface="Franklin Gothic Book" panose="020B0503020102020204" pitchFamily="34" charset="0"/>
                        </a:rPr>
                        <a:t>$</a:t>
                      </a:r>
                      <a:r>
                        <a:rPr lang="en-US" sz="900" b="0" i="0" u="none" strike="noStrike" dirty="0">
                          <a:solidFill>
                            <a:srgbClr val="000000"/>
                          </a:solidFill>
                          <a:effectLst/>
                          <a:latin typeface="Franklin Gothic Book" panose="020B0503020102020204" pitchFamily="34" charset="0"/>
                        </a:rPr>
                        <a:t>0.8M</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solidFill>
                      <a:srgbClr val="77BDA9"/>
                    </a:solidFill>
                  </a:tcPr>
                </a:tc>
                <a:tc>
                  <a:txBody>
                    <a:bodyPr/>
                    <a:lstStyle/>
                    <a:p>
                      <a:pPr algn="ctr" fontAlgn="ctr"/>
                      <a:r>
                        <a:rPr lang="en-US" sz="900" b="0" i="0" u="none" strike="noStrike" dirty="0">
                          <a:solidFill>
                            <a:srgbClr val="000000"/>
                          </a:solidFill>
                          <a:effectLst/>
                          <a:latin typeface="Franklin Gothic Book" panose="020B0503020102020204" pitchFamily="34" charset="0"/>
                        </a:rPr>
                        <a:t>17.2%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tc>
                  <a:txBody>
                    <a:bodyPr/>
                    <a:lstStyle/>
                    <a:p>
                      <a:pPr algn="ctr" fontAlgn="ctr"/>
                      <a:r>
                        <a:rPr lang="en-US" sz="900" b="0" i="0" u="none" strike="noStrike" dirty="0">
                          <a:solidFill>
                            <a:srgbClr val="000000"/>
                          </a:solidFill>
                          <a:effectLst/>
                          <a:latin typeface="Franklin Gothic Book" panose="020B0503020102020204" pitchFamily="34" charset="0"/>
                        </a:rPr>
                        <a:t>20.2%</a:t>
                      </a: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noFill/>
                      <a:prstDash val="sysDot"/>
                      <a:round/>
                      <a:headEnd type="none" w="med" len="med"/>
                      <a:tailEnd type="none" w="med" len="med"/>
                    </a:lnB>
                  </a:tcPr>
                </a:tc>
                <a:extLst>
                  <a:ext uri="{0D108BD9-81ED-4DB2-BD59-A6C34878D82A}">
                    <a16:rowId xmlns:a16="http://schemas.microsoft.com/office/drawing/2014/main" val="1133039733"/>
                  </a:ext>
                </a:extLst>
              </a:tr>
            </a:tbl>
          </a:graphicData>
        </a:graphic>
      </p:graphicFrame>
      <p:graphicFrame>
        <p:nvGraphicFramePr>
          <p:cNvPr id="24" name="Table2">
            <a:extLst>
              <a:ext uri="{FF2B5EF4-FFF2-40B4-BE49-F238E27FC236}">
                <a16:creationId xmlns:a16="http://schemas.microsoft.com/office/drawing/2014/main" id="{E6230CC7-E96B-4715-822F-470A61E17777}"/>
              </a:ext>
            </a:extLst>
          </p:cNvPr>
          <p:cNvGraphicFramePr>
            <a:graphicFrameLocks noGrp="1"/>
          </p:cNvGraphicFramePr>
          <p:nvPr>
            <p:extLst>
              <p:ext uri="{D42A27DB-BD31-4B8C-83A1-F6EECF244321}">
                <p14:modId xmlns:p14="http://schemas.microsoft.com/office/powerpoint/2010/main" val="2546906173"/>
              </p:ext>
            </p:extLst>
          </p:nvPr>
        </p:nvGraphicFramePr>
        <p:xfrm>
          <a:off x="228576" y="5425444"/>
          <a:ext cx="11734820" cy="756778"/>
        </p:xfrm>
        <a:graphic>
          <a:graphicData uri="http://schemas.openxmlformats.org/drawingml/2006/table">
            <a:tbl>
              <a:tblPr/>
              <a:tblGrid>
                <a:gridCol w="756926">
                  <a:extLst>
                    <a:ext uri="{9D8B030D-6E8A-4147-A177-3AD203B41FA5}">
                      <a16:colId xmlns:a16="http://schemas.microsoft.com/office/drawing/2014/main" val="3984656992"/>
                    </a:ext>
                  </a:extLst>
                </a:gridCol>
                <a:gridCol w="641533">
                  <a:extLst>
                    <a:ext uri="{9D8B030D-6E8A-4147-A177-3AD203B41FA5}">
                      <a16:colId xmlns:a16="http://schemas.microsoft.com/office/drawing/2014/main" val="3384339472"/>
                    </a:ext>
                  </a:extLst>
                </a:gridCol>
                <a:gridCol w="641533">
                  <a:extLst>
                    <a:ext uri="{9D8B030D-6E8A-4147-A177-3AD203B41FA5}">
                      <a16:colId xmlns:a16="http://schemas.microsoft.com/office/drawing/2014/main" val="912069014"/>
                    </a:ext>
                  </a:extLst>
                </a:gridCol>
                <a:gridCol w="641533">
                  <a:extLst>
                    <a:ext uri="{9D8B030D-6E8A-4147-A177-3AD203B41FA5}">
                      <a16:colId xmlns:a16="http://schemas.microsoft.com/office/drawing/2014/main" val="1345988627"/>
                    </a:ext>
                  </a:extLst>
                </a:gridCol>
                <a:gridCol w="641533">
                  <a:extLst>
                    <a:ext uri="{9D8B030D-6E8A-4147-A177-3AD203B41FA5}">
                      <a16:colId xmlns:a16="http://schemas.microsoft.com/office/drawing/2014/main" val="2159426135"/>
                    </a:ext>
                  </a:extLst>
                </a:gridCol>
                <a:gridCol w="641533">
                  <a:extLst>
                    <a:ext uri="{9D8B030D-6E8A-4147-A177-3AD203B41FA5}">
                      <a16:colId xmlns:a16="http://schemas.microsoft.com/office/drawing/2014/main" val="25247948"/>
                    </a:ext>
                  </a:extLst>
                </a:gridCol>
                <a:gridCol w="641533">
                  <a:extLst>
                    <a:ext uri="{9D8B030D-6E8A-4147-A177-3AD203B41FA5}">
                      <a16:colId xmlns:a16="http://schemas.microsoft.com/office/drawing/2014/main" val="754316789"/>
                    </a:ext>
                  </a:extLst>
                </a:gridCol>
                <a:gridCol w="641533">
                  <a:extLst>
                    <a:ext uri="{9D8B030D-6E8A-4147-A177-3AD203B41FA5}">
                      <a16:colId xmlns:a16="http://schemas.microsoft.com/office/drawing/2014/main" val="866562859"/>
                    </a:ext>
                  </a:extLst>
                </a:gridCol>
                <a:gridCol w="641533">
                  <a:extLst>
                    <a:ext uri="{9D8B030D-6E8A-4147-A177-3AD203B41FA5}">
                      <a16:colId xmlns:a16="http://schemas.microsoft.com/office/drawing/2014/main" val="1688070037"/>
                    </a:ext>
                  </a:extLst>
                </a:gridCol>
                <a:gridCol w="641533">
                  <a:extLst>
                    <a:ext uri="{9D8B030D-6E8A-4147-A177-3AD203B41FA5}">
                      <a16:colId xmlns:a16="http://schemas.microsoft.com/office/drawing/2014/main" val="2669681734"/>
                    </a:ext>
                  </a:extLst>
                </a:gridCol>
                <a:gridCol w="641533">
                  <a:extLst>
                    <a:ext uri="{9D8B030D-6E8A-4147-A177-3AD203B41FA5}">
                      <a16:colId xmlns:a16="http://schemas.microsoft.com/office/drawing/2014/main" val="1235573076"/>
                    </a:ext>
                  </a:extLst>
                </a:gridCol>
                <a:gridCol w="641533">
                  <a:extLst>
                    <a:ext uri="{9D8B030D-6E8A-4147-A177-3AD203B41FA5}">
                      <a16:colId xmlns:a16="http://schemas.microsoft.com/office/drawing/2014/main" val="2920356307"/>
                    </a:ext>
                  </a:extLst>
                </a:gridCol>
                <a:gridCol w="641533">
                  <a:extLst>
                    <a:ext uri="{9D8B030D-6E8A-4147-A177-3AD203B41FA5}">
                      <a16:colId xmlns:a16="http://schemas.microsoft.com/office/drawing/2014/main" val="3282384550"/>
                    </a:ext>
                  </a:extLst>
                </a:gridCol>
                <a:gridCol w="641533">
                  <a:extLst>
                    <a:ext uri="{9D8B030D-6E8A-4147-A177-3AD203B41FA5}">
                      <a16:colId xmlns:a16="http://schemas.microsoft.com/office/drawing/2014/main" val="60456373"/>
                    </a:ext>
                  </a:extLst>
                </a:gridCol>
                <a:gridCol w="641533">
                  <a:extLst>
                    <a:ext uri="{9D8B030D-6E8A-4147-A177-3AD203B41FA5}">
                      <a16:colId xmlns:a16="http://schemas.microsoft.com/office/drawing/2014/main" val="1436420650"/>
                    </a:ext>
                  </a:extLst>
                </a:gridCol>
                <a:gridCol w="1996432">
                  <a:extLst>
                    <a:ext uri="{9D8B030D-6E8A-4147-A177-3AD203B41FA5}">
                      <a16:colId xmlns:a16="http://schemas.microsoft.com/office/drawing/2014/main" val="3846938053"/>
                    </a:ext>
                  </a:extLst>
                </a:gridCol>
              </a:tblGrid>
              <a:tr h="378389">
                <a:tc>
                  <a:txBody>
                    <a:bodyPr/>
                    <a:lstStyle/>
                    <a:p>
                      <a:pPr algn="l" fontAlgn="b"/>
                      <a:r>
                        <a:rPr lang="en-US" sz="800" b="0" i="0" u="none" strike="noStrike" dirty="0">
                          <a:solidFill>
                            <a:srgbClr val="000000"/>
                          </a:solidFill>
                          <a:effectLst/>
                          <a:latin typeface="Franklin Gothic Book" panose="020B0503020102020204" pitchFamily="34" charset="0"/>
                        </a:rPr>
                        <a:t>Manufacturer </a:t>
                      </a:r>
                      <a:r>
                        <a:rPr lang="en-US" sz="800" b="0" i="0" u="none" strike="noStrike" dirty="0" err="1">
                          <a:solidFill>
                            <a:srgbClr val="000000"/>
                          </a:solidFill>
                          <a:effectLst/>
                          <a:latin typeface="Franklin Gothic Book" panose="020B0503020102020204" pitchFamily="34" charset="0"/>
                        </a:rPr>
                        <a:t>Chg</a:t>
                      </a:r>
                      <a:r>
                        <a:rPr lang="en-US" sz="800" b="0" i="0" u="none" strike="noStrike" dirty="0">
                          <a:solidFill>
                            <a:srgbClr val="000000"/>
                          </a:solidFill>
                          <a:effectLst/>
                          <a:latin typeface="Franklin Gothic Book" panose="020B0503020102020204" pitchFamily="34" charset="0"/>
                        </a:rPr>
                        <a:t>/2YA </a:t>
                      </a:r>
                      <a:r>
                        <a:rPr lang="en-US" sz="800" b="0" i="0" u="none" strike="noStrike" dirty="0" err="1">
                          <a:solidFill>
                            <a:srgbClr val="000000"/>
                          </a:solidFill>
                          <a:effectLst/>
                          <a:latin typeface="Franklin Gothic Book" panose="020B0503020102020204" pitchFamily="34" charset="0"/>
                        </a:rPr>
                        <a:t>chg</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+1.4/</a:t>
                      </a:r>
                      <a:r>
                        <a:rPr lang="en-US" sz="800" b="0" i="0" u="none" strike="noStrike" dirty="0">
                          <a:solidFill>
                            <a:srgbClr val="FF0000"/>
                          </a:solidFill>
                          <a:effectLst/>
                          <a:latin typeface="Franklin Gothic Book" panose="020B0503020102020204" pitchFamily="34" charset="0"/>
                        </a:rPr>
                        <a:t>-3.4</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FF0000"/>
                          </a:solidFill>
                          <a:effectLst/>
                          <a:latin typeface="Franklin Gothic Book" panose="020B0503020102020204" pitchFamily="34" charset="0"/>
                        </a:rPr>
                        <a:t>-2.3</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a:solidFill>
                            <a:srgbClr val="000000"/>
                          </a:solidFill>
                          <a:effectLst/>
                          <a:latin typeface="Franklin Gothic Book" panose="020B0503020102020204" pitchFamily="34" charset="0"/>
                        </a:rPr>
                        <a:t>+4.5</a:t>
                      </a: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r>
                        <a:rPr lang="en-US" sz="800" b="0" i="0" u="none" strike="noStrike" dirty="0" err="1">
                          <a:solidFill>
                            <a:srgbClr val="000000"/>
                          </a:solidFill>
                          <a:effectLst/>
                          <a:latin typeface="Franklin Gothic Book" panose="020B0503020102020204" pitchFamily="34" charset="0"/>
                        </a:rPr>
                        <a:t>etc</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3175" cap="flat" cmpd="sng" algn="ctr">
                      <a:solidFill>
                        <a:srgbClr val="B2B2B2"/>
                      </a:solidFill>
                      <a:prstDash val="sysDot"/>
                      <a:round/>
                      <a:headEnd type="none" w="med" len="med"/>
                      <a:tailEnd type="none" w="med" len="med"/>
                    </a:lnB>
                  </a:tcPr>
                </a:tc>
                <a:tc rowSpan="2">
                  <a:txBody>
                    <a:bodyPr/>
                    <a:lstStyle/>
                    <a:p>
                      <a:pPr algn="ctr" fontAlgn="b"/>
                      <a:r>
                        <a:rPr lang="en-US" sz="800" b="0" i="0" u="none" strike="noStrike" dirty="0">
                          <a:solidFill>
                            <a:srgbClr val="000000"/>
                          </a:solidFill>
                          <a:effectLst/>
                          <a:latin typeface="Franklin Gothic Book" panose="020B0503020102020204" pitchFamily="34" charset="0"/>
                        </a:rPr>
                        <a:t>Mfr. Total:</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catShare_M</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Universe Tot:</a:t>
                      </a:r>
                      <a:br>
                        <a:rPr lang="en-US" sz="800" b="0" i="0" u="none" strike="noStrike" dirty="0">
                          <a:solidFill>
                            <a:srgbClr val="000000"/>
                          </a:solidFill>
                          <a:effectLst/>
                          <a:latin typeface="Franklin Gothic Book" panose="020B0503020102020204" pitchFamily="34" charset="0"/>
                        </a:rPr>
                      </a:br>
                      <a:r>
                        <a:rPr lang="en-US" sz="800" b="0" i="0" u="none" strike="noStrike" dirty="0">
                          <a:solidFill>
                            <a:srgbClr val="000000"/>
                          </a:solidFill>
                          <a:effectLst/>
                          <a:latin typeface="Franklin Gothic Book" panose="020B0503020102020204" pitchFamily="34" charset="0"/>
                        </a:rPr>
                        <a:t>$_</a:t>
                      </a:r>
                      <a:r>
                        <a:rPr lang="en-US" sz="800" b="0" i="0" u="none" strike="noStrike" dirty="0" err="1">
                          <a:solidFill>
                            <a:srgbClr val="000000"/>
                          </a:solidFill>
                          <a:effectLst/>
                          <a:latin typeface="Franklin Gothic Book" panose="020B0503020102020204" pitchFamily="34" charset="0"/>
                        </a:rPr>
                        <a:t>totShare_M</a:t>
                      </a: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extLst>
                  <a:ext uri="{0D108BD9-81ED-4DB2-BD59-A6C34878D82A}">
                    <a16:rowId xmlns:a16="http://schemas.microsoft.com/office/drawing/2014/main" val="2635803850"/>
                  </a:ext>
                </a:extLst>
              </a:tr>
              <a:tr h="378389">
                <a:tc>
                  <a:txBody>
                    <a:bodyPr/>
                    <a:lstStyle/>
                    <a:p>
                      <a:pPr algn="r" fontAlgn="b"/>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no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noFill/>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a:txBody>
                    <a:bodyPr/>
                    <a:lstStyle/>
                    <a:p>
                      <a:pPr algn="ctr" fontAlgn="ctr"/>
                      <a:endParaRPr lang="en-US" sz="800" b="0" i="0" u="none" strike="noStrike" dirty="0">
                        <a:solidFill>
                          <a:srgbClr val="000000"/>
                        </a:solidFill>
                        <a:effectLst/>
                        <a:latin typeface="Franklin Gothic Book" panose="020B0503020102020204" pitchFamily="34" charset="0"/>
                      </a:endParaRPr>
                    </a:p>
                  </a:txBody>
                  <a:tcPr marL="0" marR="0" marT="0" marB="0" anchor="ctr">
                    <a:lnL w="3175" cap="flat" cmpd="sng" algn="ctr">
                      <a:solidFill>
                        <a:srgbClr val="B2B2B2"/>
                      </a:solidFill>
                      <a:prstDash val="sysDot"/>
                      <a:round/>
                      <a:headEnd type="none" w="med" len="med"/>
                      <a:tailEnd type="none" w="med" len="med"/>
                    </a:lnL>
                    <a:lnR w="3175" cap="flat" cmpd="sng" algn="ctr">
                      <a:solidFill>
                        <a:srgbClr val="B2B2B2"/>
                      </a:solidFill>
                      <a:prstDash val="sysDot"/>
                      <a:round/>
                      <a:headEnd type="none" w="med" len="med"/>
                      <a:tailEnd type="none" w="med" len="med"/>
                    </a:lnR>
                    <a:lnT w="3175" cap="flat" cmpd="sng" algn="ctr">
                      <a:solidFill>
                        <a:srgbClr val="B2B2B2"/>
                      </a:solidFill>
                      <a:prstDash val="sysDot"/>
                      <a:round/>
                      <a:headEnd type="none" w="med" len="med"/>
                      <a:tailEnd type="none" w="med" len="med"/>
                    </a:lnT>
                    <a:lnB w="6350" cap="flat" cmpd="sng" algn="ctr">
                      <a:solidFill>
                        <a:schemeClr val="bg1">
                          <a:lumMod val="95000"/>
                        </a:schemeClr>
                      </a:solidFill>
                      <a:prstDash val="sysDot"/>
                      <a:round/>
                      <a:headEnd type="none" w="med" len="med"/>
                      <a:tailEnd type="none" w="med" len="med"/>
                    </a:lnB>
                  </a:tcPr>
                </a:tc>
                <a:tc vMerge="1">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53615"/>
                  </a:ext>
                </a:extLst>
              </a:tr>
            </a:tbl>
          </a:graphicData>
        </a:graphic>
      </p:graphicFrame>
      <p:sp>
        <p:nvSpPr>
          <p:cNvPr id="4" name="Slide Number Placeholder 3">
            <a:extLst>
              <a:ext uri="{FF2B5EF4-FFF2-40B4-BE49-F238E27FC236}">
                <a16:creationId xmlns:a16="http://schemas.microsoft.com/office/drawing/2014/main" id="{CB6B0CF5-AD82-4F8D-96D2-549E7E5BE7EB}"/>
              </a:ext>
            </a:extLst>
          </p:cNvPr>
          <p:cNvSpPr>
            <a:spLocks noGrp="1"/>
          </p:cNvSpPr>
          <p:nvPr>
            <p:ph type="sldNum" sz="quarter" idx="4"/>
          </p:nvPr>
        </p:nvSpPr>
        <p:spPr/>
        <p:txBody>
          <a:bodyPr/>
          <a:lstStyle/>
          <a:p>
            <a:fld id="{A26DCA39-FE7E-4B33-9419-C9BB65BD885E}" type="slidenum">
              <a:rPr lang="en-US" smtClean="0"/>
              <a:t>71</a:t>
            </a:fld>
            <a:endParaRPr lang="en-US"/>
          </a:p>
        </p:txBody>
      </p:sp>
    </p:spTree>
    <p:extLst>
      <p:ext uri="{BB962C8B-B14F-4D97-AF65-F5344CB8AC3E}">
        <p14:creationId xmlns:p14="http://schemas.microsoft.com/office/powerpoint/2010/main" val="67151136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bowl of oatmeal porridge with banana and blueberries on a vintage table">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p:blipFill>
        <p:spPr>
          <a:xfrm>
            <a:off x="6569079" y="1556168"/>
            <a:ext cx="5618497" cy="3745664"/>
          </a:xfrm>
        </p:spPr>
      </p:pic>
      <p:sp>
        <p:nvSpPr>
          <p:cNvPr id="4" name="Title">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dirty="0"/>
              <a:t>Brand deep dives</a:t>
            </a:r>
          </a:p>
        </p:txBody>
      </p:sp>
    </p:spTree>
    <p:extLst>
      <p:ext uri="{BB962C8B-B14F-4D97-AF65-F5344CB8AC3E}">
        <p14:creationId xmlns:p14="http://schemas.microsoft.com/office/powerpoint/2010/main" val="4197880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73</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Brand share</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918869"/>
            <a:ext cx="12039600" cy="45719"/>
          </a:xfrm>
          <a:prstGeom prst="rect">
            <a:avLst/>
          </a:prstGeom>
        </p:spPr>
      </p:pic>
      <p:grpSp>
        <p:nvGrpSpPr>
          <p:cNvPr id="24" name="Group 23">
            <a:extLst>
              <a:ext uri="{FF2B5EF4-FFF2-40B4-BE49-F238E27FC236}">
                <a16:creationId xmlns:a16="http://schemas.microsoft.com/office/drawing/2014/main" id="{B4753BAE-D6F7-4CF3-B6FC-891727411850}"/>
              </a:ext>
            </a:extLst>
          </p:cNvPr>
          <p:cNvGrpSpPr/>
          <p:nvPr/>
        </p:nvGrpSpPr>
        <p:grpSpPr>
          <a:xfrm>
            <a:off x="3692976" y="6453235"/>
            <a:ext cx="6309360" cy="369332"/>
            <a:chOff x="3692976" y="6453235"/>
            <a:chExt cx="6309360" cy="369332"/>
          </a:xfrm>
        </p:grpSpPr>
        <p:sp>
          <p:nvSpPr>
            <p:cNvPr id="28" name="TextBox 27">
              <a:extLst>
                <a:ext uri="{FF2B5EF4-FFF2-40B4-BE49-F238E27FC236}">
                  <a16:creationId xmlns:a16="http://schemas.microsoft.com/office/drawing/2014/main" id="{F2CBB29B-5F65-45B8-8D64-0E8F1DF6B2F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Occasions Share | Change PP Vs year ago, Change PP Vs 2 year ago      Positive       Negative  </a:t>
              </a:r>
            </a:p>
          </p:txBody>
        </p:sp>
        <p:sp>
          <p:nvSpPr>
            <p:cNvPr id="29" name="Flowchart: Connector 28">
              <a:extLst>
                <a:ext uri="{FF2B5EF4-FFF2-40B4-BE49-F238E27FC236}">
                  <a16:creationId xmlns:a16="http://schemas.microsoft.com/office/drawing/2014/main" id="{8A6F3CD3-BB8F-4BF9-B005-A55EFC64B490}"/>
                </a:ext>
              </a:extLst>
            </p:cNvPr>
            <p:cNvSpPr/>
            <p:nvPr/>
          </p:nvSpPr>
          <p:spPr>
            <a:xfrm>
              <a:off x="7908991"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owchart: Connector 29">
              <a:extLst>
                <a:ext uri="{FF2B5EF4-FFF2-40B4-BE49-F238E27FC236}">
                  <a16:creationId xmlns:a16="http://schemas.microsoft.com/office/drawing/2014/main" id="{1A641E53-4893-4A6A-8879-6D8A0E0784DC}"/>
                </a:ext>
              </a:extLst>
            </p:cNvPr>
            <p:cNvSpPr/>
            <p:nvPr/>
          </p:nvSpPr>
          <p:spPr>
            <a:xfrm>
              <a:off x="8529995"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7752F092-91F0-45B9-AB19-BC2A2AEB1C2C}"/>
              </a:ext>
            </a:extLst>
          </p:cNvPr>
          <p:cNvSpPr>
            <a:spLocks noGrp="1"/>
          </p:cNvSpPr>
          <p:nvPr>
            <p:ph type="sldNum" sz="quarter" idx="4"/>
          </p:nvPr>
        </p:nvSpPr>
        <p:spPr/>
        <p:txBody>
          <a:bodyPr/>
          <a:lstStyle/>
          <a:p>
            <a:fld id="{A26DCA39-FE7E-4B33-9419-C9BB65BD885E}" type="slidenum">
              <a:rPr lang="en-US" smtClean="0"/>
              <a:t>73</a:t>
            </a:fld>
            <a:endParaRPr lang="en-US"/>
          </a:p>
        </p:txBody>
      </p:sp>
      <p:graphicFrame>
        <p:nvGraphicFramePr>
          <p:cNvPr id="14" name="Table1">
            <a:extLst>
              <a:ext uri="{FF2B5EF4-FFF2-40B4-BE49-F238E27FC236}">
                <a16:creationId xmlns:a16="http://schemas.microsoft.com/office/drawing/2014/main" id="{B4E1D752-DD53-471E-880E-5B48AAF00D9B}"/>
              </a:ext>
            </a:extLst>
          </p:cNvPr>
          <p:cNvGraphicFramePr>
            <a:graphicFrameLocks noGrp="1"/>
          </p:cNvGraphicFramePr>
          <p:nvPr>
            <p:extLst>
              <p:ext uri="{D42A27DB-BD31-4B8C-83A1-F6EECF244321}">
                <p14:modId xmlns:p14="http://schemas.microsoft.com/office/powerpoint/2010/main" val="3809093664"/>
              </p:ext>
            </p:extLst>
          </p:nvPr>
        </p:nvGraphicFramePr>
        <p:xfrm>
          <a:off x="254978" y="1397000"/>
          <a:ext cx="11780307" cy="4615500"/>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539810">
                <a:tc>
                  <a:txBody>
                    <a:bodyPr/>
                    <a:lstStyle/>
                    <a:p>
                      <a:pPr algn="ctr"/>
                      <a:r>
                        <a:rPr lang="en-US" sz="900" b="0" dirty="0">
                          <a:latin typeface="Franklin Gothic Medium" panose="020B0603020102020204" pitchFamily="34" charset="0"/>
                        </a:rPr>
                        <a:t>Share (</a:t>
                      </a: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407569">
                <a:tc>
                  <a:txBody>
                    <a:bodyPr/>
                    <a:lstStyle/>
                    <a:p>
                      <a:pPr algn="l" fontAlgn="b"/>
                      <a:r>
                        <a:rPr lang="en-US" sz="800" b="0" i="0" u="none" strike="noStrike" dirty="0">
                          <a:solidFill>
                            <a:srgbClr val="000000"/>
                          </a:solidFill>
                          <a:effectLst/>
                          <a:latin typeface="Franklin Gothic Book" panose="020B0503020102020204" pitchFamily="34" charset="0"/>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4075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spTree>
    <p:extLst>
      <p:ext uri="{BB962C8B-B14F-4D97-AF65-F5344CB8AC3E}">
        <p14:creationId xmlns:p14="http://schemas.microsoft.com/office/powerpoint/2010/main" val="97565570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74</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Brand AOPC</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panose="020B0603020102020204" pitchFamily="34" charset="0"/>
                <a:cs typeface="Arial"/>
              </a:rPr>
              <a:t>(OVERALL occasion change, who's driving change)</a:t>
            </a:r>
          </a:p>
        </p:txBody>
      </p:sp>
      <p:pic>
        <p:nvPicPr>
          <p:cNvPr id="25" name="Picture 24">
            <a:extLst>
              <a:ext uri="{FF2B5EF4-FFF2-40B4-BE49-F238E27FC236}">
                <a16:creationId xmlns:a16="http://schemas.microsoft.com/office/drawing/2014/main" id="{40D48227-FC07-438D-B2AA-9E2304AAA86A}"/>
              </a:ext>
            </a:extLst>
          </p:cNvPr>
          <p:cNvPicPr/>
          <p:nvPr/>
        </p:nvPicPr>
        <p:blipFill>
          <a:blip r:embed="rId3">
            <a:extLst>
              <a:ext uri="{28A0092B-C50C-407E-A947-70E740481C1C}">
                <a14:useLocalDpi xmlns:a14="http://schemas.microsoft.com/office/drawing/2010/main"/>
              </a:ext>
            </a:extLst>
          </a:blip>
          <a:stretch>
            <a:fillRect/>
          </a:stretch>
        </p:blipFill>
        <p:spPr>
          <a:xfrm>
            <a:off x="0" y="1907293"/>
            <a:ext cx="12039600" cy="45719"/>
          </a:xfrm>
          <a:prstGeom prst="rect">
            <a:avLst/>
          </a:prstGeom>
        </p:spPr>
      </p:pic>
      <p:grpSp>
        <p:nvGrpSpPr>
          <p:cNvPr id="20" name="Group 19">
            <a:extLst>
              <a:ext uri="{FF2B5EF4-FFF2-40B4-BE49-F238E27FC236}">
                <a16:creationId xmlns:a16="http://schemas.microsoft.com/office/drawing/2014/main" id="{9BF908E9-033A-4E57-8407-6841B01A09F8}"/>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D29B4AE8-5C3A-4724-84B1-6255DFB1A3D2}"/>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EFDBB72C-CE86-401C-83D0-6B37967417FE}"/>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F9631481-0C47-4664-9D1C-2E001D15B99D}"/>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113206C-4D37-45E0-8CF0-2BFEF5C45210}"/>
              </a:ext>
            </a:extLst>
          </p:cNvPr>
          <p:cNvSpPr>
            <a:spLocks noGrp="1"/>
          </p:cNvSpPr>
          <p:nvPr>
            <p:ph type="sldNum" sz="quarter" idx="4"/>
          </p:nvPr>
        </p:nvSpPr>
        <p:spPr/>
        <p:txBody>
          <a:bodyPr/>
          <a:lstStyle/>
          <a:p>
            <a:fld id="{A26DCA39-FE7E-4B33-9419-C9BB65BD885E}" type="slidenum">
              <a:rPr lang="en-US" smtClean="0"/>
              <a:t>74</a:t>
            </a:fld>
            <a:endParaRPr lang="en-US"/>
          </a:p>
        </p:txBody>
      </p:sp>
      <p:graphicFrame>
        <p:nvGraphicFramePr>
          <p:cNvPr id="18" name="Table1">
            <a:extLst>
              <a:ext uri="{FF2B5EF4-FFF2-40B4-BE49-F238E27FC236}">
                <a16:creationId xmlns:a16="http://schemas.microsoft.com/office/drawing/2014/main" id="{A5133D6D-2C98-45E9-913B-3A3C7E8E9E7C}"/>
              </a:ext>
            </a:extLst>
          </p:cNvPr>
          <p:cNvGraphicFramePr>
            <a:graphicFrameLocks noGrp="1"/>
          </p:cNvGraphicFramePr>
          <p:nvPr>
            <p:extLst>
              <p:ext uri="{D42A27DB-BD31-4B8C-83A1-F6EECF244321}">
                <p14:modId xmlns:p14="http://schemas.microsoft.com/office/powerpoint/2010/main" val="1117809071"/>
              </p:ext>
            </p:extLst>
          </p:nvPr>
        </p:nvGraphicFramePr>
        <p:xfrm>
          <a:off x="152400" y="1388382"/>
          <a:ext cx="11780307" cy="4637764"/>
        </p:xfrm>
        <a:graphic>
          <a:graphicData uri="http://schemas.openxmlformats.org/drawingml/2006/table">
            <a:tbl>
              <a:tblPr firstRow="1" bandRow="1">
                <a:tableStyleId>{0E3FDE45-AF77-4B5C-9715-49D594BDF05E}</a:tableStyleId>
              </a:tblPr>
              <a:tblGrid>
                <a:gridCol w="1195137">
                  <a:extLst>
                    <a:ext uri="{9D8B030D-6E8A-4147-A177-3AD203B41FA5}">
                      <a16:colId xmlns:a16="http://schemas.microsoft.com/office/drawing/2014/main" val="881002053"/>
                    </a:ext>
                  </a:extLst>
                </a:gridCol>
                <a:gridCol w="705678">
                  <a:extLst>
                    <a:ext uri="{9D8B030D-6E8A-4147-A177-3AD203B41FA5}">
                      <a16:colId xmlns:a16="http://schemas.microsoft.com/office/drawing/2014/main" val="1208518369"/>
                    </a:ext>
                  </a:extLst>
                </a:gridCol>
                <a:gridCol w="705678">
                  <a:extLst>
                    <a:ext uri="{9D8B030D-6E8A-4147-A177-3AD203B41FA5}">
                      <a16:colId xmlns:a16="http://schemas.microsoft.com/office/drawing/2014/main" val="1237135255"/>
                    </a:ext>
                  </a:extLst>
                </a:gridCol>
                <a:gridCol w="705678">
                  <a:extLst>
                    <a:ext uri="{9D8B030D-6E8A-4147-A177-3AD203B41FA5}">
                      <a16:colId xmlns:a16="http://schemas.microsoft.com/office/drawing/2014/main" val="1499619777"/>
                    </a:ext>
                  </a:extLst>
                </a:gridCol>
                <a:gridCol w="705678">
                  <a:extLst>
                    <a:ext uri="{9D8B030D-6E8A-4147-A177-3AD203B41FA5}">
                      <a16:colId xmlns:a16="http://schemas.microsoft.com/office/drawing/2014/main" val="3479004267"/>
                    </a:ext>
                  </a:extLst>
                </a:gridCol>
                <a:gridCol w="705678">
                  <a:extLst>
                    <a:ext uri="{9D8B030D-6E8A-4147-A177-3AD203B41FA5}">
                      <a16:colId xmlns:a16="http://schemas.microsoft.com/office/drawing/2014/main" val="2750460429"/>
                    </a:ext>
                  </a:extLst>
                </a:gridCol>
                <a:gridCol w="705678">
                  <a:extLst>
                    <a:ext uri="{9D8B030D-6E8A-4147-A177-3AD203B41FA5}">
                      <a16:colId xmlns:a16="http://schemas.microsoft.com/office/drawing/2014/main" val="794520846"/>
                    </a:ext>
                  </a:extLst>
                </a:gridCol>
                <a:gridCol w="705678">
                  <a:extLst>
                    <a:ext uri="{9D8B030D-6E8A-4147-A177-3AD203B41FA5}">
                      <a16:colId xmlns:a16="http://schemas.microsoft.com/office/drawing/2014/main" val="3968922060"/>
                    </a:ext>
                  </a:extLst>
                </a:gridCol>
                <a:gridCol w="705678">
                  <a:extLst>
                    <a:ext uri="{9D8B030D-6E8A-4147-A177-3AD203B41FA5}">
                      <a16:colId xmlns:a16="http://schemas.microsoft.com/office/drawing/2014/main" val="1478791964"/>
                    </a:ext>
                  </a:extLst>
                </a:gridCol>
                <a:gridCol w="705678">
                  <a:extLst>
                    <a:ext uri="{9D8B030D-6E8A-4147-A177-3AD203B41FA5}">
                      <a16:colId xmlns:a16="http://schemas.microsoft.com/office/drawing/2014/main" val="2966880700"/>
                    </a:ext>
                  </a:extLst>
                </a:gridCol>
                <a:gridCol w="705678">
                  <a:extLst>
                    <a:ext uri="{9D8B030D-6E8A-4147-A177-3AD203B41FA5}">
                      <a16:colId xmlns:a16="http://schemas.microsoft.com/office/drawing/2014/main" val="3518609017"/>
                    </a:ext>
                  </a:extLst>
                </a:gridCol>
                <a:gridCol w="705678">
                  <a:extLst>
                    <a:ext uri="{9D8B030D-6E8A-4147-A177-3AD203B41FA5}">
                      <a16:colId xmlns:a16="http://schemas.microsoft.com/office/drawing/2014/main" val="4246921918"/>
                    </a:ext>
                  </a:extLst>
                </a:gridCol>
                <a:gridCol w="705678">
                  <a:extLst>
                    <a:ext uri="{9D8B030D-6E8A-4147-A177-3AD203B41FA5}">
                      <a16:colId xmlns:a16="http://schemas.microsoft.com/office/drawing/2014/main" val="2984274023"/>
                    </a:ext>
                  </a:extLst>
                </a:gridCol>
                <a:gridCol w="705678">
                  <a:extLst>
                    <a:ext uri="{9D8B030D-6E8A-4147-A177-3AD203B41FA5}">
                      <a16:colId xmlns:a16="http://schemas.microsoft.com/office/drawing/2014/main" val="2594676584"/>
                    </a:ext>
                  </a:extLst>
                </a:gridCol>
                <a:gridCol w="705678">
                  <a:extLst>
                    <a:ext uri="{9D8B030D-6E8A-4147-A177-3AD203B41FA5}">
                      <a16:colId xmlns:a16="http://schemas.microsoft.com/office/drawing/2014/main" val="1375794648"/>
                    </a:ext>
                  </a:extLst>
                </a:gridCol>
                <a:gridCol w="705678">
                  <a:extLst>
                    <a:ext uri="{9D8B030D-6E8A-4147-A177-3AD203B41FA5}">
                      <a16:colId xmlns:a16="http://schemas.microsoft.com/office/drawing/2014/main" val="3823402466"/>
                    </a:ext>
                  </a:extLst>
                </a:gridCol>
              </a:tblGrid>
              <a:tr h="542414">
                <a:tc>
                  <a:txBody>
                    <a:bodyPr/>
                    <a:lstStyle/>
                    <a:p>
                      <a:pPr algn="ctr"/>
                      <a:r>
                        <a:rPr lang="en-US" sz="900" b="0" dirty="0">
                          <a:latin typeface="Franklin Gothic Medium" panose="020B0603020102020204" pitchFamily="34" charset="0"/>
                        </a:rPr>
                        <a:t>APOC</a:t>
                      </a:r>
                    </a:p>
                    <a:p>
                      <a:pPr algn="ctr"/>
                      <a:r>
                        <a:rPr lang="en-US" sz="900" b="0" dirty="0" err="1">
                          <a:latin typeface="Franklin Gothic Medium" panose="020B0603020102020204" pitchFamily="34" charset="0"/>
                        </a:rPr>
                        <a:t>Chg</a:t>
                      </a:r>
                      <a:r>
                        <a:rPr lang="en-US" sz="900" b="0" dirty="0">
                          <a:latin typeface="Franklin Gothic Medium" panose="020B0603020102020204" pitchFamily="34" charset="0"/>
                        </a:rPr>
                        <a:t> YA/</a:t>
                      </a:r>
                      <a:r>
                        <a:rPr lang="en-US" sz="900" b="0" dirty="0" err="1">
                          <a:latin typeface="Franklin Gothic Medium" panose="020B0603020102020204" pitchFamily="34" charset="0"/>
                        </a:rPr>
                        <a:t>Chg</a:t>
                      </a:r>
                      <a:r>
                        <a:rPr lang="en-US" sz="900" b="0" dirty="0">
                          <a:latin typeface="Franklin Gothic Medium" panose="020B0603020102020204" pitchFamily="34" charset="0"/>
                        </a:rPr>
                        <a:t> 2YA</a:t>
                      </a:r>
                    </a:p>
                  </a:txBody>
                  <a:tcPr marL="0" marR="0" marT="0" marB="0" anchor="ctr">
                    <a:lnL>
                      <a:noFill/>
                    </a:lnL>
                    <a:lnR w="3175" cap="flat" cmpd="sng" algn="ctr">
                      <a:solidFill>
                        <a:srgbClr val="BFBFBF"/>
                      </a:solidFill>
                      <a:prstDash val="sysDot"/>
                      <a:round/>
                      <a:headEnd type="none" w="med" len="med"/>
                      <a:tailEnd type="none" w="med" len="med"/>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a:noFill/>
                    </a:lnR>
                    <a:lnT w="12700" cmpd="sng">
                      <a:noFill/>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solidFill>
                      <a:srgbClr val="F2F2F2">
                        <a:alpha val="28000"/>
                      </a:srgbClr>
                    </a:solidFill>
                  </a:tcPr>
                </a:tc>
                <a:extLst>
                  <a:ext uri="{0D108BD9-81ED-4DB2-BD59-A6C34878D82A}">
                    <a16:rowId xmlns:a16="http://schemas.microsoft.com/office/drawing/2014/main" val="1023459759"/>
                  </a:ext>
                </a:extLst>
              </a:tr>
              <a:tr h="409535">
                <a:tc>
                  <a:txBody>
                    <a:bodyPr/>
                    <a:lstStyle/>
                    <a:p>
                      <a:pPr algn="l" fontAlgn="b"/>
                      <a:r>
                        <a:rPr lang="en-US" sz="800" b="0" i="0" u="none" strike="noStrike" dirty="0">
                          <a:solidFill>
                            <a:srgbClr val="000000"/>
                          </a:solidFill>
                          <a:effectLst/>
                          <a:latin typeface="Franklin Gothic Book" panose="020B0503020102020204" pitchFamily="34" charset="0"/>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51"/>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027689"/>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140733"/>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034992"/>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1198779"/>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819132"/>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70102"/>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7335429"/>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Franklin Gothic Book" panose="020B0503020102020204" pitchFamily="34" charset="0"/>
                          <a:cs typeface="Arial"/>
                        </a:rPr>
                        <a:t>Key Brand</a:t>
                      </a:r>
                      <a:endPar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endParaRP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624025"/>
                  </a:ext>
                </a:extLst>
              </a:tr>
              <a:tr h="40953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Franklin Gothic Book" panose="020B0503020102020204" pitchFamily="34" charset="0"/>
                          <a:cs typeface="Arial"/>
                        </a:rPr>
                        <a:t>Key Brand</a:t>
                      </a:r>
                    </a:p>
                  </a:txBody>
                  <a:tcPr marL="9525" marR="9525" marT="9525" marB="0" anchor="ctr">
                    <a:lnL>
                      <a:noFill/>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a:noFill/>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963733"/>
                  </a:ext>
                </a:extLst>
              </a:tr>
            </a:tbl>
          </a:graphicData>
        </a:graphic>
      </p:graphicFrame>
    </p:spTree>
    <p:extLst>
      <p:ext uri="{BB962C8B-B14F-4D97-AF65-F5344CB8AC3E}">
        <p14:creationId xmlns:p14="http://schemas.microsoft.com/office/powerpoint/2010/main" val="24146411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75</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27393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p>
          <a:p>
            <a:pPr marL="0" marR="0" lvl="0" indent="0" algn="l" defTabSz="914400" rtl="0" eaLnBrk="1" fontAlgn="auto" latinLnBrk="0" hangingPunct="1">
              <a:lnSpc>
                <a:spcPct val="90000"/>
              </a:lnSpc>
              <a:spcBef>
                <a:spcPct val="0"/>
              </a:spcBef>
              <a:spcAft>
                <a:spcPct val="0"/>
              </a:spcAft>
              <a:buClrTx/>
              <a:buSzTx/>
              <a:buFontTx/>
              <a:buNone/>
              <a:defRPr/>
            </a:pPr>
            <a:r>
              <a:rPr lang="en-US" sz="1600" dirty="0">
                <a:latin typeface="Franklin Gothic Medium Cond"/>
              </a:rPr>
              <a:t>(Measure: Brand Share  of  Category Occasion)</a:t>
            </a:r>
            <a:endParaRPr lang="en-US" sz="1600" dirty="0"/>
          </a:p>
        </p:txBody>
      </p:sp>
      <p:grpSp>
        <p:nvGrpSpPr>
          <p:cNvPr id="6" name="Group 5">
            <a:extLst>
              <a:ext uri="{FF2B5EF4-FFF2-40B4-BE49-F238E27FC236}">
                <a16:creationId xmlns:a16="http://schemas.microsoft.com/office/drawing/2014/main" id="{C899BE44-968D-4B55-BD70-366E2FBDAAD7}"/>
              </a:ext>
            </a:extLst>
          </p:cNvPr>
          <p:cNvGrpSpPr/>
          <p:nvPr/>
        </p:nvGrpSpPr>
        <p:grpSpPr>
          <a:xfrm>
            <a:off x="3732881" y="6559721"/>
            <a:ext cx="6309360" cy="230832"/>
            <a:chOff x="3732881" y="6559721"/>
            <a:chExt cx="6309360" cy="230832"/>
          </a:xfrm>
        </p:grpSpPr>
        <p:sp>
          <p:nvSpPr>
            <p:cNvPr id="88" name="TextBox 87">
              <a:extLst>
                <a:ext uri="{FF2B5EF4-FFF2-40B4-BE49-F238E27FC236}">
                  <a16:creationId xmlns:a16="http://schemas.microsoft.com/office/drawing/2014/main" id="{128121D0-981E-41D5-9EA0-7E9367623CED}"/>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Brand Share of Occasion | Change Vs year ago , Change Vs 2 year ago       Positive       Negative  </a:t>
              </a:r>
            </a:p>
          </p:txBody>
        </p:sp>
        <p:sp>
          <p:nvSpPr>
            <p:cNvPr id="5" name="Flowchart: Connector 4">
              <a:extLst>
                <a:ext uri="{FF2B5EF4-FFF2-40B4-BE49-F238E27FC236}">
                  <a16:creationId xmlns:a16="http://schemas.microsoft.com/office/drawing/2014/main" id="{30D7226F-BEE1-49E3-BA76-83F6E41601F4}"/>
                </a:ext>
              </a:extLst>
            </p:cNvPr>
            <p:cNvSpPr/>
            <p:nvPr/>
          </p:nvSpPr>
          <p:spPr>
            <a:xfrm>
              <a:off x="8181479" y="6607348"/>
              <a:ext cx="108284" cy="111504"/>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Flowchart: Connector 107">
              <a:extLst>
                <a:ext uri="{FF2B5EF4-FFF2-40B4-BE49-F238E27FC236}">
                  <a16:creationId xmlns:a16="http://schemas.microsoft.com/office/drawing/2014/main" id="{9DDA305B-33F3-4573-A5FC-0D69F0B3763F}"/>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0AE13449-952D-4F48-9A12-3336C8E0B2DB}"/>
              </a:ext>
            </a:extLst>
          </p:cNvPr>
          <p:cNvSpPr/>
          <p:nvPr/>
        </p:nvSpPr>
        <p:spPr>
          <a:xfrm>
            <a:off x="281482"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387615B9-D163-4A27-AFE7-F179D5F039D4}"/>
              </a:ext>
            </a:extLst>
          </p:cNvPr>
          <p:cNvSpPr/>
          <p:nvPr/>
        </p:nvSpPr>
        <p:spPr>
          <a:xfrm>
            <a:off x="4237290"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559F6B2-8F42-4443-83F8-636FC71E148A}"/>
              </a:ext>
            </a:extLst>
          </p:cNvPr>
          <p:cNvSpPr/>
          <p:nvPr/>
        </p:nvSpPr>
        <p:spPr>
          <a:xfrm>
            <a:off x="281482"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7A670CA-F858-4B28-93D5-9C4643E11C21}"/>
              </a:ext>
            </a:extLst>
          </p:cNvPr>
          <p:cNvSpPr/>
          <p:nvPr/>
        </p:nvSpPr>
        <p:spPr>
          <a:xfrm>
            <a:off x="4237290"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125" descr="A picture containing knife&#10;&#10;Description automatically generated">
            <a:extLst>
              <a:ext uri="{FF2B5EF4-FFF2-40B4-BE49-F238E27FC236}">
                <a16:creationId xmlns:a16="http://schemas.microsoft.com/office/drawing/2014/main" id="{A6C92886-26B1-43E5-A05C-B94A2ED8B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995024"/>
            <a:ext cx="326697" cy="345860"/>
          </a:xfrm>
          <a:prstGeom prst="rect">
            <a:avLst/>
          </a:prstGeom>
        </p:spPr>
      </p:pic>
      <p:sp>
        <p:nvSpPr>
          <p:cNvPr id="127" name="Rectangle 126">
            <a:extLst>
              <a:ext uri="{FF2B5EF4-FFF2-40B4-BE49-F238E27FC236}">
                <a16:creationId xmlns:a16="http://schemas.microsoft.com/office/drawing/2014/main" id="{60EF5E86-1B7B-48E2-9C71-6A86AEE0CAF8}"/>
              </a:ext>
            </a:extLst>
          </p:cNvPr>
          <p:cNvSpPr/>
          <p:nvPr/>
        </p:nvSpPr>
        <p:spPr>
          <a:xfrm>
            <a:off x="850926" y="1063297"/>
            <a:ext cx="866712" cy="276999"/>
          </a:xfrm>
          <a:prstGeom prst="rect">
            <a:avLst/>
          </a:prstGeom>
        </p:spPr>
        <p:txBody>
          <a:bodyPr wrap="none">
            <a:spAutoFit/>
          </a:bodyPr>
          <a:lstStyle/>
          <a:p>
            <a:pPr fontAlgn="t"/>
            <a:r>
              <a:rPr lang="en-US" sz="1200" b="1">
                <a:latin typeface="Franklin Gothic Book" panose="020B0503020102020204" pitchFamily="34" charset="0"/>
              </a:rPr>
              <a:t>WHO EATS</a:t>
            </a:r>
          </a:p>
        </p:txBody>
      </p:sp>
      <p:pic>
        <p:nvPicPr>
          <p:cNvPr id="128" name="Picture 127">
            <a:extLst>
              <a:ext uri="{FF2B5EF4-FFF2-40B4-BE49-F238E27FC236}">
                <a16:creationId xmlns:a16="http://schemas.microsoft.com/office/drawing/2014/main" id="{26ADB681-797D-4A3B-938D-30FB9F54CB85}"/>
              </a:ext>
            </a:extLst>
          </p:cNvPr>
          <p:cNvPicPr/>
          <p:nvPr/>
        </p:nvPicPr>
        <p:blipFill>
          <a:blip r:embed="rId4">
            <a:extLst>
              <a:ext uri="{28A0092B-C50C-407E-A947-70E740481C1C}">
                <a14:useLocalDpi xmlns:a14="http://schemas.microsoft.com/office/drawing/2010/main" val="0"/>
              </a:ext>
            </a:extLst>
          </a:blip>
          <a:stretch>
            <a:fillRect/>
          </a:stretch>
        </p:blipFill>
        <p:spPr>
          <a:xfrm>
            <a:off x="281482" y="1362777"/>
            <a:ext cx="3744000" cy="114300"/>
          </a:xfrm>
          <a:prstGeom prst="rect">
            <a:avLst/>
          </a:prstGeom>
        </p:spPr>
      </p:pic>
      <p:pic>
        <p:nvPicPr>
          <p:cNvPr id="130" name="Picture 129">
            <a:extLst>
              <a:ext uri="{FF2B5EF4-FFF2-40B4-BE49-F238E27FC236}">
                <a16:creationId xmlns:a16="http://schemas.microsoft.com/office/drawing/2014/main" id="{AF738898-9B8D-4002-A321-A8046935DC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16" y="1026511"/>
            <a:ext cx="288000" cy="288000"/>
          </a:xfrm>
          <a:prstGeom prst="rect">
            <a:avLst/>
          </a:prstGeom>
        </p:spPr>
      </p:pic>
      <p:pic>
        <p:nvPicPr>
          <p:cNvPr id="131" name="Picture 130" descr="A picture containing knife&#10;&#10;Description automatically generated">
            <a:extLst>
              <a:ext uri="{FF2B5EF4-FFF2-40B4-BE49-F238E27FC236}">
                <a16:creationId xmlns:a16="http://schemas.microsoft.com/office/drawing/2014/main" id="{CD3104D0-DC8A-4AD6-9191-1F7A53B53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995024"/>
            <a:ext cx="326697" cy="345860"/>
          </a:xfrm>
          <a:prstGeom prst="rect">
            <a:avLst/>
          </a:prstGeom>
        </p:spPr>
      </p:pic>
      <p:sp>
        <p:nvSpPr>
          <p:cNvPr id="132" name="Rectangle 131">
            <a:extLst>
              <a:ext uri="{FF2B5EF4-FFF2-40B4-BE49-F238E27FC236}">
                <a16:creationId xmlns:a16="http://schemas.microsoft.com/office/drawing/2014/main" id="{6B7B46F3-DB4D-4639-BBC4-E8896EC411D4}"/>
              </a:ext>
            </a:extLst>
          </p:cNvPr>
          <p:cNvSpPr/>
          <p:nvPr/>
        </p:nvSpPr>
        <p:spPr>
          <a:xfrm>
            <a:off x="4806414" y="1063297"/>
            <a:ext cx="596638" cy="276999"/>
          </a:xfrm>
          <a:prstGeom prst="rect">
            <a:avLst/>
          </a:prstGeom>
        </p:spPr>
        <p:txBody>
          <a:bodyPr wrap="none">
            <a:spAutoFit/>
          </a:bodyPr>
          <a:lstStyle/>
          <a:p>
            <a:pPr fontAlgn="t"/>
            <a:r>
              <a:rPr lang="en-US" sz="1200" b="1">
                <a:latin typeface="Franklin Gothic Book" panose="020B0503020102020204" pitchFamily="34" charset="0"/>
              </a:rPr>
              <a:t>WHEN</a:t>
            </a:r>
          </a:p>
        </p:txBody>
      </p:sp>
      <p:pic>
        <p:nvPicPr>
          <p:cNvPr id="133" name="Picture 132">
            <a:extLst>
              <a:ext uri="{FF2B5EF4-FFF2-40B4-BE49-F238E27FC236}">
                <a16:creationId xmlns:a16="http://schemas.microsoft.com/office/drawing/2014/main" id="{ECF63DAC-5BDB-45F9-A057-EE23BE4EE41E}"/>
              </a:ext>
            </a:extLst>
          </p:cNvPr>
          <p:cNvPicPr/>
          <p:nvPr/>
        </p:nvPicPr>
        <p:blipFill>
          <a:blip r:embed="rId4">
            <a:extLst>
              <a:ext uri="{28A0092B-C50C-407E-A947-70E740481C1C}">
                <a14:useLocalDpi xmlns:a14="http://schemas.microsoft.com/office/drawing/2010/main" val="0"/>
              </a:ext>
            </a:extLst>
          </a:blip>
          <a:stretch>
            <a:fillRect/>
          </a:stretch>
        </p:blipFill>
        <p:spPr>
          <a:xfrm>
            <a:off x="4236970" y="1362777"/>
            <a:ext cx="3744000" cy="114300"/>
          </a:xfrm>
          <a:prstGeom prst="rect">
            <a:avLst/>
          </a:prstGeom>
        </p:spPr>
      </p:pic>
      <p:pic>
        <p:nvPicPr>
          <p:cNvPr id="159" name="Picture 158">
            <a:extLst>
              <a:ext uri="{FF2B5EF4-FFF2-40B4-BE49-F238E27FC236}">
                <a16:creationId xmlns:a16="http://schemas.microsoft.com/office/drawing/2014/main" id="{55BE0D13-1A75-428F-96E5-70956B97B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57" y="1045154"/>
            <a:ext cx="288000" cy="288000"/>
          </a:xfrm>
          <a:prstGeom prst="rect">
            <a:avLst/>
          </a:prstGeom>
        </p:spPr>
      </p:pic>
      <p:pic>
        <p:nvPicPr>
          <p:cNvPr id="166" name="Picture 165" descr="A picture containing knife&#10;&#10;Description automatically generated">
            <a:extLst>
              <a:ext uri="{FF2B5EF4-FFF2-40B4-BE49-F238E27FC236}">
                <a16:creationId xmlns:a16="http://schemas.microsoft.com/office/drawing/2014/main" id="{62B128BC-059C-481B-A5B3-BF5079754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3755157"/>
            <a:ext cx="326697" cy="345860"/>
          </a:xfrm>
          <a:prstGeom prst="rect">
            <a:avLst/>
          </a:prstGeom>
        </p:spPr>
      </p:pic>
      <p:sp>
        <p:nvSpPr>
          <p:cNvPr id="167" name="Rectangle 166">
            <a:extLst>
              <a:ext uri="{FF2B5EF4-FFF2-40B4-BE49-F238E27FC236}">
                <a16:creationId xmlns:a16="http://schemas.microsoft.com/office/drawing/2014/main" id="{0625DBFB-BDA2-4CD5-8C20-340F32157E9A}"/>
              </a:ext>
            </a:extLst>
          </p:cNvPr>
          <p:cNvSpPr/>
          <p:nvPr/>
        </p:nvSpPr>
        <p:spPr>
          <a:xfrm>
            <a:off x="850926" y="3823430"/>
            <a:ext cx="1795492" cy="276999"/>
          </a:xfrm>
          <a:prstGeom prst="rect">
            <a:avLst/>
          </a:prstGeom>
        </p:spPr>
        <p:txBody>
          <a:bodyPr wrap="none">
            <a:spAutoFit/>
          </a:bodyPr>
          <a:lstStyle/>
          <a:p>
            <a:pPr fontAlgn="t"/>
            <a:r>
              <a:rPr lang="en-US" sz="1200" b="1">
                <a:latin typeface="Franklin Gothic Book" panose="020B0503020102020204" pitchFamily="34" charset="0"/>
              </a:rPr>
              <a:t>TOP PRODUCT BENEFITS</a:t>
            </a:r>
          </a:p>
        </p:txBody>
      </p:sp>
      <p:pic>
        <p:nvPicPr>
          <p:cNvPr id="168" name="Picture 167">
            <a:extLst>
              <a:ext uri="{FF2B5EF4-FFF2-40B4-BE49-F238E27FC236}">
                <a16:creationId xmlns:a16="http://schemas.microsoft.com/office/drawing/2014/main" id="{D77962F5-F64D-4C3D-8E0A-64DA08B449B7}"/>
              </a:ext>
            </a:extLst>
          </p:cNvPr>
          <p:cNvPicPr/>
          <p:nvPr/>
        </p:nvPicPr>
        <p:blipFill>
          <a:blip r:embed="rId4">
            <a:extLst>
              <a:ext uri="{28A0092B-C50C-407E-A947-70E740481C1C}">
                <a14:useLocalDpi xmlns:a14="http://schemas.microsoft.com/office/drawing/2010/main" val="0"/>
              </a:ext>
            </a:extLst>
          </a:blip>
          <a:stretch>
            <a:fillRect/>
          </a:stretch>
        </p:blipFill>
        <p:spPr>
          <a:xfrm>
            <a:off x="281482" y="4122910"/>
            <a:ext cx="3744000" cy="114300"/>
          </a:xfrm>
          <a:prstGeom prst="rect">
            <a:avLst/>
          </a:prstGeom>
        </p:spPr>
      </p:pic>
      <p:pic>
        <p:nvPicPr>
          <p:cNvPr id="169" name="Picture 168">
            <a:extLst>
              <a:ext uri="{FF2B5EF4-FFF2-40B4-BE49-F238E27FC236}">
                <a16:creationId xmlns:a16="http://schemas.microsoft.com/office/drawing/2014/main" id="{C02B5F66-3C06-4C96-A2D1-2FE5172A39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446" y="3803871"/>
            <a:ext cx="288000" cy="288000"/>
          </a:xfrm>
          <a:prstGeom prst="rect">
            <a:avLst/>
          </a:prstGeom>
        </p:spPr>
      </p:pic>
      <p:pic>
        <p:nvPicPr>
          <p:cNvPr id="170" name="Picture 169" descr="A picture containing knife&#10;&#10;Description automatically generated">
            <a:extLst>
              <a:ext uri="{FF2B5EF4-FFF2-40B4-BE49-F238E27FC236}">
                <a16:creationId xmlns:a16="http://schemas.microsoft.com/office/drawing/2014/main" id="{9185AE10-9C05-457B-A720-7A6148C63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3755157"/>
            <a:ext cx="326697" cy="345860"/>
          </a:xfrm>
          <a:prstGeom prst="rect">
            <a:avLst/>
          </a:prstGeom>
        </p:spPr>
      </p:pic>
      <p:sp>
        <p:nvSpPr>
          <p:cNvPr id="171" name="Rectangle 170">
            <a:extLst>
              <a:ext uri="{FF2B5EF4-FFF2-40B4-BE49-F238E27FC236}">
                <a16:creationId xmlns:a16="http://schemas.microsoft.com/office/drawing/2014/main" id="{7B3A5AB7-254B-4369-8746-80C811AC9BA6}"/>
              </a:ext>
            </a:extLst>
          </p:cNvPr>
          <p:cNvSpPr/>
          <p:nvPr/>
        </p:nvSpPr>
        <p:spPr>
          <a:xfrm>
            <a:off x="4806414" y="3823430"/>
            <a:ext cx="2029017" cy="276999"/>
          </a:xfrm>
          <a:prstGeom prst="rect">
            <a:avLst/>
          </a:prstGeom>
        </p:spPr>
        <p:txBody>
          <a:bodyPr wrap="none">
            <a:spAutoFit/>
          </a:bodyPr>
          <a:lstStyle/>
          <a:p>
            <a:pPr fontAlgn="t"/>
            <a:r>
              <a:rPr lang="en-US" sz="1200" b="1">
                <a:latin typeface="Franklin Gothic Book" panose="020B0503020102020204" pitchFamily="34" charset="0"/>
              </a:rPr>
              <a:t>TOP DETAILED MOTIVATIONS</a:t>
            </a:r>
          </a:p>
        </p:txBody>
      </p:sp>
      <p:pic>
        <p:nvPicPr>
          <p:cNvPr id="172" name="Picture 171">
            <a:extLst>
              <a:ext uri="{FF2B5EF4-FFF2-40B4-BE49-F238E27FC236}">
                <a16:creationId xmlns:a16="http://schemas.microsoft.com/office/drawing/2014/main" id="{AF32D41D-43A2-4DFE-9293-0C67C60C742C}"/>
              </a:ext>
            </a:extLst>
          </p:cNvPr>
          <p:cNvPicPr/>
          <p:nvPr/>
        </p:nvPicPr>
        <p:blipFill>
          <a:blip r:embed="rId4">
            <a:extLst>
              <a:ext uri="{28A0092B-C50C-407E-A947-70E740481C1C}">
                <a14:useLocalDpi xmlns:a14="http://schemas.microsoft.com/office/drawing/2010/main" val="0"/>
              </a:ext>
            </a:extLst>
          </a:blip>
          <a:stretch>
            <a:fillRect/>
          </a:stretch>
        </p:blipFill>
        <p:spPr>
          <a:xfrm>
            <a:off x="4236970" y="4122910"/>
            <a:ext cx="3744000" cy="114300"/>
          </a:xfrm>
          <a:prstGeom prst="rect">
            <a:avLst/>
          </a:prstGeom>
        </p:spPr>
      </p:pic>
      <p:pic>
        <p:nvPicPr>
          <p:cNvPr id="173" name="Picture 172">
            <a:extLst>
              <a:ext uri="{FF2B5EF4-FFF2-40B4-BE49-F238E27FC236}">
                <a16:creationId xmlns:a16="http://schemas.microsoft.com/office/drawing/2014/main" id="{F3B3A202-EE5A-4D57-98C3-B746943B46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695" y="3807907"/>
            <a:ext cx="288000" cy="288000"/>
          </a:xfrm>
          <a:prstGeom prst="rect">
            <a:avLst/>
          </a:prstGeom>
        </p:spPr>
      </p:pic>
      <p:graphicFrame>
        <p:nvGraphicFramePr>
          <p:cNvPr id="178" name="Table21">
            <a:extLst>
              <a:ext uri="{FF2B5EF4-FFF2-40B4-BE49-F238E27FC236}">
                <a16:creationId xmlns:a16="http://schemas.microsoft.com/office/drawing/2014/main" id="{B8C9E948-D836-424D-B695-05C1A666C198}"/>
              </a:ext>
            </a:extLst>
          </p:cNvPr>
          <p:cNvGraphicFramePr>
            <a:graphicFrameLocks noGrp="1"/>
          </p:cNvGraphicFramePr>
          <p:nvPr>
            <p:extLst>
              <p:ext uri="{D42A27DB-BD31-4B8C-83A1-F6EECF244321}">
                <p14:modId xmlns:p14="http://schemas.microsoft.com/office/powerpoint/2010/main" val="3299758033"/>
              </p:ext>
            </p:extLst>
          </p:nvPr>
        </p:nvGraphicFramePr>
        <p:xfrm>
          <a:off x="4296763" y="1447129"/>
          <a:ext cx="3600000" cy="2016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4275716243"/>
                    </a:ext>
                  </a:extLst>
                </a:gridCol>
                <a:gridCol w="720000">
                  <a:extLst>
                    <a:ext uri="{9D8B030D-6E8A-4147-A177-3AD203B41FA5}">
                      <a16:colId xmlns:a16="http://schemas.microsoft.com/office/drawing/2014/main" val="3465158040"/>
                    </a:ext>
                  </a:extLst>
                </a:gridCol>
                <a:gridCol w="720000">
                  <a:extLst>
                    <a:ext uri="{9D8B030D-6E8A-4147-A177-3AD203B41FA5}">
                      <a16:colId xmlns:a16="http://schemas.microsoft.com/office/drawing/2014/main" val="3357660258"/>
                    </a:ext>
                  </a:extLst>
                </a:gridCol>
                <a:gridCol w="720000">
                  <a:extLst>
                    <a:ext uri="{9D8B030D-6E8A-4147-A177-3AD203B41FA5}">
                      <a16:colId xmlns:a16="http://schemas.microsoft.com/office/drawing/2014/main" val="4154744504"/>
                    </a:ext>
                  </a:extLst>
                </a:gridCol>
                <a:gridCol w="720000">
                  <a:extLst>
                    <a:ext uri="{9D8B030D-6E8A-4147-A177-3AD203B41FA5}">
                      <a16:colId xmlns:a16="http://schemas.microsoft.com/office/drawing/2014/main" val="2467509639"/>
                    </a:ext>
                  </a:extLst>
                </a:gridCol>
              </a:tblGrid>
              <a:tr h="336000">
                <a:tc>
                  <a:txBody>
                    <a:bodyPr/>
                    <a:lstStyle/>
                    <a:p>
                      <a:pPr algn="ctr" fontAlgn="t"/>
                      <a:r>
                        <a:rPr lang="en-US" sz="800" b="0" i="0" u="none" strike="noStrike">
                          <a:solidFill>
                            <a:srgbClr val="C00000"/>
                          </a:solidFill>
                          <a:effectLst/>
                          <a:latin typeface="Franklin Gothic Medium" panose="020B0603020102020204" pitchFamily="34" charset="0"/>
                        </a:rPr>
                        <a:t>Early Morning Bite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E84518"/>
                          </a:solidFill>
                          <a:effectLst/>
                          <a:latin typeface="Franklin Gothic Medium" panose="020B0603020102020204" pitchFamily="34" charset="0"/>
                        </a:rPr>
                        <a:t>Breakfast For One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6600"/>
                          </a:solidFill>
                          <a:effectLst/>
                          <a:latin typeface="Franklin Gothic Medium" panose="020B0603020102020204" pitchFamily="34" charset="0"/>
                        </a:rPr>
                        <a:t>Family </a:t>
                      </a:r>
                      <a:br>
                        <a:rPr lang="en-US" sz="800" b="0" i="0" u="none" strike="noStrike">
                          <a:solidFill>
                            <a:srgbClr val="FF6600"/>
                          </a:solidFill>
                          <a:effectLst/>
                          <a:latin typeface="Franklin Gothic Medium" panose="020B0603020102020204" pitchFamily="34" charset="0"/>
                        </a:rPr>
                      </a:br>
                      <a:r>
                        <a:rPr lang="en-US" sz="800" b="0" i="0" u="none" strike="noStrike">
                          <a:solidFill>
                            <a:srgbClr val="FF6600"/>
                          </a:solidFill>
                          <a:effectLst/>
                          <a:latin typeface="Franklin Gothic Medium" panose="020B0603020102020204" pitchFamily="34" charset="0"/>
                        </a:rPr>
                        <a:t>Breakfast</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A349"/>
                          </a:solidFill>
                          <a:effectLst/>
                          <a:latin typeface="Franklin Gothic Medium" panose="020B0603020102020204" pitchFamily="34" charset="0"/>
                        </a:rPr>
                        <a:t>Breakfast @ Work / School</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C000"/>
                          </a:solidFill>
                          <a:effectLst/>
                          <a:latin typeface="Franklin Gothic Medium" panose="020B0603020102020204" pitchFamily="34" charset="0"/>
                        </a:rPr>
                        <a:t>Mid Morning Snack</a:t>
                      </a:r>
                    </a:p>
                  </a:txBody>
                  <a:tcPr marL="0" marR="0" marT="0" marB="0" anchor="ctr">
                    <a:lnL w="9525" cap="flat" cmpd="sng" algn="ctr">
                      <a:solidFill>
                        <a:schemeClr val="bg1">
                          <a:lumMod val="85000"/>
                        </a:schemeClr>
                      </a:solidFill>
                      <a:prstDash val="dot"/>
                      <a:round/>
                      <a:headEnd type="none" w="med" len="med"/>
                      <a:tailEnd type="none" w="med" len="med"/>
                    </a:lnL>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336000">
                <a:tc>
                  <a:txBody>
                    <a:bodyPr/>
                    <a:lstStyle/>
                    <a:p>
                      <a:pPr algn="ctr" fontAlgn="t"/>
                      <a:r>
                        <a:rPr lang="en-US" sz="800" b="0" i="0" u="none" strike="noStrike" kern="1200">
                          <a:solidFill>
                            <a:srgbClr val="D1D105"/>
                          </a:solidFill>
                          <a:effectLst/>
                          <a:latin typeface="Franklin Gothic Medium" panose="020B0603020102020204" pitchFamily="34" charset="0"/>
                          <a:ea typeface="+mn-ea"/>
                          <a:cs typeface="+mn-cs"/>
                        </a:rPr>
                        <a:t>Lunch</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EB9D2"/>
                          </a:solidFill>
                          <a:effectLst/>
                          <a:latin typeface="Franklin Gothic Medium" panose="020B0603020102020204" pitchFamily="34" charset="0"/>
                          <a:ea typeface="+mn-ea"/>
                          <a:cs typeface="+mn-cs"/>
                        </a:rPr>
                        <a:t>Lunch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D8DD3"/>
                          </a:solidFill>
                          <a:effectLst/>
                          <a:latin typeface="Franklin Gothic Medium" panose="020B0603020102020204" pitchFamily="34" charset="0"/>
                          <a:ea typeface="+mn-ea"/>
                          <a:cs typeface="+mn-cs"/>
                        </a:rPr>
                        <a:t>Afternoon </a:t>
                      </a:r>
                      <a:br>
                        <a:rPr lang="en-US" sz="800" b="0" i="0" u="none" strike="noStrike" kern="1200">
                          <a:solidFill>
                            <a:srgbClr val="4D8DD3"/>
                          </a:solidFill>
                          <a:effectLst/>
                          <a:latin typeface="Franklin Gothic Medium" panose="020B0603020102020204" pitchFamily="34" charset="0"/>
                          <a:ea typeface="+mn-ea"/>
                          <a:cs typeface="+mn-cs"/>
                        </a:rPr>
                      </a:br>
                      <a:r>
                        <a:rPr lang="en-US" sz="800" b="0" i="0" u="none" strike="noStrike" kern="1200">
                          <a:solidFill>
                            <a:srgbClr val="4D8DD3"/>
                          </a:solidFill>
                          <a:effectLst/>
                          <a:latin typeface="Franklin Gothic Medium" panose="020B0603020102020204" pitchFamily="34" charset="0"/>
                          <a:ea typeface="+mn-ea"/>
                          <a:cs typeface="+mn-cs"/>
                        </a:rPr>
                        <a:t>Snack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3558EB"/>
                          </a:solidFill>
                          <a:effectLst/>
                          <a:latin typeface="Franklin Gothic Medium" panose="020B0603020102020204" pitchFamily="34" charset="0"/>
                          <a:ea typeface="+mn-ea"/>
                          <a:cs typeface="+mn-cs"/>
                        </a:rPr>
                        <a:t>After Work / School Bite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a:endParaRPr lang="en-US" sz="8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336000">
                <a:tc>
                  <a:txBody>
                    <a:bodyPr/>
                    <a:lstStyle/>
                    <a:p>
                      <a:pPr algn="ctr" fontAlgn="t"/>
                      <a:r>
                        <a:rPr lang="en-US" sz="800" b="0" i="0" u="none" strike="noStrike" kern="1200">
                          <a:solidFill>
                            <a:srgbClr val="005086"/>
                          </a:solidFill>
                          <a:effectLst/>
                          <a:latin typeface="Franklin Gothic Medium" panose="020B0603020102020204" pitchFamily="34" charset="0"/>
                          <a:ea typeface="+mn-ea"/>
                          <a:cs typeface="+mn-cs"/>
                        </a:rPr>
                        <a:t>Dinner</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002D4C"/>
                          </a:solidFill>
                          <a:effectLst/>
                          <a:latin typeface="Franklin Gothic Medium" panose="020B0603020102020204" pitchFamily="34" charset="0"/>
                          <a:ea typeface="+mn-ea"/>
                          <a:cs typeface="+mn-cs"/>
                        </a:rPr>
                        <a:t>Dinner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3E3E3E"/>
                          </a:solidFill>
                          <a:effectLst/>
                          <a:latin typeface="Franklin Gothic Medium" panose="020B0603020102020204" pitchFamily="34" charset="0"/>
                          <a:ea typeface="+mn-ea"/>
                          <a:cs typeface="+mn-cs"/>
                        </a:rPr>
                        <a:t>Evening </a:t>
                      </a:r>
                      <a:br>
                        <a:rPr lang="en-US" sz="800" b="0" i="0" u="none" strike="noStrike" kern="1200">
                          <a:solidFill>
                            <a:srgbClr val="3E3E3E"/>
                          </a:solidFill>
                          <a:effectLst/>
                          <a:latin typeface="Franklin Gothic Medium" panose="020B0603020102020204" pitchFamily="34" charset="0"/>
                          <a:ea typeface="+mn-ea"/>
                          <a:cs typeface="+mn-cs"/>
                        </a:rPr>
                      </a:br>
                      <a:r>
                        <a:rPr lang="en-US" sz="800" b="0" i="0" u="none" strike="noStrike" kern="1200">
                          <a:solidFill>
                            <a:srgbClr val="3E3E3E"/>
                          </a:solidFill>
                          <a:effectLst/>
                          <a:latin typeface="Franklin Gothic Medium" panose="020B0603020102020204" pitchFamily="34" charset="0"/>
                          <a:ea typeface="+mn-ea"/>
                          <a:cs typeface="+mn-cs"/>
                        </a:rPr>
                        <a:t>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7E7E7E"/>
                          </a:solidFill>
                          <a:effectLst/>
                          <a:latin typeface="Franklin Gothic Medium" panose="020B0603020102020204" pitchFamily="34" charset="0"/>
                          <a:ea typeface="+mn-ea"/>
                          <a:cs typeface="+mn-cs"/>
                        </a:rPr>
                        <a:t>Evening </a:t>
                      </a:r>
                      <a:br>
                        <a:rPr lang="en-US" sz="800" b="0" i="0" u="none" strike="noStrike" kern="1200">
                          <a:solidFill>
                            <a:srgbClr val="7E7E7E"/>
                          </a:solidFill>
                          <a:effectLst/>
                          <a:latin typeface="Franklin Gothic Medium" panose="020B0603020102020204" pitchFamily="34" charset="0"/>
                          <a:ea typeface="+mn-ea"/>
                          <a:cs typeface="+mn-cs"/>
                        </a:rPr>
                      </a:br>
                      <a:r>
                        <a:rPr lang="en-US" sz="800" b="0" i="0" u="none" strike="noStrike" kern="1200">
                          <a:solidFill>
                            <a:srgbClr val="7E7E7E"/>
                          </a:solidFill>
                          <a:effectLst/>
                          <a:latin typeface="Franklin Gothic Medium" panose="020B0603020102020204" pitchFamily="34" charset="0"/>
                          <a:ea typeface="+mn-ea"/>
                          <a:cs typeface="+mn-cs"/>
                        </a:rPr>
                        <a:t>We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BFBFBF"/>
                          </a:solidFill>
                          <a:effectLst/>
                          <a:latin typeface="Franklin Gothic Medium" panose="020B0603020102020204" pitchFamily="34" charset="0"/>
                          <a:ea typeface="+mn-ea"/>
                          <a:cs typeface="+mn-cs"/>
                        </a:rPr>
                        <a:t>Bedtime / Late Night Snack</a:t>
                      </a: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pic>
        <p:nvPicPr>
          <p:cNvPr id="179" name="Picture 178">
            <a:extLst>
              <a:ext uri="{FF2B5EF4-FFF2-40B4-BE49-F238E27FC236}">
                <a16:creationId xmlns:a16="http://schemas.microsoft.com/office/drawing/2014/main" id="{5D2CC19B-8882-4B73-AA50-DFD8C4B27D3B}"/>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024450"/>
            <a:ext cx="3744000" cy="53322"/>
          </a:xfrm>
          <a:prstGeom prst="rect">
            <a:avLst/>
          </a:prstGeom>
        </p:spPr>
      </p:pic>
      <p:sp>
        <p:nvSpPr>
          <p:cNvPr id="180" name="TextBox 179">
            <a:extLst>
              <a:ext uri="{FF2B5EF4-FFF2-40B4-BE49-F238E27FC236}">
                <a16:creationId xmlns:a16="http://schemas.microsoft.com/office/drawing/2014/main" id="{4F0D5583-6F15-4671-BB29-85BD885C3397}"/>
              </a:ext>
            </a:extLst>
          </p:cNvPr>
          <p:cNvSpPr txBox="1"/>
          <p:nvPr/>
        </p:nvSpPr>
        <p:spPr>
          <a:xfrm rot="16200000">
            <a:off x="65562" y="1597165"/>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Age</a:t>
            </a:r>
          </a:p>
        </p:txBody>
      </p:sp>
      <p:pic>
        <p:nvPicPr>
          <p:cNvPr id="181" name="Picture 180">
            <a:extLst>
              <a:ext uri="{FF2B5EF4-FFF2-40B4-BE49-F238E27FC236}">
                <a16:creationId xmlns:a16="http://schemas.microsoft.com/office/drawing/2014/main" id="{872C9A25-81F1-4568-88F7-2C05E4160C6C}"/>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743838"/>
            <a:ext cx="3744000" cy="53322"/>
          </a:xfrm>
          <a:prstGeom prst="rect">
            <a:avLst/>
          </a:prstGeom>
        </p:spPr>
      </p:pic>
      <p:sp>
        <p:nvSpPr>
          <p:cNvPr id="182" name="TextBox 181">
            <a:extLst>
              <a:ext uri="{FF2B5EF4-FFF2-40B4-BE49-F238E27FC236}">
                <a16:creationId xmlns:a16="http://schemas.microsoft.com/office/drawing/2014/main" id="{5247722F-7431-4F18-A1EB-6836BE136CF4}"/>
              </a:ext>
            </a:extLst>
          </p:cNvPr>
          <p:cNvSpPr txBox="1"/>
          <p:nvPr/>
        </p:nvSpPr>
        <p:spPr>
          <a:xfrm rot="16200000">
            <a:off x="65562" y="23156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Income</a:t>
            </a:r>
          </a:p>
        </p:txBody>
      </p:sp>
      <p:sp>
        <p:nvSpPr>
          <p:cNvPr id="183" name="TextBox 182">
            <a:extLst>
              <a:ext uri="{FF2B5EF4-FFF2-40B4-BE49-F238E27FC236}">
                <a16:creationId xmlns:a16="http://schemas.microsoft.com/office/drawing/2014/main" id="{6025EBB8-F95C-4A2F-882F-BFD8F7063C0C}"/>
              </a:ext>
            </a:extLst>
          </p:cNvPr>
          <p:cNvSpPr txBox="1"/>
          <p:nvPr/>
        </p:nvSpPr>
        <p:spPr>
          <a:xfrm rot="16200000">
            <a:off x="65562" y="30268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Race</a:t>
            </a:r>
          </a:p>
        </p:txBody>
      </p:sp>
      <p:graphicFrame>
        <p:nvGraphicFramePr>
          <p:cNvPr id="184" name="Table11">
            <a:extLst>
              <a:ext uri="{FF2B5EF4-FFF2-40B4-BE49-F238E27FC236}">
                <a16:creationId xmlns:a16="http://schemas.microsoft.com/office/drawing/2014/main" id="{10263708-682B-49F9-911A-EB0A4FE1032A}"/>
              </a:ext>
            </a:extLst>
          </p:cNvPr>
          <p:cNvGraphicFramePr>
            <a:graphicFrameLocks noGrp="1"/>
          </p:cNvGraphicFramePr>
          <p:nvPr>
            <p:extLst>
              <p:ext uri="{D42A27DB-BD31-4B8C-83A1-F6EECF244321}">
                <p14:modId xmlns:p14="http://schemas.microsoft.com/office/powerpoint/2010/main" val="2681766804"/>
              </p:ext>
            </p:extLst>
          </p:nvPr>
        </p:nvGraphicFramePr>
        <p:xfrm>
          <a:off x="546172" y="13810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dirty="0">
                          <a:solidFill>
                            <a:schemeClr val="tx1"/>
                          </a:solidFill>
                          <a:effectLst/>
                          <a:latin typeface="Franklin Gothic Medium" panose="020B0603020102020204" pitchFamily="34" charset="0"/>
                        </a:rPr>
                        <a:t>&lt;18</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18-34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35-64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65+</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29%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-0.9/-08</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12%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-8.3/-9.1</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0.2/1.2</a:t>
                      </a:r>
                      <a:endParaRPr lang="en-US" sz="1000" b="0">
                        <a:solidFill>
                          <a:srgbClr val="00B05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35%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0.2/1.2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5" name="Table12">
            <a:extLst>
              <a:ext uri="{FF2B5EF4-FFF2-40B4-BE49-F238E27FC236}">
                <a16:creationId xmlns:a16="http://schemas.microsoft.com/office/drawing/2014/main" id="{CE6BF316-1295-45AF-918C-F7561D5B6079}"/>
              </a:ext>
            </a:extLst>
          </p:cNvPr>
          <p:cNvGraphicFramePr>
            <a:graphicFrameLocks noGrp="1"/>
          </p:cNvGraphicFramePr>
          <p:nvPr>
            <p:extLst>
              <p:ext uri="{D42A27DB-BD31-4B8C-83A1-F6EECF244321}">
                <p14:modId xmlns:p14="http://schemas.microsoft.com/office/powerpoint/2010/main" val="1084969795"/>
              </p:ext>
            </p:extLst>
          </p:nvPr>
        </p:nvGraphicFramePr>
        <p:xfrm>
          <a:off x="546172" y="2077773"/>
          <a:ext cx="3365325" cy="576000"/>
        </p:xfrm>
        <a:graphic>
          <a:graphicData uri="http://schemas.openxmlformats.org/drawingml/2006/table">
            <a:tbl>
              <a:tblPr>
                <a:tableStyleId>{5C22544A-7EE6-4342-B048-85BDC9FD1C3A}</a:tableStyleId>
              </a:tblPr>
              <a:tblGrid>
                <a:gridCol w="1121775">
                  <a:extLst>
                    <a:ext uri="{9D8B030D-6E8A-4147-A177-3AD203B41FA5}">
                      <a16:colId xmlns:a16="http://schemas.microsoft.com/office/drawing/2014/main" val="4275716243"/>
                    </a:ext>
                  </a:extLst>
                </a:gridCol>
                <a:gridCol w="1121775">
                  <a:extLst>
                    <a:ext uri="{9D8B030D-6E8A-4147-A177-3AD203B41FA5}">
                      <a16:colId xmlns:a16="http://schemas.microsoft.com/office/drawing/2014/main" val="3465158040"/>
                    </a:ext>
                  </a:extLst>
                </a:gridCol>
                <a:gridCol w="1121775">
                  <a:extLst>
                    <a:ext uri="{9D8B030D-6E8A-4147-A177-3AD203B41FA5}">
                      <a16:colId xmlns:a16="http://schemas.microsoft.com/office/drawing/2014/main" val="3357660258"/>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Low income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Mid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High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-4.0/-3.2</a:t>
                      </a:r>
                      <a:endParaRPr lang="en-US" sz="1000" b="0" dirty="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6.1/7.9</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19%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6.1/3.1</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6" name="Table13">
            <a:extLst>
              <a:ext uri="{FF2B5EF4-FFF2-40B4-BE49-F238E27FC236}">
                <a16:creationId xmlns:a16="http://schemas.microsoft.com/office/drawing/2014/main" id="{1C7393AE-1DD6-4E81-8393-461E1582E675}"/>
              </a:ext>
            </a:extLst>
          </p:cNvPr>
          <p:cNvGraphicFramePr>
            <a:graphicFrameLocks noGrp="1"/>
          </p:cNvGraphicFramePr>
          <p:nvPr>
            <p:extLst>
              <p:ext uri="{D42A27DB-BD31-4B8C-83A1-F6EECF244321}">
                <p14:modId xmlns:p14="http://schemas.microsoft.com/office/powerpoint/2010/main" val="1245529888"/>
              </p:ext>
            </p:extLst>
          </p:nvPr>
        </p:nvGraphicFramePr>
        <p:xfrm>
          <a:off x="546172" y="28034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White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Black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Hispanic</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Other</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81%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+6.9/1.1</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6%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-3.9/-1.2</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-0.4/0.3</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-2.6/9.2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95" name="Chart41">
            <a:extLst>
              <a:ext uri="{FF2B5EF4-FFF2-40B4-BE49-F238E27FC236}">
                <a16:creationId xmlns:a16="http://schemas.microsoft.com/office/drawing/2014/main" id="{C6A7706F-9301-4C16-9E18-F834599C45B0}"/>
              </a:ext>
            </a:extLst>
          </p:cNvPr>
          <p:cNvGraphicFramePr/>
          <p:nvPr>
            <p:extLst>
              <p:ext uri="{D42A27DB-BD31-4B8C-83A1-F6EECF244321}">
                <p14:modId xmlns:p14="http://schemas.microsoft.com/office/powerpoint/2010/main" val="2862385377"/>
              </p:ext>
            </p:extLst>
          </p:nvPr>
        </p:nvGraphicFramePr>
        <p:xfrm>
          <a:off x="333216" y="4405659"/>
          <a:ext cx="2535340" cy="181897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96" name="Table41">
            <a:extLst>
              <a:ext uri="{FF2B5EF4-FFF2-40B4-BE49-F238E27FC236}">
                <a16:creationId xmlns:a16="http://schemas.microsoft.com/office/drawing/2014/main" id="{C6A17690-FC2F-450C-96EF-18F4D7996D47}"/>
              </a:ext>
            </a:extLst>
          </p:cNvPr>
          <p:cNvGraphicFramePr>
            <a:graphicFrameLocks noGrp="1"/>
          </p:cNvGraphicFramePr>
          <p:nvPr>
            <p:extLst>
              <p:ext uri="{D42A27DB-BD31-4B8C-83A1-F6EECF244321}">
                <p14:modId xmlns:p14="http://schemas.microsoft.com/office/powerpoint/2010/main" val="2065393520"/>
              </p:ext>
            </p:extLst>
          </p:nvPr>
        </p:nvGraphicFramePr>
        <p:xfrm>
          <a:off x="2868556" y="4131190"/>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graphicFrame>
        <p:nvGraphicFramePr>
          <p:cNvPr id="197" name="Chart51">
            <a:extLst>
              <a:ext uri="{FF2B5EF4-FFF2-40B4-BE49-F238E27FC236}">
                <a16:creationId xmlns:a16="http://schemas.microsoft.com/office/drawing/2014/main" id="{74B620DA-B11D-488A-B4AC-196F89CFCCCC}"/>
              </a:ext>
            </a:extLst>
          </p:cNvPr>
          <p:cNvGraphicFramePr/>
          <p:nvPr>
            <p:extLst>
              <p:ext uri="{D42A27DB-BD31-4B8C-83A1-F6EECF244321}">
                <p14:modId xmlns:p14="http://schemas.microsoft.com/office/powerpoint/2010/main" val="2248384948"/>
              </p:ext>
            </p:extLst>
          </p:nvPr>
        </p:nvGraphicFramePr>
        <p:xfrm>
          <a:off x="4311828" y="4405640"/>
          <a:ext cx="2535340" cy="181876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30" name="Table51">
            <a:extLst>
              <a:ext uri="{FF2B5EF4-FFF2-40B4-BE49-F238E27FC236}">
                <a16:creationId xmlns:a16="http://schemas.microsoft.com/office/drawing/2014/main" id="{FAC27AC9-8B55-43BF-A921-9761EB924D0F}"/>
              </a:ext>
            </a:extLst>
          </p:cNvPr>
          <p:cNvGraphicFramePr>
            <a:graphicFrameLocks noGrp="1"/>
          </p:cNvGraphicFramePr>
          <p:nvPr>
            <p:extLst>
              <p:ext uri="{D42A27DB-BD31-4B8C-83A1-F6EECF244321}">
                <p14:modId xmlns:p14="http://schemas.microsoft.com/office/powerpoint/2010/main" val="1963059850"/>
              </p:ext>
            </p:extLst>
          </p:nvPr>
        </p:nvGraphicFramePr>
        <p:xfrm>
          <a:off x="6892758" y="4138351"/>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sp>
        <p:nvSpPr>
          <p:cNvPr id="124" name="Rectangle 123">
            <a:extLst>
              <a:ext uri="{FF2B5EF4-FFF2-40B4-BE49-F238E27FC236}">
                <a16:creationId xmlns:a16="http://schemas.microsoft.com/office/drawing/2014/main" id="{9B0B9640-F808-4524-B5C4-9648AE1D94FA}"/>
              </a:ext>
            </a:extLst>
          </p:cNvPr>
          <p:cNvSpPr/>
          <p:nvPr/>
        </p:nvSpPr>
        <p:spPr>
          <a:xfrm>
            <a:off x="8193097"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descr="A picture containing knife&#10;&#10;Description automatically generated">
            <a:extLst>
              <a:ext uri="{FF2B5EF4-FFF2-40B4-BE49-F238E27FC236}">
                <a16:creationId xmlns:a16="http://schemas.microsoft.com/office/drawing/2014/main" id="{0E65A795-CF7F-4692-BECD-E1190EC09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995024"/>
            <a:ext cx="326697" cy="345860"/>
          </a:xfrm>
          <a:prstGeom prst="rect">
            <a:avLst/>
          </a:prstGeom>
        </p:spPr>
      </p:pic>
      <p:sp>
        <p:nvSpPr>
          <p:cNvPr id="134" name="Rectangle 133">
            <a:extLst>
              <a:ext uri="{FF2B5EF4-FFF2-40B4-BE49-F238E27FC236}">
                <a16:creationId xmlns:a16="http://schemas.microsoft.com/office/drawing/2014/main" id="{7FD97BD2-727A-420A-931E-A21021438C8C}"/>
              </a:ext>
            </a:extLst>
          </p:cNvPr>
          <p:cNvSpPr/>
          <p:nvPr/>
        </p:nvSpPr>
        <p:spPr>
          <a:xfrm>
            <a:off x="8776553" y="1052787"/>
            <a:ext cx="1801583" cy="276999"/>
          </a:xfrm>
          <a:prstGeom prst="rect">
            <a:avLst/>
          </a:prstGeom>
        </p:spPr>
        <p:txBody>
          <a:bodyPr wrap="none">
            <a:spAutoFit/>
          </a:bodyPr>
          <a:lstStyle/>
          <a:p>
            <a:pPr lvl="0" defTabSz="609570">
              <a:defRPr/>
            </a:pPr>
            <a:r>
              <a:rPr lang="en-US" sz="1200" b="1">
                <a:latin typeface="Franklin Gothic Book" panose="020B0503020102020204" pitchFamily="34" charset="0"/>
              </a:rPr>
              <a:t>ACTIVITY WHILE EATINGS</a:t>
            </a:r>
          </a:p>
        </p:txBody>
      </p:sp>
      <p:pic>
        <p:nvPicPr>
          <p:cNvPr id="135" name="Picture 134">
            <a:extLst>
              <a:ext uri="{FF2B5EF4-FFF2-40B4-BE49-F238E27FC236}">
                <a16:creationId xmlns:a16="http://schemas.microsoft.com/office/drawing/2014/main" id="{49FA3C61-E970-4A70-9660-95B6D515D8AF}"/>
              </a:ext>
            </a:extLst>
          </p:cNvPr>
          <p:cNvPicPr/>
          <p:nvPr/>
        </p:nvPicPr>
        <p:blipFill>
          <a:blip r:embed="rId4">
            <a:extLst>
              <a:ext uri="{28A0092B-C50C-407E-A947-70E740481C1C}">
                <a14:useLocalDpi xmlns:a14="http://schemas.microsoft.com/office/drawing/2010/main" val="0"/>
              </a:ext>
            </a:extLst>
          </a:blip>
          <a:stretch>
            <a:fillRect/>
          </a:stretch>
        </p:blipFill>
        <p:spPr>
          <a:xfrm>
            <a:off x="8199368" y="1362777"/>
            <a:ext cx="3744000" cy="114300"/>
          </a:xfrm>
          <a:prstGeom prst="rect">
            <a:avLst/>
          </a:prstGeom>
        </p:spPr>
      </p:pic>
      <p:pic>
        <p:nvPicPr>
          <p:cNvPr id="136" name="Picture 135">
            <a:extLst>
              <a:ext uri="{FF2B5EF4-FFF2-40B4-BE49-F238E27FC236}">
                <a16:creationId xmlns:a16="http://schemas.microsoft.com/office/drawing/2014/main" id="{5D6B35C2-EAE4-4413-8624-24B7C82E5D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8398" y="1045900"/>
            <a:ext cx="288000" cy="288000"/>
          </a:xfrm>
          <a:prstGeom prst="rect">
            <a:avLst/>
          </a:prstGeom>
        </p:spPr>
      </p:pic>
      <p:sp>
        <p:nvSpPr>
          <p:cNvPr id="137" name="TextBox 136">
            <a:extLst>
              <a:ext uri="{FF2B5EF4-FFF2-40B4-BE49-F238E27FC236}">
                <a16:creationId xmlns:a16="http://schemas.microsoft.com/office/drawing/2014/main" id="{13F08441-10D6-4DF4-A44E-237294ECA805}"/>
              </a:ext>
            </a:extLst>
          </p:cNvPr>
          <p:cNvSpPr txBox="1"/>
          <p:nvPr/>
        </p:nvSpPr>
        <p:spPr>
          <a:xfrm>
            <a:off x="8197345" y="3295829"/>
            <a:ext cx="37440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prstClr val="black"/>
                </a:solidFill>
                <a:effectLst/>
                <a:uLnTx/>
                <a:uFillTx/>
                <a:latin typeface="Calibri"/>
                <a:ea typeface="+mn-ea"/>
                <a:cs typeface="+mn-cs"/>
              </a:rPr>
              <a:t>Change vs year ago/ Change vs 2 year ago</a:t>
            </a:r>
          </a:p>
        </p:txBody>
      </p:sp>
      <p:graphicFrame>
        <p:nvGraphicFramePr>
          <p:cNvPr id="138" name="Table31">
            <a:extLst>
              <a:ext uri="{FF2B5EF4-FFF2-40B4-BE49-F238E27FC236}">
                <a16:creationId xmlns:a16="http://schemas.microsoft.com/office/drawing/2014/main" id="{E8C3E4C0-9B1C-4B65-8E94-98FE1BA19BFC}"/>
              </a:ext>
            </a:extLst>
          </p:cNvPr>
          <p:cNvGraphicFramePr>
            <a:graphicFrameLocks noGrp="1"/>
          </p:cNvGraphicFramePr>
          <p:nvPr>
            <p:extLst>
              <p:ext uri="{D42A27DB-BD31-4B8C-83A1-F6EECF244321}">
                <p14:modId xmlns:p14="http://schemas.microsoft.com/office/powerpoint/2010/main" val="1829073938"/>
              </p:ext>
            </p:extLst>
          </p:nvPr>
        </p:nvGraphicFramePr>
        <p:xfrm>
          <a:off x="8265082" y="1447128"/>
          <a:ext cx="3568200" cy="1846800"/>
        </p:xfrm>
        <a:graphic>
          <a:graphicData uri="http://schemas.openxmlformats.org/drawingml/2006/table">
            <a:tbl>
              <a:tblPr>
                <a:tableStyleId>{5C22544A-7EE6-4342-B048-85BDC9FD1C3A}</a:tableStyleId>
              </a:tblPr>
              <a:tblGrid>
                <a:gridCol w="629781">
                  <a:extLst>
                    <a:ext uri="{9D8B030D-6E8A-4147-A177-3AD203B41FA5}">
                      <a16:colId xmlns:a16="http://schemas.microsoft.com/office/drawing/2014/main" val="4275716243"/>
                    </a:ext>
                  </a:extLst>
                </a:gridCol>
                <a:gridCol w="1148619">
                  <a:extLst>
                    <a:ext uri="{9D8B030D-6E8A-4147-A177-3AD203B41FA5}">
                      <a16:colId xmlns:a16="http://schemas.microsoft.com/office/drawing/2014/main" val="3465158040"/>
                    </a:ext>
                  </a:extLst>
                </a:gridCol>
                <a:gridCol w="630000">
                  <a:extLst>
                    <a:ext uri="{9D8B030D-6E8A-4147-A177-3AD203B41FA5}">
                      <a16:colId xmlns:a16="http://schemas.microsoft.com/office/drawing/2014/main" val="3357660258"/>
                    </a:ext>
                  </a:extLst>
                </a:gridCol>
                <a:gridCol w="1159800">
                  <a:extLst>
                    <a:ext uri="{9D8B030D-6E8A-4147-A177-3AD203B41FA5}">
                      <a16:colId xmlns:a16="http://schemas.microsoft.com/office/drawing/2014/main" val="4154744504"/>
                    </a:ext>
                  </a:extLst>
                </a:gridCol>
              </a:tblGrid>
              <a:tr h="615600">
                <a:tc>
                  <a:txBody>
                    <a:bodyPr/>
                    <a:lstStyle/>
                    <a:p>
                      <a:pPr algn="ctr"/>
                      <a:endParaRPr lang="en-US" sz="1000" b="1" dirty="0">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Nothing in</a:t>
                      </a:r>
                    </a:p>
                    <a:p>
                      <a:pPr algn="l"/>
                      <a:r>
                        <a:rPr lang="en-US" sz="1000" b="0" kern="1200" dirty="0">
                          <a:solidFill>
                            <a:schemeClr val="dk1"/>
                          </a:solidFill>
                          <a:latin typeface="Franklin Gothic Medium" panose="020B0603020102020204" pitchFamily="34" charset="0"/>
                          <a:ea typeface="+mn-ea"/>
                          <a:cs typeface="+mn-cs"/>
                        </a:rPr>
                        <a:t>Particular</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Watching TV</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615600">
                <a:tc>
                  <a:txBody>
                    <a:bodyPr/>
                    <a:lstStyle/>
                    <a:p>
                      <a:pPr algn="ctr" fontAlgn="t"/>
                      <a:endParaRPr lang="en-US" sz="800" b="1" i="0" u="none" strike="noStrike" kern="1200">
                        <a:solidFill>
                          <a:srgbClr val="D1D105"/>
                        </a:solidFill>
                        <a:effectLst/>
                        <a:latin typeface="Franklin Gothic Medium" panose="020B0603020102020204" pitchFamily="34" charset="0"/>
                        <a:ea typeface="+mn-ea"/>
                        <a:cs typeface="+mn-cs"/>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On the internet</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Traveling / In Car</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615600">
                <a:tc>
                  <a:txBody>
                    <a:bodyPr/>
                    <a:lstStyle/>
                    <a:p>
                      <a:pPr algn="ctr"/>
                      <a:endParaRPr lang="en-US" sz="1000" b="1">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000" b="0" kern="1200" noProof="0" dirty="0">
                          <a:solidFill>
                            <a:schemeClr val="dk1"/>
                          </a:solidFill>
                          <a:latin typeface="Franklin Gothic Medium" panose="020B0603020102020204" pitchFamily="34" charset="0"/>
                          <a:ea typeface="+mn-ea"/>
                          <a:cs typeface="+mn-cs"/>
                        </a:rPr>
                        <a:t>Playing video / computer games</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50" b="0"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Work/Homework /</a:t>
                      </a:r>
                    </a:p>
                    <a:p>
                      <a:pPr algn="l"/>
                      <a:r>
                        <a:rPr lang="en-US" sz="1000" b="0" kern="1200" dirty="0">
                          <a:solidFill>
                            <a:schemeClr val="dk1"/>
                          </a:solidFill>
                          <a:latin typeface="Franklin Gothic Medium" panose="020B0603020102020204" pitchFamily="34" charset="0"/>
                          <a:ea typeface="+mn-ea"/>
                          <a:cs typeface="+mn-cs"/>
                        </a:rPr>
                        <a:t>Break from Work</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bl>
          </a:graphicData>
        </a:graphic>
      </p:graphicFrame>
      <p:sp>
        <p:nvSpPr>
          <p:cNvPr id="139" name="Oval1">
            <a:extLst>
              <a:ext uri="{FF2B5EF4-FFF2-40B4-BE49-F238E27FC236}">
                <a16:creationId xmlns:a16="http://schemas.microsoft.com/office/drawing/2014/main" id="{B09F48E1-D85B-4735-8866-20AB0FFA93DF}"/>
              </a:ext>
            </a:extLst>
          </p:cNvPr>
          <p:cNvSpPr/>
          <p:nvPr/>
        </p:nvSpPr>
        <p:spPr>
          <a:xfrm>
            <a:off x="8376785"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40" name="Oval3">
            <a:extLst>
              <a:ext uri="{FF2B5EF4-FFF2-40B4-BE49-F238E27FC236}">
                <a16:creationId xmlns:a16="http://schemas.microsoft.com/office/drawing/2014/main" id="{F2C39E67-7CDA-41BA-B903-2BCF2B35CF5E}"/>
              </a:ext>
            </a:extLst>
          </p:cNvPr>
          <p:cNvSpPr/>
          <p:nvPr/>
        </p:nvSpPr>
        <p:spPr>
          <a:xfrm>
            <a:off x="8376785"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41" name="Oval5">
            <a:extLst>
              <a:ext uri="{FF2B5EF4-FFF2-40B4-BE49-F238E27FC236}">
                <a16:creationId xmlns:a16="http://schemas.microsoft.com/office/drawing/2014/main" id="{B7A95AB8-4839-4A92-AB38-E6A0D9A5B857}"/>
              </a:ext>
            </a:extLst>
          </p:cNvPr>
          <p:cNvSpPr/>
          <p:nvPr/>
        </p:nvSpPr>
        <p:spPr>
          <a:xfrm>
            <a:off x="8376785"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42" name="Oval2">
            <a:extLst>
              <a:ext uri="{FF2B5EF4-FFF2-40B4-BE49-F238E27FC236}">
                <a16:creationId xmlns:a16="http://schemas.microsoft.com/office/drawing/2014/main" id="{57FC74A7-187C-42B4-A266-2B758FB18AC9}"/>
              </a:ext>
            </a:extLst>
          </p:cNvPr>
          <p:cNvSpPr/>
          <p:nvPr/>
        </p:nvSpPr>
        <p:spPr>
          <a:xfrm>
            <a:off x="10161196"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43" name="Oval4">
            <a:extLst>
              <a:ext uri="{FF2B5EF4-FFF2-40B4-BE49-F238E27FC236}">
                <a16:creationId xmlns:a16="http://schemas.microsoft.com/office/drawing/2014/main" id="{E7A898A7-903D-4D05-8599-EDD1DADF56E1}"/>
              </a:ext>
            </a:extLst>
          </p:cNvPr>
          <p:cNvSpPr/>
          <p:nvPr/>
        </p:nvSpPr>
        <p:spPr>
          <a:xfrm>
            <a:off x="10161196"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44" name="Oval6">
            <a:extLst>
              <a:ext uri="{FF2B5EF4-FFF2-40B4-BE49-F238E27FC236}">
                <a16:creationId xmlns:a16="http://schemas.microsoft.com/office/drawing/2014/main" id="{C92CE9CC-319A-4760-97BA-96FAF7CA1A6E}"/>
              </a:ext>
            </a:extLst>
          </p:cNvPr>
          <p:cNvSpPr/>
          <p:nvPr/>
        </p:nvSpPr>
        <p:spPr>
          <a:xfrm>
            <a:off x="10161196"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900" i="0" u="none" strike="noStrike" kern="1200" cap="none" spc="0" normalizeH="0" baseline="0" noProof="0" dirty="0">
                <a:ln>
                  <a:noFill/>
                </a:ln>
                <a:solidFill>
                  <a:srgbClr val="FF0000"/>
                </a:solidFill>
                <a:effectLst/>
                <a:uLnTx/>
                <a:uFillTx/>
                <a:latin typeface="Arial"/>
                <a:cs typeface="Arial"/>
              </a:rPr>
              <a:t>-6.2</a:t>
            </a:r>
          </a:p>
        </p:txBody>
      </p:sp>
      <p:sp>
        <p:nvSpPr>
          <p:cNvPr id="125" name="Rectangle 124">
            <a:extLst>
              <a:ext uri="{FF2B5EF4-FFF2-40B4-BE49-F238E27FC236}">
                <a16:creationId xmlns:a16="http://schemas.microsoft.com/office/drawing/2014/main" id="{02AA80F2-58A2-4D0D-9C59-23175DC4AFBD}"/>
              </a:ext>
            </a:extLst>
          </p:cNvPr>
          <p:cNvSpPr/>
          <p:nvPr/>
        </p:nvSpPr>
        <p:spPr>
          <a:xfrm>
            <a:off x="8193097"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Picture 155" descr="A picture containing knife&#10;&#10;Description automatically generated">
            <a:extLst>
              <a:ext uri="{FF2B5EF4-FFF2-40B4-BE49-F238E27FC236}">
                <a16:creationId xmlns:a16="http://schemas.microsoft.com/office/drawing/2014/main" id="{9CFECFF0-2AD2-48F6-B24A-8EA6ABBB2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3755157"/>
            <a:ext cx="326697" cy="345860"/>
          </a:xfrm>
          <a:prstGeom prst="rect">
            <a:avLst/>
          </a:prstGeom>
        </p:spPr>
      </p:pic>
      <p:sp>
        <p:nvSpPr>
          <p:cNvPr id="157" name="Rectangle 156">
            <a:extLst>
              <a:ext uri="{FF2B5EF4-FFF2-40B4-BE49-F238E27FC236}">
                <a16:creationId xmlns:a16="http://schemas.microsoft.com/office/drawing/2014/main" id="{82784724-6F2F-4930-83A0-4E01C4E16F60}"/>
              </a:ext>
            </a:extLst>
          </p:cNvPr>
          <p:cNvSpPr/>
          <p:nvPr/>
        </p:nvSpPr>
        <p:spPr>
          <a:xfrm>
            <a:off x="8768812" y="3823430"/>
            <a:ext cx="675185" cy="276999"/>
          </a:xfrm>
          <a:prstGeom prst="rect">
            <a:avLst/>
          </a:prstGeom>
        </p:spPr>
        <p:txBody>
          <a:bodyPr wrap="none">
            <a:spAutoFit/>
          </a:bodyPr>
          <a:lstStyle/>
          <a:p>
            <a:pPr fontAlgn="t"/>
            <a:r>
              <a:rPr lang="en-US" sz="1200" b="1">
                <a:latin typeface="Franklin Gothic Book" panose="020B0503020102020204" pitchFamily="34" charset="0"/>
              </a:rPr>
              <a:t>WHERE</a:t>
            </a:r>
          </a:p>
        </p:txBody>
      </p:sp>
      <p:pic>
        <p:nvPicPr>
          <p:cNvPr id="158" name="Picture 157">
            <a:extLst>
              <a:ext uri="{FF2B5EF4-FFF2-40B4-BE49-F238E27FC236}">
                <a16:creationId xmlns:a16="http://schemas.microsoft.com/office/drawing/2014/main" id="{1D13BCA0-8790-45B4-8248-441F09BB4C35}"/>
              </a:ext>
            </a:extLst>
          </p:cNvPr>
          <p:cNvPicPr/>
          <p:nvPr/>
        </p:nvPicPr>
        <p:blipFill>
          <a:blip r:embed="rId4">
            <a:extLst>
              <a:ext uri="{28A0092B-C50C-407E-A947-70E740481C1C}">
                <a14:useLocalDpi xmlns:a14="http://schemas.microsoft.com/office/drawing/2010/main" val="0"/>
              </a:ext>
            </a:extLst>
          </a:blip>
          <a:stretch>
            <a:fillRect/>
          </a:stretch>
        </p:blipFill>
        <p:spPr>
          <a:xfrm>
            <a:off x="8199368" y="4122910"/>
            <a:ext cx="3744000" cy="114300"/>
          </a:xfrm>
          <a:prstGeom prst="rect">
            <a:avLst/>
          </a:prstGeom>
        </p:spPr>
      </p:pic>
      <p:pic>
        <p:nvPicPr>
          <p:cNvPr id="160" name="Picture 159">
            <a:extLst>
              <a:ext uri="{FF2B5EF4-FFF2-40B4-BE49-F238E27FC236}">
                <a16:creationId xmlns:a16="http://schemas.microsoft.com/office/drawing/2014/main" id="{48EF1A92-AA58-4E40-B2E4-4C85EDA19E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18691" y="3788111"/>
            <a:ext cx="288000" cy="288000"/>
          </a:xfrm>
          <a:prstGeom prst="rect">
            <a:avLst/>
          </a:prstGeom>
        </p:spPr>
      </p:pic>
      <p:pic>
        <p:nvPicPr>
          <p:cNvPr id="161" name="Picture 160">
            <a:extLst>
              <a:ext uri="{FF2B5EF4-FFF2-40B4-BE49-F238E27FC236}">
                <a16:creationId xmlns:a16="http://schemas.microsoft.com/office/drawing/2014/main" id="{8BFA2E3A-F860-4EF1-B327-E7FB124BD11B}"/>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8412761" y="5166251"/>
            <a:ext cx="2130398" cy="53322"/>
          </a:xfrm>
          <a:prstGeom prst="rect">
            <a:avLst/>
          </a:prstGeom>
        </p:spPr>
      </p:pic>
      <p:pic>
        <p:nvPicPr>
          <p:cNvPr id="162" name="Picture 161">
            <a:extLst>
              <a:ext uri="{FF2B5EF4-FFF2-40B4-BE49-F238E27FC236}">
                <a16:creationId xmlns:a16="http://schemas.microsoft.com/office/drawing/2014/main" id="{355435C6-9BA3-4BE3-B2D4-C09BAE70B18E}"/>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9661879" y="5166251"/>
            <a:ext cx="2130398" cy="53322"/>
          </a:xfrm>
          <a:prstGeom prst="rect">
            <a:avLst/>
          </a:prstGeom>
        </p:spPr>
      </p:pic>
      <p:sp>
        <p:nvSpPr>
          <p:cNvPr id="163" name="Rectangle 162">
            <a:extLst>
              <a:ext uri="{FF2B5EF4-FFF2-40B4-BE49-F238E27FC236}">
                <a16:creationId xmlns:a16="http://schemas.microsoft.com/office/drawing/2014/main" id="{45EB23B2-6AAC-4E6A-A362-FFD99D6316F0}"/>
              </a:ext>
            </a:extLst>
          </p:cNvPr>
          <p:cNvSpPr/>
          <p:nvPr/>
        </p:nvSpPr>
        <p:spPr>
          <a:xfrm>
            <a:off x="819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Consumed</a:t>
            </a:r>
          </a:p>
        </p:txBody>
      </p:sp>
      <p:sp>
        <p:nvSpPr>
          <p:cNvPr id="164" name="Rectangle 163">
            <a:extLst>
              <a:ext uri="{FF2B5EF4-FFF2-40B4-BE49-F238E27FC236}">
                <a16:creationId xmlns:a16="http://schemas.microsoft.com/office/drawing/2014/main" id="{D4FBA6E8-300C-41E4-9AD7-DC6190C77ACB}"/>
              </a:ext>
            </a:extLst>
          </p:cNvPr>
          <p:cNvSpPr/>
          <p:nvPr/>
        </p:nvSpPr>
        <p:spPr>
          <a:xfrm>
            <a:off x="946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Purchased</a:t>
            </a:r>
          </a:p>
        </p:txBody>
      </p:sp>
      <p:sp>
        <p:nvSpPr>
          <p:cNvPr id="165" name="Rectangle 164">
            <a:extLst>
              <a:ext uri="{FF2B5EF4-FFF2-40B4-BE49-F238E27FC236}">
                <a16:creationId xmlns:a16="http://schemas.microsoft.com/office/drawing/2014/main" id="{49D668E6-07BC-4E34-A13D-D19BB50C0C85}"/>
              </a:ext>
            </a:extLst>
          </p:cNvPr>
          <p:cNvSpPr/>
          <p:nvPr/>
        </p:nvSpPr>
        <p:spPr>
          <a:xfrm>
            <a:off x="10701979" y="4202737"/>
            <a:ext cx="1235978" cy="253916"/>
          </a:xfrm>
          <a:prstGeom prst="rect">
            <a:avLst/>
          </a:prstGeom>
        </p:spPr>
        <p:txBody>
          <a:bodyPr wrap="square">
            <a:spAutoFit/>
          </a:bodyPr>
          <a:lstStyle/>
          <a:p>
            <a:pPr algn="ctr" fontAlgn="t"/>
            <a:r>
              <a:rPr lang="en-US" sz="1050">
                <a:latin typeface="Franklin Gothic Book" panose="020B0503020102020204" pitchFamily="34" charset="0"/>
              </a:rPr>
              <a:t>Solo vs. Social</a:t>
            </a:r>
          </a:p>
        </p:txBody>
      </p:sp>
      <p:grpSp>
        <p:nvGrpSpPr>
          <p:cNvPr id="174" name="Group1">
            <a:extLst>
              <a:ext uri="{FF2B5EF4-FFF2-40B4-BE49-F238E27FC236}">
                <a16:creationId xmlns:a16="http://schemas.microsoft.com/office/drawing/2014/main" id="{ACE29390-4242-4D84-8DE8-6D0B044C089A}"/>
              </a:ext>
            </a:extLst>
          </p:cNvPr>
          <p:cNvGrpSpPr/>
          <p:nvPr/>
        </p:nvGrpSpPr>
        <p:grpSpPr>
          <a:xfrm>
            <a:off x="8327176" y="5544147"/>
            <a:ext cx="1172533" cy="724026"/>
            <a:chOff x="8327176" y="5544147"/>
            <a:chExt cx="1172533" cy="724026"/>
          </a:xfrm>
        </p:grpSpPr>
        <p:sp>
          <p:nvSpPr>
            <p:cNvPr id="175" name="Value1">
              <a:extLst>
                <a:ext uri="{FF2B5EF4-FFF2-40B4-BE49-F238E27FC236}">
                  <a16:creationId xmlns:a16="http://schemas.microsoft.com/office/drawing/2014/main" id="{20CF4B8A-FDF4-467E-9D25-804A651A4888}"/>
                </a:ext>
              </a:extLst>
            </p:cNvPr>
            <p:cNvSpPr/>
            <p:nvPr/>
          </p:nvSpPr>
          <p:spPr>
            <a:xfrm>
              <a:off x="8888643"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76" name="Title1">
              <a:extLst>
                <a:ext uri="{FF2B5EF4-FFF2-40B4-BE49-F238E27FC236}">
                  <a16:creationId xmlns:a16="http://schemas.microsoft.com/office/drawing/2014/main" id="{C2D21CC3-059B-433E-86FD-89CD9A8C02A3}"/>
                </a:ext>
              </a:extLst>
            </p:cNvPr>
            <p:cNvSpPr/>
            <p:nvPr/>
          </p:nvSpPr>
          <p:spPr>
            <a:xfrm>
              <a:off x="8332927" y="5592784"/>
              <a:ext cx="963630" cy="230832"/>
            </a:xfrm>
            <a:prstGeom prst="rect">
              <a:avLst/>
            </a:prstGeom>
          </p:spPr>
          <p:txBody>
            <a:bodyPr wrap="square">
              <a:spAutoFit/>
            </a:bodyPr>
            <a:lstStyle/>
            <a:p>
              <a:pPr fontAlgn="t"/>
              <a:r>
                <a:rPr lang="en-US" sz="900" dirty="0">
                  <a:latin typeface="Franklin Gothic Book" panose="020B0503020102020204" pitchFamily="34" charset="0"/>
                </a:rPr>
                <a:t>At Home</a:t>
              </a:r>
            </a:p>
          </p:txBody>
        </p:sp>
        <p:sp>
          <p:nvSpPr>
            <p:cNvPr id="177" name="Title2">
              <a:extLst>
                <a:ext uri="{FF2B5EF4-FFF2-40B4-BE49-F238E27FC236}">
                  <a16:creationId xmlns:a16="http://schemas.microsoft.com/office/drawing/2014/main" id="{680AEA57-5609-4241-A8E6-EFFA8EAA9EAB}"/>
                </a:ext>
              </a:extLst>
            </p:cNvPr>
            <p:cNvSpPr/>
            <p:nvPr/>
          </p:nvSpPr>
          <p:spPr>
            <a:xfrm>
              <a:off x="8332927" y="5897195"/>
              <a:ext cx="870623" cy="369332"/>
            </a:xfrm>
            <a:prstGeom prst="rect">
              <a:avLst/>
            </a:prstGeom>
          </p:spPr>
          <p:txBody>
            <a:bodyPr wrap="square">
              <a:spAutoFit/>
            </a:bodyPr>
            <a:lstStyle/>
            <a:p>
              <a:pPr fontAlgn="t"/>
              <a:r>
                <a:rPr lang="en-US" sz="900" dirty="0">
                  <a:latin typeface="Franklin Gothic Book" panose="020B0503020102020204" pitchFamily="34" charset="0"/>
                </a:rPr>
                <a:t>Away from home</a:t>
              </a:r>
            </a:p>
          </p:txBody>
        </p:sp>
        <p:cxnSp>
          <p:nvCxnSpPr>
            <p:cNvPr id="187" name="Straight Connector 186">
              <a:extLst>
                <a:ext uri="{FF2B5EF4-FFF2-40B4-BE49-F238E27FC236}">
                  <a16:creationId xmlns:a16="http://schemas.microsoft.com/office/drawing/2014/main" id="{7CF77C48-65C5-463A-8AF4-263D80798433}"/>
                </a:ext>
              </a:extLst>
            </p:cNvPr>
            <p:cNvCxnSpPr/>
            <p:nvPr/>
          </p:nvCxnSpPr>
          <p:spPr>
            <a:xfrm flipH="1">
              <a:off x="8327176"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F9A3C83-7A04-4A1E-87E7-FFCA3DCA771B}"/>
                </a:ext>
              </a:extLst>
            </p:cNvPr>
            <p:cNvCxnSpPr/>
            <p:nvPr/>
          </p:nvCxnSpPr>
          <p:spPr>
            <a:xfrm flipH="1">
              <a:off x="8327176"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9" name="Value2">
              <a:extLst>
                <a:ext uri="{FF2B5EF4-FFF2-40B4-BE49-F238E27FC236}">
                  <a16:creationId xmlns:a16="http://schemas.microsoft.com/office/drawing/2014/main" id="{34DF7C53-70F2-4E4D-8D19-61DBE7AD064B}"/>
                </a:ext>
              </a:extLst>
            </p:cNvPr>
            <p:cNvSpPr/>
            <p:nvPr/>
          </p:nvSpPr>
          <p:spPr>
            <a:xfrm>
              <a:off x="8864599" y="5883452"/>
              <a:ext cx="635110"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190" name="Group2">
            <a:extLst>
              <a:ext uri="{FF2B5EF4-FFF2-40B4-BE49-F238E27FC236}">
                <a16:creationId xmlns:a16="http://schemas.microsoft.com/office/drawing/2014/main" id="{9041B283-4AAC-42F1-B680-0CEEC8BBCB58}"/>
              </a:ext>
            </a:extLst>
          </p:cNvPr>
          <p:cNvGrpSpPr/>
          <p:nvPr/>
        </p:nvGrpSpPr>
        <p:grpSpPr>
          <a:xfrm>
            <a:off x="9586633" y="5544147"/>
            <a:ext cx="1172531" cy="724026"/>
            <a:chOff x="9586633" y="5544147"/>
            <a:chExt cx="1172531" cy="724026"/>
          </a:xfrm>
        </p:grpSpPr>
        <p:sp>
          <p:nvSpPr>
            <p:cNvPr id="191" name="Value1">
              <a:extLst>
                <a:ext uri="{FF2B5EF4-FFF2-40B4-BE49-F238E27FC236}">
                  <a16:creationId xmlns:a16="http://schemas.microsoft.com/office/drawing/2014/main" id="{0B3A3E57-9197-4F7A-BF27-E25A33A69103}"/>
                </a:ext>
              </a:extLst>
            </p:cNvPr>
            <p:cNvSpPr/>
            <p:nvPr/>
          </p:nvSpPr>
          <p:spPr>
            <a:xfrm>
              <a:off x="10148099"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92" name="Title1">
              <a:extLst>
                <a:ext uri="{FF2B5EF4-FFF2-40B4-BE49-F238E27FC236}">
                  <a16:creationId xmlns:a16="http://schemas.microsoft.com/office/drawing/2014/main" id="{AE8CB278-148A-458D-BEE5-5AB98230EACD}"/>
                </a:ext>
              </a:extLst>
            </p:cNvPr>
            <p:cNvSpPr/>
            <p:nvPr/>
          </p:nvSpPr>
          <p:spPr>
            <a:xfrm>
              <a:off x="9592384" y="5592784"/>
              <a:ext cx="963630" cy="230832"/>
            </a:xfrm>
            <a:prstGeom prst="rect">
              <a:avLst/>
            </a:prstGeom>
          </p:spPr>
          <p:txBody>
            <a:bodyPr wrap="square">
              <a:spAutoFit/>
            </a:bodyPr>
            <a:lstStyle/>
            <a:p>
              <a:pPr fontAlgn="t"/>
              <a:r>
                <a:rPr lang="en-US" sz="900">
                  <a:latin typeface="Franklin Gothic Book" panose="020B0503020102020204" pitchFamily="34" charset="0"/>
                </a:rPr>
                <a:t>Retail</a:t>
              </a:r>
            </a:p>
          </p:txBody>
        </p:sp>
        <p:sp>
          <p:nvSpPr>
            <p:cNvPr id="193" name="Title2">
              <a:extLst>
                <a:ext uri="{FF2B5EF4-FFF2-40B4-BE49-F238E27FC236}">
                  <a16:creationId xmlns:a16="http://schemas.microsoft.com/office/drawing/2014/main" id="{1D28E917-0B57-4CF9-BF80-C8787796A2DD}"/>
                </a:ext>
              </a:extLst>
            </p:cNvPr>
            <p:cNvSpPr/>
            <p:nvPr/>
          </p:nvSpPr>
          <p:spPr>
            <a:xfrm>
              <a:off x="9592384" y="5897195"/>
              <a:ext cx="870623" cy="369332"/>
            </a:xfrm>
            <a:prstGeom prst="rect">
              <a:avLst/>
            </a:prstGeom>
          </p:spPr>
          <p:txBody>
            <a:bodyPr wrap="square">
              <a:spAutoFit/>
            </a:bodyPr>
            <a:lstStyle/>
            <a:p>
              <a:pPr fontAlgn="t"/>
              <a:r>
                <a:rPr lang="en-US" sz="900" dirty="0">
                  <a:latin typeface="Franklin Gothic Book" panose="020B0503020102020204" pitchFamily="34" charset="0"/>
                </a:rPr>
                <a:t>AFH</a:t>
              </a:r>
            </a:p>
            <a:p>
              <a:pPr fontAlgn="t"/>
              <a:r>
                <a:rPr lang="en-US" sz="900" dirty="0">
                  <a:latin typeface="Franklin Gothic Book" panose="020B0503020102020204" pitchFamily="34" charset="0"/>
                </a:rPr>
                <a:t>Channels</a:t>
              </a:r>
            </a:p>
          </p:txBody>
        </p:sp>
        <p:cxnSp>
          <p:nvCxnSpPr>
            <p:cNvPr id="194" name="Straight Connector 193">
              <a:extLst>
                <a:ext uri="{FF2B5EF4-FFF2-40B4-BE49-F238E27FC236}">
                  <a16:creationId xmlns:a16="http://schemas.microsoft.com/office/drawing/2014/main" id="{CE888953-5EB4-4E06-A7B7-2101ACF71E26}"/>
                </a:ext>
              </a:extLst>
            </p:cNvPr>
            <p:cNvCxnSpPr/>
            <p:nvPr/>
          </p:nvCxnSpPr>
          <p:spPr>
            <a:xfrm flipH="1">
              <a:off x="9586633"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27621B9-8611-463B-BEBA-A7A0CCC7FA0B}"/>
                </a:ext>
              </a:extLst>
            </p:cNvPr>
            <p:cNvCxnSpPr/>
            <p:nvPr/>
          </p:nvCxnSpPr>
          <p:spPr>
            <a:xfrm flipH="1">
              <a:off x="9586633"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99" name="Value2">
              <a:extLst>
                <a:ext uri="{FF2B5EF4-FFF2-40B4-BE49-F238E27FC236}">
                  <a16:creationId xmlns:a16="http://schemas.microsoft.com/office/drawing/2014/main" id="{C5DB54DF-1490-48D4-AD10-8E247C7967F1}"/>
                </a:ext>
              </a:extLst>
            </p:cNvPr>
            <p:cNvSpPr/>
            <p:nvPr/>
          </p:nvSpPr>
          <p:spPr>
            <a:xfrm>
              <a:off x="10124055" y="5883452"/>
              <a:ext cx="635109"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00" name="Group3">
            <a:extLst>
              <a:ext uri="{FF2B5EF4-FFF2-40B4-BE49-F238E27FC236}">
                <a16:creationId xmlns:a16="http://schemas.microsoft.com/office/drawing/2014/main" id="{C5488989-D112-409C-8072-73E5202EAE11}"/>
              </a:ext>
            </a:extLst>
          </p:cNvPr>
          <p:cNvGrpSpPr/>
          <p:nvPr/>
        </p:nvGrpSpPr>
        <p:grpSpPr>
          <a:xfrm>
            <a:off x="10817334" y="5544147"/>
            <a:ext cx="1142075" cy="724026"/>
            <a:chOff x="10817334" y="5544147"/>
            <a:chExt cx="1142075" cy="724026"/>
          </a:xfrm>
        </p:grpSpPr>
        <p:sp>
          <p:nvSpPr>
            <p:cNvPr id="201" name="Value1">
              <a:extLst>
                <a:ext uri="{FF2B5EF4-FFF2-40B4-BE49-F238E27FC236}">
                  <a16:creationId xmlns:a16="http://schemas.microsoft.com/office/drawing/2014/main" id="{89DA68A1-64E1-4A3A-BD83-E47E0A9D25EA}"/>
                </a:ext>
              </a:extLst>
            </p:cNvPr>
            <p:cNvSpPr/>
            <p:nvPr/>
          </p:nvSpPr>
          <p:spPr>
            <a:xfrm>
              <a:off x="11397235" y="5544147"/>
              <a:ext cx="550151" cy="384721"/>
            </a:xfrm>
            <a:prstGeom prst="rect">
              <a:avLst/>
            </a:prstGeom>
          </p:spPr>
          <p:txBody>
            <a:bodyPr wrap="none">
              <a:spAutoFit/>
            </a:bodyPr>
            <a:lstStyle/>
            <a:p>
              <a:pPr algn="ctr" fontAlgn="t"/>
              <a:r>
                <a:rPr lang="en-US" sz="1100" dirty="0">
                  <a:latin typeface="Franklin Gothic Medium" panose="020B0603020102020204" pitchFamily="34" charset="0"/>
                </a:rPr>
                <a:t>79%</a:t>
              </a:r>
            </a:p>
            <a:p>
              <a:pPr algn="ctr" fontAlgn="t"/>
              <a:r>
                <a:rPr lang="en-US" sz="800" dirty="0">
                  <a:latin typeface="Franklin Gothic Medium" panose="020B0603020102020204" pitchFamily="34" charset="0"/>
                </a:rPr>
                <a:t>-2.5/5.3</a:t>
              </a:r>
              <a:endParaRPr lang="en-US" sz="1100" dirty="0">
                <a:latin typeface="Franklin Gothic Medium" panose="020B0603020102020204" pitchFamily="34" charset="0"/>
              </a:endParaRPr>
            </a:p>
          </p:txBody>
        </p:sp>
        <p:sp>
          <p:nvSpPr>
            <p:cNvPr id="202" name="Title1">
              <a:extLst>
                <a:ext uri="{FF2B5EF4-FFF2-40B4-BE49-F238E27FC236}">
                  <a16:creationId xmlns:a16="http://schemas.microsoft.com/office/drawing/2014/main" id="{32E7B72B-C973-4515-BF46-95EA8F0D93BA}"/>
                </a:ext>
              </a:extLst>
            </p:cNvPr>
            <p:cNvSpPr/>
            <p:nvPr/>
          </p:nvSpPr>
          <p:spPr>
            <a:xfrm>
              <a:off x="10823085" y="5592784"/>
              <a:ext cx="963630" cy="230832"/>
            </a:xfrm>
            <a:prstGeom prst="rect">
              <a:avLst/>
            </a:prstGeom>
          </p:spPr>
          <p:txBody>
            <a:bodyPr wrap="square">
              <a:spAutoFit/>
            </a:bodyPr>
            <a:lstStyle/>
            <a:p>
              <a:pPr fontAlgn="t"/>
              <a:r>
                <a:rPr lang="en-US" sz="900">
                  <a:latin typeface="Franklin Gothic Book" panose="020B0503020102020204" pitchFamily="34" charset="0"/>
                </a:rPr>
                <a:t>Solo</a:t>
              </a:r>
            </a:p>
          </p:txBody>
        </p:sp>
        <p:sp>
          <p:nvSpPr>
            <p:cNvPr id="203" name="Title2">
              <a:extLst>
                <a:ext uri="{FF2B5EF4-FFF2-40B4-BE49-F238E27FC236}">
                  <a16:creationId xmlns:a16="http://schemas.microsoft.com/office/drawing/2014/main" id="{83DC0BD7-3621-4903-A385-A124133E3E31}"/>
                </a:ext>
              </a:extLst>
            </p:cNvPr>
            <p:cNvSpPr/>
            <p:nvPr/>
          </p:nvSpPr>
          <p:spPr>
            <a:xfrm>
              <a:off x="10823085" y="5969112"/>
              <a:ext cx="870623" cy="230832"/>
            </a:xfrm>
            <a:prstGeom prst="rect">
              <a:avLst/>
            </a:prstGeom>
          </p:spPr>
          <p:txBody>
            <a:bodyPr wrap="square">
              <a:spAutoFit/>
            </a:bodyPr>
            <a:lstStyle/>
            <a:p>
              <a:pPr fontAlgn="t"/>
              <a:r>
                <a:rPr lang="en-US" sz="900" dirty="0">
                  <a:latin typeface="Franklin Gothic Book" panose="020B0503020102020204" pitchFamily="34" charset="0"/>
                </a:rPr>
                <a:t>Social</a:t>
              </a:r>
            </a:p>
          </p:txBody>
        </p:sp>
        <p:cxnSp>
          <p:nvCxnSpPr>
            <p:cNvPr id="204" name="Straight Connector 203">
              <a:extLst>
                <a:ext uri="{FF2B5EF4-FFF2-40B4-BE49-F238E27FC236}">
                  <a16:creationId xmlns:a16="http://schemas.microsoft.com/office/drawing/2014/main" id="{37727F42-4EE3-49C0-A255-0002609DCA9A}"/>
                </a:ext>
              </a:extLst>
            </p:cNvPr>
            <p:cNvCxnSpPr/>
            <p:nvPr/>
          </p:nvCxnSpPr>
          <p:spPr>
            <a:xfrm flipH="1">
              <a:off x="10817334"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0059D9C-A8BE-4DED-823E-F9F9BB2CB152}"/>
                </a:ext>
              </a:extLst>
            </p:cNvPr>
            <p:cNvCxnSpPr/>
            <p:nvPr/>
          </p:nvCxnSpPr>
          <p:spPr>
            <a:xfrm flipH="1">
              <a:off x="10817334"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06" name="Value2">
              <a:extLst>
                <a:ext uri="{FF2B5EF4-FFF2-40B4-BE49-F238E27FC236}">
                  <a16:creationId xmlns:a16="http://schemas.microsoft.com/office/drawing/2014/main" id="{6D947E75-6770-41D6-821B-F1EA26A3DCF1}"/>
                </a:ext>
              </a:extLst>
            </p:cNvPr>
            <p:cNvSpPr/>
            <p:nvPr/>
          </p:nvSpPr>
          <p:spPr>
            <a:xfrm>
              <a:off x="11385214" y="5883452"/>
              <a:ext cx="574195" cy="384721"/>
            </a:xfrm>
            <a:prstGeom prst="rect">
              <a:avLst/>
            </a:prstGeom>
          </p:spPr>
          <p:txBody>
            <a:bodyPr wrap="none">
              <a:spAutoFit/>
            </a:bodyPr>
            <a:lstStyle/>
            <a:p>
              <a:pPr algn="ctr" fontAlgn="t"/>
              <a:r>
                <a:rPr lang="en-US" sz="1100" dirty="0">
                  <a:latin typeface="Franklin Gothic Medium" panose="020B0603020102020204" pitchFamily="34" charset="0"/>
                </a:rPr>
                <a:t>21%</a:t>
              </a:r>
            </a:p>
            <a:p>
              <a:pPr algn="ctr" fontAlgn="t"/>
              <a:r>
                <a:rPr lang="en-US" sz="800" dirty="0">
                  <a:latin typeface="Franklin Gothic Medium" panose="020B0603020102020204" pitchFamily="34" charset="0"/>
                </a:rPr>
                <a:t>-2.1/-4.0</a:t>
              </a:r>
              <a:endParaRPr lang="en-US" sz="1100" dirty="0">
                <a:latin typeface="Franklin Gothic Medium" panose="020B0603020102020204" pitchFamily="34" charset="0"/>
              </a:endParaRPr>
            </a:p>
          </p:txBody>
        </p:sp>
      </p:grpSp>
      <p:pic>
        <p:nvPicPr>
          <p:cNvPr id="207" name="Picture 206" descr="Icon&#10;&#10;Description automatically generated">
            <a:extLst>
              <a:ext uri="{FF2B5EF4-FFF2-40B4-BE49-F238E27FC236}">
                <a16:creationId xmlns:a16="http://schemas.microsoft.com/office/drawing/2014/main" id="{E5E42BAF-F73F-4C37-BE44-F6FC2EB8AC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8622" y="4591408"/>
            <a:ext cx="743893" cy="743893"/>
          </a:xfrm>
          <a:prstGeom prst="rect">
            <a:avLst/>
          </a:prstGeom>
        </p:spPr>
      </p:pic>
      <p:pic>
        <p:nvPicPr>
          <p:cNvPr id="208" name="Picture 207" descr="Icon&#10;&#10;Description automatically generated">
            <a:extLst>
              <a:ext uri="{FF2B5EF4-FFF2-40B4-BE49-F238E27FC236}">
                <a16:creationId xmlns:a16="http://schemas.microsoft.com/office/drawing/2014/main" id="{7CB3A61E-3214-4838-B50B-FC7C40781DC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16748" y="4625863"/>
            <a:ext cx="736231" cy="736231"/>
          </a:xfrm>
          <a:prstGeom prst="rect">
            <a:avLst/>
          </a:prstGeom>
        </p:spPr>
      </p:pic>
      <p:pic>
        <p:nvPicPr>
          <p:cNvPr id="209" name="Picture 208" descr="Icon&#10;&#10;Description automatically generated">
            <a:extLst>
              <a:ext uri="{FF2B5EF4-FFF2-40B4-BE49-F238E27FC236}">
                <a16:creationId xmlns:a16="http://schemas.microsoft.com/office/drawing/2014/main" id="{D2AB4600-1F16-4F62-9B66-4A269C68925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01178" y="4625863"/>
            <a:ext cx="650424" cy="736231"/>
          </a:xfrm>
          <a:prstGeom prst="rect">
            <a:avLst/>
          </a:prstGeom>
        </p:spPr>
      </p:pic>
      <p:sp>
        <p:nvSpPr>
          <p:cNvPr id="3" name="Slide Number Placeholder 2">
            <a:extLst>
              <a:ext uri="{FF2B5EF4-FFF2-40B4-BE49-F238E27FC236}">
                <a16:creationId xmlns:a16="http://schemas.microsoft.com/office/drawing/2014/main" id="{8F586703-FB6D-4A08-8A9A-2B2FB76F5DC5}"/>
              </a:ext>
            </a:extLst>
          </p:cNvPr>
          <p:cNvSpPr>
            <a:spLocks noGrp="1"/>
          </p:cNvSpPr>
          <p:nvPr>
            <p:ph type="sldNum" sz="quarter" idx="4"/>
          </p:nvPr>
        </p:nvSpPr>
        <p:spPr/>
        <p:txBody>
          <a:bodyPr/>
          <a:lstStyle/>
          <a:p>
            <a:fld id="{A26DCA39-FE7E-4B33-9419-C9BB65BD885E}" type="slidenum">
              <a:rPr lang="en-US" smtClean="0"/>
              <a:t>75</a:t>
            </a:fld>
            <a:endParaRPr lang="en-US"/>
          </a:p>
        </p:txBody>
      </p:sp>
    </p:spTree>
    <p:extLst>
      <p:ext uri="{BB962C8B-B14F-4D97-AF65-F5344CB8AC3E}">
        <p14:creationId xmlns:p14="http://schemas.microsoft.com/office/powerpoint/2010/main" val="17570732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76</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273938"/>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 – Purchased Away From Home</a:t>
            </a:r>
          </a:p>
          <a:p>
            <a:pPr marL="0" marR="0" lvl="0" indent="0" algn="l" defTabSz="914400" rtl="0" eaLnBrk="1" fontAlgn="auto" latinLnBrk="0" hangingPunct="1">
              <a:lnSpc>
                <a:spcPct val="90000"/>
              </a:lnSpc>
              <a:spcBef>
                <a:spcPct val="0"/>
              </a:spcBef>
              <a:spcAft>
                <a:spcPct val="0"/>
              </a:spcAft>
              <a:buClrTx/>
              <a:buSzTx/>
              <a:buFontTx/>
              <a:buNone/>
              <a:defRPr/>
            </a:pPr>
            <a:r>
              <a:rPr lang="en-US" sz="1600" dirty="0">
                <a:latin typeface="Franklin Gothic Medium Cond"/>
              </a:rPr>
              <a:t>(Measure: Brand Share  of Category Occasion)</a:t>
            </a:r>
            <a:endParaRPr lang="en-US" sz="1600" dirty="0"/>
          </a:p>
        </p:txBody>
      </p:sp>
      <p:grpSp>
        <p:nvGrpSpPr>
          <p:cNvPr id="6" name="Group 5">
            <a:extLst>
              <a:ext uri="{FF2B5EF4-FFF2-40B4-BE49-F238E27FC236}">
                <a16:creationId xmlns:a16="http://schemas.microsoft.com/office/drawing/2014/main" id="{C899BE44-968D-4B55-BD70-366E2FBDAAD7}"/>
              </a:ext>
            </a:extLst>
          </p:cNvPr>
          <p:cNvGrpSpPr/>
          <p:nvPr/>
        </p:nvGrpSpPr>
        <p:grpSpPr>
          <a:xfrm>
            <a:off x="3732881" y="6559721"/>
            <a:ext cx="6309360" cy="230832"/>
            <a:chOff x="3732881" y="6559721"/>
            <a:chExt cx="6309360" cy="230832"/>
          </a:xfrm>
        </p:grpSpPr>
        <p:sp>
          <p:nvSpPr>
            <p:cNvPr id="88" name="TextBox 87">
              <a:extLst>
                <a:ext uri="{FF2B5EF4-FFF2-40B4-BE49-F238E27FC236}">
                  <a16:creationId xmlns:a16="http://schemas.microsoft.com/office/drawing/2014/main" id="{128121D0-981E-41D5-9EA0-7E9367623CED}"/>
                </a:ext>
              </a:extLst>
            </p:cNvPr>
            <p:cNvSpPr txBox="1"/>
            <p:nvPr/>
          </p:nvSpPr>
          <p:spPr>
            <a:xfrm>
              <a:off x="3732881" y="6559721"/>
              <a:ext cx="6309360" cy="230832"/>
            </a:xfrm>
            <a:prstGeom prst="rect">
              <a:avLst/>
            </a:prstGeom>
            <a:noFill/>
          </p:spPr>
          <p:txBody>
            <a:bodyPr wrap="square" rtlCol="0">
              <a:spAutoFit/>
            </a:bodyPr>
            <a:lstStyle/>
            <a:p>
              <a:pPr lvl="0">
                <a:defRPr/>
              </a:pPr>
              <a:r>
                <a:rPr lang="en-US" sz="900" dirty="0">
                  <a:solidFill>
                    <a:prstClr val="black">
                      <a:lumMod val="50000"/>
                      <a:lumOff val="50000"/>
                    </a:prstClr>
                  </a:solidFill>
                </a:rPr>
                <a:t>Measure: Brand Share of Occasion | Change Vs year ago , Change Vs 2 year ago       Positive       Negative  </a:t>
              </a:r>
            </a:p>
          </p:txBody>
        </p:sp>
        <p:sp>
          <p:nvSpPr>
            <p:cNvPr id="5" name="Flowchart: Connector 4">
              <a:extLst>
                <a:ext uri="{FF2B5EF4-FFF2-40B4-BE49-F238E27FC236}">
                  <a16:creationId xmlns:a16="http://schemas.microsoft.com/office/drawing/2014/main" id="{30D7226F-BEE1-49E3-BA76-83F6E41601F4}"/>
                </a:ext>
              </a:extLst>
            </p:cNvPr>
            <p:cNvSpPr/>
            <p:nvPr/>
          </p:nvSpPr>
          <p:spPr>
            <a:xfrm>
              <a:off x="8181479" y="6607348"/>
              <a:ext cx="108284" cy="111504"/>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Flowchart: Connector 107">
              <a:extLst>
                <a:ext uri="{FF2B5EF4-FFF2-40B4-BE49-F238E27FC236}">
                  <a16:creationId xmlns:a16="http://schemas.microsoft.com/office/drawing/2014/main" id="{9DDA305B-33F3-4573-A5FC-0D69F0B3763F}"/>
                </a:ext>
              </a:extLst>
            </p:cNvPr>
            <p:cNvSpPr/>
            <p:nvPr/>
          </p:nvSpPr>
          <p:spPr>
            <a:xfrm>
              <a:off x="8803111" y="6607348"/>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CF1381E8-BAD0-4F13-8657-EAC41AB0238E}"/>
              </a:ext>
            </a:extLst>
          </p:cNvPr>
          <p:cNvSpPr/>
          <p:nvPr/>
        </p:nvSpPr>
        <p:spPr>
          <a:xfrm>
            <a:off x="281482"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7D2B8513-8038-46EA-B818-F86E23CE5094}"/>
              </a:ext>
            </a:extLst>
          </p:cNvPr>
          <p:cNvSpPr/>
          <p:nvPr/>
        </p:nvSpPr>
        <p:spPr>
          <a:xfrm>
            <a:off x="4237290"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4B6AD2B-04EC-4F36-9CDB-DB8E3DAF06CB}"/>
              </a:ext>
            </a:extLst>
          </p:cNvPr>
          <p:cNvSpPr/>
          <p:nvPr/>
        </p:nvSpPr>
        <p:spPr>
          <a:xfrm>
            <a:off x="281482"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FCDDD656-F9DB-40F9-8381-B96B31B1E651}"/>
              </a:ext>
            </a:extLst>
          </p:cNvPr>
          <p:cNvSpPr/>
          <p:nvPr/>
        </p:nvSpPr>
        <p:spPr>
          <a:xfrm>
            <a:off x="4237290"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descr="A picture containing knife&#10;&#10;Description automatically generated">
            <a:extLst>
              <a:ext uri="{FF2B5EF4-FFF2-40B4-BE49-F238E27FC236}">
                <a16:creationId xmlns:a16="http://schemas.microsoft.com/office/drawing/2014/main" id="{83DA6691-F46F-4A13-8903-B74E1E958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995024"/>
            <a:ext cx="326697" cy="345860"/>
          </a:xfrm>
          <a:prstGeom prst="rect">
            <a:avLst/>
          </a:prstGeom>
        </p:spPr>
      </p:pic>
      <p:sp>
        <p:nvSpPr>
          <p:cNvPr id="128" name="Rectangle 127">
            <a:extLst>
              <a:ext uri="{FF2B5EF4-FFF2-40B4-BE49-F238E27FC236}">
                <a16:creationId xmlns:a16="http://schemas.microsoft.com/office/drawing/2014/main" id="{1B812B4D-8E9D-487D-BCE3-40439875892F}"/>
              </a:ext>
            </a:extLst>
          </p:cNvPr>
          <p:cNvSpPr/>
          <p:nvPr/>
        </p:nvSpPr>
        <p:spPr>
          <a:xfrm>
            <a:off x="850926" y="1063297"/>
            <a:ext cx="866712" cy="276999"/>
          </a:xfrm>
          <a:prstGeom prst="rect">
            <a:avLst/>
          </a:prstGeom>
        </p:spPr>
        <p:txBody>
          <a:bodyPr wrap="none">
            <a:spAutoFit/>
          </a:bodyPr>
          <a:lstStyle/>
          <a:p>
            <a:pPr fontAlgn="t"/>
            <a:r>
              <a:rPr lang="en-US" sz="1200" b="1">
                <a:latin typeface="Franklin Gothic Book" panose="020B0503020102020204" pitchFamily="34" charset="0"/>
              </a:rPr>
              <a:t>WHO EATS</a:t>
            </a:r>
          </a:p>
        </p:txBody>
      </p:sp>
      <p:pic>
        <p:nvPicPr>
          <p:cNvPr id="130" name="Picture 129">
            <a:extLst>
              <a:ext uri="{FF2B5EF4-FFF2-40B4-BE49-F238E27FC236}">
                <a16:creationId xmlns:a16="http://schemas.microsoft.com/office/drawing/2014/main" id="{ADB16A07-02C4-4D7A-86AC-C8D1356BF205}"/>
              </a:ext>
            </a:extLst>
          </p:cNvPr>
          <p:cNvPicPr/>
          <p:nvPr/>
        </p:nvPicPr>
        <p:blipFill>
          <a:blip r:embed="rId4">
            <a:extLst>
              <a:ext uri="{28A0092B-C50C-407E-A947-70E740481C1C}">
                <a14:useLocalDpi xmlns:a14="http://schemas.microsoft.com/office/drawing/2010/main" val="0"/>
              </a:ext>
            </a:extLst>
          </a:blip>
          <a:stretch>
            <a:fillRect/>
          </a:stretch>
        </p:blipFill>
        <p:spPr>
          <a:xfrm>
            <a:off x="281482" y="1362777"/>
            <a:ext cx="3744000" cy="114300"/>
          </a:xfrm>
          <a:prstGeom prst="rect">
            <a:avLst/>
          </a:prstGeom>
        </p:spPr>
      </p:pic>
      <p:pic>
        <p:nvPicPr>
          <p:cNvPr id="131" name="Picture 130">
            <a:extLst>
              <a:ext uri="{FF2B5EF4-FFF2-40B4-BE49-F238E27FC236}">
                <a16:creationId xmlns:a16="http://schemas.microsoft.com/office/drawing/2014/main" id="{9D971C3D-E29F-47B3-A0BB-58E5F069D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16" y="1026511"/>
            <a:ext cx="288000" cy="288000"/>
          </a:xfrm>
          <a:prstGeom prst="rect">
            <a:avLst/>
          </a:prstGeom>
        </p:spPr>
      </p:pic>
      <p:pic>
        <p:nvPicPr>
          <p:cNvPr id="132" name="Picture 131" descr="A picture containing knife&#10;&#10;Description automatically generated">
            <a:extLst>
              <a:ext uri="{FF2B5EF4-FFF2-40B4-BE49-F238E27FC236}">
                <a16:creationId xmlns:a16="http://schemas.microsoft.com/office/drawing/2014/main" id="{CF4F855F-F069-4F73-9D54-A88C5512A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995024"/>
            <a:ext cx="326697" cy="345860"/>
          </a:xfrm>
          <a:prstGeom prst="rect">
            <a:avLst/>
          </a:prstGeom>
        </p:spPr>
      </p:pic>
      <p:sp>
        <p:nvSpPr>
          <p:cNvPr id="133" name="Rectangle 132">
            <a:extLst>
              <a:ext uri="{FF2B5EF4-FFF2-40B4-BE49-F238E27FC236}">
                <a16:creationId xmlns:a16="http://schemas.microsoft.com/office/drawing/2014/main" id="{0CE641AF-31AB-4CE5-96C8-FF8C53BF92F2}"/>
              </a:ext>
            </a:extLst>
          </p:cNvPr>
          <p:cNvSpPr/>
          <p:nvPr/>
        </p:nvSpPr>
        <p:spPr>
          <a:xfrm>
            <a:off x="4806414" y="1063297"/>
            <a:ext cx="596638" cy="276999"/>
          </a:xfrm>
          <a:prstGeom prst="rect">
            <a:avLst/>
          </a:prstGeom>
        </p:spPr>
        <p:txBody>
          <a:bodyPr wrap="none">
            <a:spAutoFit/>
          </a:bodyPr>
          <a:lstStyle/>
          <a:p>
            <a:pPr fontAlgn="t"/>
            <a:r>
              <a:rPr lang="en-US" sz="1200" b="1">
                <a:latin typeface="Franklin Gothic Book" panose="020B0503020102020204" pitchFamily="34" charset="0"/>
              </a:rPr>
              <a:t>WHEN</a:t>
            </a:r>
          </a:p>
        </p:txBody>
      </p:sp>
      <p:pic>
        <p:nvPicPr>
          <p:cNvPr id="159" name="Picture 158">
            <a:extLst>
              <a:ext uri="{FF2B5EF4-FFF2-40B4-BE49-F238E27FC236}">
                <a16:creationId xmlns:a16="http://schemas.microsoft.com/office/drawing/2014/main" id="{60983F0C-8F3E-4169-BA15-0AB57B1BB856}"/>
              </a:ext>
            </a:extLst>
          </p:cNvPr>
          <p:cNvPicPr/>
          <p:nvPr/>
        </p:nvPicPr>
        <p:blipFill>
          <a:blip r:embed="rId4">
            <a:extLst>
              <a:ext uri="{28A0092B-C50C-407E-A947-70E740481C1C}">
                <a14:useLocalDpi xmlns:a14="http://schemas.microsoft.com/office/drawing/2010/main" val="0"/>
              </a:ext>
            </a:extLst>
          </a:blip>
          <a:stretch>
            <a:fillRect/>
          </a:stretch>
        </p:blipFill>
        <p:spPr>
          <a:xfrm>
            <a:off x="4236970" y="1362777"/>
            <a:ext cx="3744000" cy="114300"/>
          </a:xfrm>
          <a:prstGeom prst="rect">
            <a:avLst/>
          </a:prstGeom>
        </p:spPr>
      </p:pic>
      <p:pic>
        <p:nvPicPr>
          <p:cNvPr id="161" name="Picture 160">
            <a:extLst>
              <a:ext uri="{FF2B5EF4-FFF2-40B4-BE49-F238E27FC236}">
                <a16:creationId xmlns:a16="http://schemas.microsoft.com/office/drawing/2014/main" id="{A4292427-F40B-4BF1-A778-00256D183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157" y="1045154"/>
            <a:ext cx="288000" cy="288000"/>
          </a:xfrm>
          <a:prstGeom prst="rect">
            <a:avLst/>
          </a:prstGeom>
        </p:spPr>
      </p:pic>
      <p:pic>
        <p:nvPicPr>
          <p:cNvPr id="167" name="Picture 166" descr="A picture containing knife&#10;&#10;Description automatically generated">
            <a:extLst>
              <a:ext uri="{FF2B5EF4-FFF2-40B4-BE49-F238E27FC236}">
                <a16:creationId xmlns:a16="http://schemas.microsoft.com/office/drawing/2014/main" id="{ED80C2B2-377F-462D-BD21-37A4A149B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19" y="3755157"/>
            <a:ext cx="326697" cy="345860"/>
          </a:xfrm>
          <a:prstGeom prst="rect">
            <a:avLst/>
          </a:prstGeom>
        </p:spPr>
      </p:pic>
      <p:sp>
        <p:nvSpPr>
          <p:cNvPr id="168" name="Rectangle 167">
            <a:extLst>
              <a:ext uri="{FF2B5EF4-FFF2-40B4-BE49-F238E27FC236}">
                <a16:creationId xmlns:a16="http://schemas.microsoft.com/office/drawing/2014/main" id="{3F91FBFA-0B50-4C62-BBF5-CD68803A0ACE}"/>
              </a:ext>
            </a:extLst>
          </p:cNvPr>
          <p:cNvSpPr/>
          <p:nvPr/>
        </p:nvSpPr>
        <p:spPr>
          <a:xfrm>
            <a:off x="850926" y="3823430"/>
            <a:ext cx="1795492" cy="276999"/>
          </a:xfrm>
          <a:prstGeom prst="rect">
            <a:avLst/>
          </a:prstGeom>
        </p:spPr>
        <p:txBody>
          <a:bodyPr wrap="none">
            <a:spAutoFit/>
          </a:bodyPr>
          <a:lstStyle/>
          <a:p>
            <a:pPr fontAlgn="t"/>
            <a:r>
              <a:rPr lang="en-US" sz="1200" b="1">
                <a:latin typeface="Franklin Gothic Book" panose="020B0503020102020204" pitchFamily="34" charset="0"/>
              </a:rPr>
              <a:t>TOP PRODUCT BENEFITS</a:t>
            </a:r>
          </a:p>
        </p:txBody>
      </p:sp>
      <p:pic>
        <p:nvPicPr>
          <p:cNvPr id="169" name="Picture 168">
            <a:extLst>
              <a:ext uri="{FF2B5EF4-FFF2-40B4-BE49-F238E27FC236}">
                <a16:creationId xmlns:a16="http://schemas.microsoft.com/office/drawing/2014/main" id="{0CBC9148-6D03-473E-B6B7-F123AAECA70D}"/>
              </a:ext>
            </a:extLst>
          </p:cNvPr>
          <p:cNvPicPr/>
          <p:nvPr/>
        </p:nvPicPr>
        <p:blipFill>
          <a:blip r:embed="rId4">
            <a:extLst>
              <a:ext uri="{28A0092B-C50C-407E-A947-70E740481C1C}">
                <a14:useLocalDpi xmlns:a14="http://schemas.microsoft.com/office/drawing/2010/main" val="0"/>
              </a:ext>
            </a:extLst>
          </a:blip>
          <a:stretch>
            <a:fillRect/>
          </a:stretch>
        </p:blipFill>
        <p:spPr>
          <a:xfrm>
            <a:off x="281482" y="4122910"/>
            <a:ext cx="3744000" cy="114300"/>
          </a:xfrm>
          <a:prstGeom prst="rect">
            <a:avLst/>
          </a:prstGeom>
        </p:spPr>
      </p:pic>
      <p:pic>
        <p:nvPicPr>
          <p:cNvPr id="170" name="Picture 169">
            <a:extLst>
              <a:ext uri="{FF2B5EF4-FFF2-40B4-BE49-F238E27FC236}">
                <a16:creationId xmlns:a16="http://schemas.microsoft.com/office/drawing/2014/main" id="{BF5BD42A-5D8B-4D4A-AD78-E09CBD8739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446" y="3803871"/>
            <a:ext cx="288000" cy="288000"/>
          </a:xfrm>
          <a:prstGeom prst="rect">
            <a:avLst/>
          </a:prstGeom>
        </p:spPr>
      </p:pic>
      <p:pic>
        <p:nvPicPr>
          <p:cNvPr id="171" name="Picture 170" descr="A picture containing knife&#10;&#10;Description automatically generated">
            <a:extLst>
              <a:ext uri="{FF2B5EF4-FFF2-40B4-BE49-F238E27FC236}">
                <a16:creationId xmlns:a16="http://schemas.microsoft.com/office/drawing/2014/main" id="{46F83C32-5190-4E2C-92FC-5C5185CB9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07" y="3755157"/>
            <a:ext cx="326697" cy="345860"/>
          </a:xfrm>
          <a:prstGeom prst="rect">
            <a:avLst/>
          </a:prstGeom>
        </p:spPr>
      </p:pic>
      <p:sp>
        <p:nvSpPr>
          <p:cNvPr id="172" name="Rectangle 171">
            <a:extLst>
              <a:ext uri="{FF2B5EF4-FFF2-40B4-BE49-F238E27FC236}">
                <a16:creationId xmlns:a16="http://schemas.microsoft.com/office/drawing/2014/main" id="{C7233BA8-8225-4E6C-B65E-A85ADA825741}"/>
              </a:ext>
            </a:extLst>
          </p:cNvPr>
          <p:cNvSpPr/>
          <p:nvPr/>
        </p:nvSpPr>
        <p:spPr>
          <a:xfrm>
            <a:off x="4806414" y="3823430"/>
            <a:ext cx="2029017" cy="276999"/>
          </a:xfrm>
          <a:prstGeom prst="rect">
            <a:avLst/>
          </a:prstGeom>
        </p:spPr>
        <p:txBody>
          <a:bodyPr wrap="none">
            <a:spAutoFit/>
          </a:bodyPr>
          <a:lstStyle/>
          <a:p>
            <a:pPr fontAlgn="t"/>
            <a:r>
              <a:rPr lang="en-US" sz="1200" b="1">
                <a:latin typeface="Franklin Gothic Book" panose="020B0503020102020204" pitchFamily="34" charset="0"/>
              </a:rPr>
              <a:t>TOP DETAILED MOTIVATIONS</a:t>
            </a:r>
          </a:p>
        </p:txBody>
      </p:sp>
      <p:pic>
        <p:nvPicPr>
          <p:cNvPr id="173" name="Picture 172">
            <a:extLst>
              <a:ext uri="{FF2B5EF4-FFF2-40B4-BE49-F238E27FC236}">
                <a16:creationId xmlns:a16="http://schemas.microsoft.com/office/drawing/2014/main" id="{7DC6A9E7-8111-4075-AC83-7DB07DC5193F}"/>
              </a:ext>
            </a:extLst>
          </p:cNvPr>
          <p:cNvPicPr/>
          <p:nvPr/>
        </p:nvPicPr>
        <p:blipFill>
          <a:blip r:embed="rId4">
            <a:extLst>
              <a:ext uri="{28A0092B-C50C-407E-A947-70E740481C1C}">
                <a14:useLocalDpi xmlns:a14="http://schemas.microsoft.com/office/drawing/2010/main" val="0"/>
              </a:ext>
            </a:extLst>
          </a:blip>
          <a:stretch>
            <a:fillRect/>
          </a:stretch>
        </p:blipFill>
        <p:spPr>
          <a:xfrm>
            <a:off x="4236970" y="4122910"/>
            <a:ext cx="3744000" cy="114300"/>
          </a:xfrm>
          <a:prstGeom prst="rect">
            <a:avLst/>
          </a:prstGeom>
        </p:spPr>
      </p:pic>
      <p:pic>
        <p:nvPicPr>
          <p:cNvPr id="174" name="Picture 173">
            <a:extLst>
              <a:ext uri="{FF2B5EF4-FFF2-40B4-BE49-F238E27FC236}">
                <a16:creationId xmlns:a16="http://schemas.microsoft.com/office/drawing/2014/main" id="{B39193CA-F831-444F-956C-F927B1A60A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5695" y="3807907"/>
            <a:ext cx="288000" cy="288000"/>
          </a:xfrm>
          <a:prstGeom prst="rect">
            <a:avLst/>
          </a:prstGeom>
        </p:spPr>
      </p:pic>
      <p:graphicFrame>
        <p:nvGraphicFramePr>
          <p:cNvPr id="179" name="Table21">
            <a:extLst>
              <a:ext uri="{FF2B5EF4-FFF2-40B4-BE49-F238E27FC236}">
                <a16:creationId xmlns:a16="http://schemas.microsoft.com/office/drawing/2014/main" id="{F74BA60C-0093-47AD-9BA5-D9E9E4188CC8}"/>
              </a:ext>
            </a:extLst>
          </p:cNvPr>
          <p:cNvGraphicFramePr>
            <a:graphicFrameLocks noGrp="1"/>
          </p:cNvGraphicFramePr>
          <p:nvPr>
            <p:extLst>
              <p:ext uri="{D42A27DB-BD31-4B8C-83A1-F6EECF244321}">
                <p14:modId xmlns:p14="http://schemas.microsoft.com/office/powerpoint/2010/main" val="3910499672"/>
              </p:ext>
            </p:extLst>
          </p:nvPr>
        </p:nvGraphicFramePr>
        <p:xfrm>
          <a:off x="4296763" y="1447129"/>
          <a:ext cx="3600000" cy="2016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4275716243"/>
                    </a:ext>
                  </a:extLst>
                </a:gridCol>
                <a:gridCol w="720000">
                  <a:extLst>
                    <a:ext uri="{9D8B030D-6E8A-4147-A177-3AD203B41FA5}">
                      <a16:colId xmlns:a16="http://schemas.microsoft.com/office/drawing/2014/main" val="3465158040"/>
                    </a:ext>
                  </a:extLst>
                </a:gridCol>
                <a:gridCol w="720000">
                  <a:extLst>
                    <a:ext uri="{9D8B030D-6E8A-4147-A177-3AD203B41FA5}">
                      <a16:colId xmlns:a16="http://schemas.microsoft.com/office/drawing/2014/main" val="3357660258"/>
                    </a:ext>
                  </a:extLst>
                </a:gridCol>
                <a:gridCol w="720000">
                  <a:extLst>
                    <a:ext uri="{9D8B030D-6E8A-4147-A177-3AD203B41FA5}">
                      <a16:colId xmlns:a16="http://schemas.microsoft.com/office/drawing/2014/main" val="4154744504"/>
                    </a:ext>
                  </a:extLst>
                </a:gridCol>
                <a:gridCol w="720000">
                  <a:extLst>
                    <a:ext uri="{9D8B030D-6E8A-4147-A177-3AD203B41FA5}">
                      <a16:colId xmlns:a16="http://schemas.microsoft.com/office/drawing/2014/main" val="2467509639"/>
                    </a:ext>
                  </a:extLst>
                </a:gridCol>
              </a:tblGrid>
              <a:tr h="336000">
                <a:tc>
                  <a:txBody>
                    <a:bodyPr/>
                    <a:lstStyle/>
                    <a:p>
                      <a:pPr algn="ctr" fontAlgn="t"/>
                      <a:r>
                        <a:rPr lang="en-US" sz="800" b="0" i="0" u="none" strike="noStrike">
                          <a:solidFill>
                            <a:srgbClr val="C00000"/>
                          </a:solidFill>
                          <a:effectLst/>
                          <a:latin typeface="Franklin Gothic Medium" panose="020B0603020102020204" pitchFamily="34" charset="0"/>
                        </a:rPr>
                        <a:t>Early Morning Bite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E84518"/>
                          </a:solidFill>
                          <a:effectLst/>
                          <a:latin typeface="Franklin Gothic Medium" panose="020B0603020102020204" pitchFamily="34" charset="0"/>
                        </a:rPr>
                        <a:t>Breakfast For One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6600"/>
                          </a:solidFill>
                          <a:effectLst/>
                          <a:latin typeface="Franklin Gothic Medium" panose="020B0603020102020204" pitchFamily="34" charset="0"/>
                        </a:rPr>
                        <a:t>Family </a:t>
                      </a:r>
                      <a:br>
                        <a:rPr lang="en-US" sz="800" b="0" i="0" u="none" strike="noStrike">
                          <a:solidFill>
                            <a:srgbClr val="FF6600"/>
                          </a:solidFill>
                          <a:effectLst/>
                          <a:latin typeface="Franklin Gothic Medium" panose="020B0603020102020204" pitchFamily="34" charset="0"/>
                        </a:rPr>
                      </a:br>
                      <a:r>
                        <a:rPr lang="en-US" sz="800" b="0" i="0" u="none" strike="noStrike">
                          <a:solidFill>
                            <a:srgbClr val="FF6600"/>
                          </a:solidFill>
                          <a:effectLst/>
                          <a:latin typeface="Franklin Gothic Medium" panose="020B0603020102020204" pitchFamily="34" charset="0"/>
                        </a:rPr>
                        <a:t>Breakfast</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A349"/>
                          </a:solidFill>
                          <a:effectLst/>
                          <a:latin typeface="Franklin Gothic Medium" panose="020B0603020102020204" pitchFamily="34" charset="0"/>
                        </a:rPr>
                        <a:t>Breakfast @ Work / School</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a:solidFill>
                            <a:srgbClr val="FFC000"/>
                          </a:solidFill>
                          <a:effectLst/>
                          <a:latin typeface="Franklin Gothic Medium" panose="020B0603020102020204" pitchFamily="34" charset="0"/>
                        </a:rPr>
                        <a:t>Mid Morning Snack</a:t>
                      </a:r>
                    </a:p>
                  </a:txBody>
                  <a:tcPr marL="0" marR="0" marT="0" marB="0" anchor="ctr">
                    <a:lnL w="9525" cap="flat" cmpd="sng" algn="ctr">
                      <a:solidFill>
                        <a:schemeClr val="bg1">
                          <a:lumMod val="85000"/>
                        </a:schemeClr>
                      </a:solidFill>
                      <a:prstDash val="dot"/>
                      <a:round/>
                      <a:headEnd type="none" w="med" len="med"/>
                      <a:tailEnd type="none" w="med" len="med"/>
                    </a:lnL>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336000">
                <a:tc>
                  <a:txBody>
                    <a:bodyPr/>
                    <a:lstStyle/>
                    <a:p>
                      <a:pPr algn="ctr" fontAlgn="t"/>
                      <a:r>
                        <a:rPr lang="en-US" sz="800" b="0" i="0" u="none" strike="noStrike" kern="1200">
                          <a:solidFill>
                            <a:srgbClr val="D1D105"/>
                          </a:solidFill>
                          <a:effectLst/>
                          <a:latin typeface="Franklin Gothic Medium" panose="020B0603020102020204" pitchFamily="34" charset="0"/>
                          <a:ea typeface="+mn-ea"/>
                          <a:cs typeface="+mn-cs"/>
                        </a:rPr>
                        <a:t>Lunch</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EB9D2"/>
                          </a:solidFill>
                          <a:effectLst/>
                          <a:latin typeface="Franklin Gothic Medium" panose="020B0603020102020204" pitchFamily="34" charset="0"/>
                          <a:ea typeface="+mn-ea"/>
                          <a:cs typeface="+mn-cs"/>
                        </a:rPr>
                        <a:t>Lunch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4D8DD3"/>
                          </a:solidFill>
                          <a:effectLst/>
                          <a:latin typeface="Franklin Gothic Medium" panose="020B0603020102020204" pitchFamily="34" charset="0"/>
                          <a:ea typeface="+mn-ea"/>
                          <a:cs typeface="+mn-cs"/>
                        </a:rPr>
                        <a:t>Afternoon </a:t>
                      </a:r>
                      <a:br>
                        <a:rPr lang="en-US" sz="800" b="0" i="0" u="none" strike="noStrike" kern="1200">
                          <a:solidFill>
                            <a:srgbClr val="4D8DD3"/>
                          </a:solidFill>
                          <a:effectLst/>
                          <a:latin typeface="Franklin Gothic Medium" panose="020B0603020102020204" pitchFamily="34" charset="0"/>
                          <a:ea typeface="+mn-ea"/>
                          <a:cs typeface="+mn-cs"/>
                        </a:rPr>
                      </a:br>
                      <a:r>
                        <a:rPr lang="en-US" sz="800" b="0" i="0" u="none" strike="noStrike" kern="1200">
                          <a:solidFill>
                            <a:srgbClr val="4D8DD3"/>
                          </a:solidFill>
                          <a:effectLst/>
                          <a:latin typeface="Franklin Gothic Medium" panose="020B0603020102020204" pitchFamily="34" charset="0"/>
                          <a:ea typeface="+mn-ea"/>
                          <a:cs typeface="+mn-cs"/>
                        </a:rPr>
                        <a:t>Snack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dirty="0">
                          <a:solidFill>
                            <a:srgbClr val="3558EB"/>
                          </a:solidFill>
                          <a:effectLst/>
                          <a:latin typeface="Franklin Gothic Medium" panose="020B0603020102020204" pitchFamily="34" charset="0"/>
                          <a:ea typeface="+mn-ea"/>
                          <a:cs typeface="+mn-cs"/>
                        </a:rPr>
                        <a:t>After Work / School Bite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a:endParaRPr lang="en-US" sz="8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0" i="0" u="none" strike="noStrike" kern="1200">
                        <a:solidFill>
                          <a:srgbClr val="000000"/>
                        </a:solidFill>
                        <a:effectLst/>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336000">
                <a:tc>
                  <a:txBody>
                    <a:bodyPr/>
                    <a:lstStyle/>
                    <a:p>
                      <a:pPr algn="ctr" fontAlgn="t"/>
                      <a:r>
                        <a:rPr lang="en-US" sz="800" b="0" i="0" u="none" strike="noStrike" kern="1200">
                          <a:solidFill>
                            <a:srgbClr val="005086"/>
                          </a:solidFill>
                          <a:effectLst/>
                          <a:latin typeface="Franklin Gothic Medium" panose="020B0603020102020204" pitchFamily="34" charset="0"/>
                          <a:ea typeface="+mn-ea"/>
                          <a:cs typeface="+mn-cs"/>
                        </a:rPr>
                        <a:t>Dinner</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002D4C"/>
                          </a:solidFill>
                          <a:effectLst/>
                          <a:latin typeface="Franklin Gothic Medium" panose="020B0603020102020204" pitchFamily="34" charset="0"/>
                          <a:ea typeface="+mn-ea"/>
                          <a:cs typeface="+mn-cs"/>
                        </a:rPr>
                        <a:t>Dinner Alternative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3E3E3E"/>
                          </a:solidFill>
                          <a:effectLst/>
                          <a:latin typeface="Franklin Gothic Medium" panose="020B0603020102020204" pitchFamily="34" charset="0"/>
                          <a:ea typeface="+mn-ea"/>
                          <a:cs typeface="+mn-cs"/>
                        </a:rPr>
                        <a:t>Evening </a:t>
                      </a:r>
                      <a:br>
                        <a:rPr lang="en-US" sz="800" b="0" i="0" u="none" strike="noStrike" kern="1200">
                          <a:solidFill>
                            <a:srgbClr val="3E3E3E"/>
                          </a:solidFill>
                          <a:effectLst/>
                          <a:latin typeface="Franklin Gothic Medium" panose="020B0603020102020204" pitchFamily="34" charset="0"/>
                          <a:ea typeface="+mn-ea"/>
                          <a:cs typeface="+mn-cs"/>
                        </a:rPr>
                      </a:br>
                      <a:r>
                        <a:rPr lang="en-US" sz="800" b="0" i="0" u="none" strike="noStrike" kern="1200">
                          <a:solidFill>
                            <a:srgbClr val="3E3E3E"/>
                          </a:solidFill>
                          <a:effectLst/>
                          <a:latin typeface="Franklin Gothic Medium" panose="020B0603020102020204" pitchFamily="34" charset="0"/>
                          <a:ea typeface="+mn-ea"/>
                          <a:cs typeface="+mn-cs"/>
                        </a:rPr>
                        <a:t>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7E7E7E"/>
                          </a:solidFill>
                          <a:effectLst/>
                          <a:latin typeface="Franklin Gothic Medium" panose="020B0603020102020204" pitchFamily="34" charset="0"/>
                          <a:ea typeface="+mn-ea"/>
                          <a:cs typeface="+mn-cs"/>
                        </a:rPr>
                        <a:t>Evening </a:t>
                      </a:r>
                      <a:br>
                        <a:rPr lang="en-US" sz="800" b="0" i="0" u="none" strike="noStrike" kern="1200">
                          <a:solidFill>
                            <a:srgbClr val="7E7E7E"/>
                          </a:solidFill>
                          <a:effectLst/>
                          <a:latin typeface="Franklin Gothic Medium" panose="020B0603020102020204" pitchFamily="34" charset="0"/>
                          <a:ea typeface="+mn-ea"/>
                          <a:cs typeface="+mn-cs"/>
                        </a:rPr>
                      </a:br>
                      <a:r>
                        <a:rPr lang="en-US" sz="800" b="0" i="0" u="none" strike="noStrike" kern="1200">
                          <a:solidFill>
                            <a:srgbClr val="7E7E7E"/>
                          </a:solidFill>
                          <a:effectLst/>
                          <a:latin typeface="Franklin Gothic Medium" panose="020B0603020102020204" pitchFamily="34" charset="0"/>
                          <a:ea typeface="+mn-ea"/>
                          <a:cs typeface="+mn-cs"/>
                        </a:rPr>
                        <a:t>We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800" b="0" i="0" u="none" strike="noStrike" kern="1200">
                          <a:solidFill>
                            <a:srgbClr val="BFBFBF"/>
                          </a:solidFill>
                          <a:effectLst/>
                          <a:latin typeface="Franklin Gothic Medium" panose="020B0603020102020204" pitchFamily="34" charset="0"/>
                          <a:ea typeface="+mn-ea"/>
                          <a:cs typeface="+mn-cs"/>
                        </a:rPr>
                        <a:t>Bedtime / Late Night Snack</a:t>
                      </a: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33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Arial"/>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-0.9/-08</a:t>
                      </a:r>
                      <a:endParaRPr kumimoji="0" lang="en-US" sz="8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pic>
        <p:nvPicPr>
          <p:cNvPr id="180" name="Picture 179">
            <a:extLst>
              <a:ext uri="{FF2B5EF4-FFF2-40B4-BE49-F238E27FC236}">
                <a16:creationId xmlns:a16="http://schemas.microsoft.com/office/drawing/2014/main" id="{6E0AB385-F4D9-4B3B-9F58-538644CE0898}"/>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024450"/>
            <a:ext cx="3744000" cy="53322"/>
          </a:xfrm>
          <a:prstGeom prst="rect">
            <a:avLst/>
          </a:prstGeom>
        </p:spPr>
      </p:pic>
      <p:sp>
        <p:nvSpPr>
          <p:cNvPr id="181" name="TextBox 180">
            <a:extLst>
              <a:ext uri="{FF2B5EF4-FFF2-40B4-BE49-F238E27FC236}">
                <a16:creationId xmlns:a16="http://schemas.microsoft.com/office/drawing/2014/main" id="{8833F7BE-17D4-4FB9-9349-04E461FEC6AC}"/>
              </a:ext>
            </a:extLst>
          </p:cNvPr>
          <p:cNvSpPr txBox="1"/>
          <p:nvPr/>
        </p:nvSpPr>
        <p:spPr>
          <a:xfrm rot="16200000">
            <a:off x="65562" y="1597165"/>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Age</a:t>
            </a:r>
          </a:p>
        </p:txBody>
      </p:sp>
      <p:pic>
        <p:nvPicPr>
          <p:cNvPr id="182" name="Picture 181">
            <a:extLst>
              <a:ext uri="{FF2B5EF4-FFF2-40B4-BE49-F238E27FC236}">
                <a16:creationId xmlns:a16="http://schemas.microsoft.com/office/drawing/2014/main" id="{254AC908-A3AD-498D-803A-64B67044A1AD}"/>
              </a:ext>
            </a:extLst>
          </p:cNvPr>
          <p:cNvPicPr/>
          <p:nvPr/>
        </p:nvPicPr>
        <p:blipFill>
          <a:blip r:embed="rId4">
            <a:extLst>
              <a:ext uri="{28A0092B-C50C-407E-A947-70E740481C1C}">
                <a14:useLocalDpi xmlns:a14="http://schemas.microsoft.com/office/drawing/2010/main" val="0"/>
              </a:ext>
            </a:extLst>
          </a:blip>
          <a:stretch>
            <a:fillRect/>
          </a:stretch>
        </p:blipFill>
        <p:spPr>
          <a:xfrm rot="10800000">
            <a:off x="266958" y="2743838"/>
            <a:ext cx="3744000" cy="53322"/>
          </a:xfrm>
          <a:prstGeom prst="rect">
            <a:avLst/>
          </a:prstGeom>
        </p:spPr>
      </p:pic>
      <p:sp>
        <p:nvSpPr>
          <p:cNvPr id="183" name="TextBox 182">
            <a:extLst>
              <a:ext uri="{FF2B5EF4-FFF2-40B4-BE49-F238E27FC236}">
                <a16:creationId xmlns:a16="http://schemas.microsoft.com/office/drawing/2014/main" id="{2F0F6BB3-47F0-4614-B32E-60FE54BFFFE8}"/>
              </a:ext>
            </a:extLst>
          </p:cNvPr>
          <p:cNvSpPr txBox="1"/>
          <p:nvPr/>
        </p:nvSpPr>
        <p:spPr>
          <a:xfrm rot="16200000">
            <a:off x="65562" y="23156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Income</a:t>
            </a:r>
          </a:p>
        </p:txBody>
      </p:sp>
      <p:sp>
        <p:nvSpPr>
          <p:cNvPr id="184" name="TextBox 183">
            <a:extLst>
              <a:ext uri="{FF2B5EF4-FFF2-40B4-BE49-F238E27FC236}">
                <a16:creationId xmlns:a16="http://schemas.microsoft.com/office/drawing/2014/main" id="{782C050A-0DF1-48EE-BB43-87B2FA2DAADF}"/>
              </a:ext>
            </a:extLst>
          </p:cNvPr>
          <p:cNvSpPr txBox="1"/>
          <p:nvPr/>
        </p:nvSpPr>
        <p:spPr>
          <a:xfrm rot="16200000">
            <a:off x="65562" y="3026822"/>
            <a:ext cx="71499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i="0" u="none" strike="noStrike" kern="1200" cap="none" spc="0" normalizeH="0" baseline="0" noProof="0">
                <a:ln>
                  <a:noFill/>
                </a:ln>
                <a:solidFill>
                  <a:prstClr val="black"/>
                </a:solidFill>
                <a:effectLst/>
                <a:uLnTx/>
                <a:uFillTx/>
                <a:latin typeface="Franklin Gothic Medium" panose="020B0603020102020204" pitchFamily="34" charset="0"/>
              </a:rPr>
              <a:t>Race</a:t>
            </a:r>
          </a:p>
        </p:txBody>
      </p:sp>
      <p:graphicFrame>
        <p:nvGraphicFramePr>
          <p:cNvPr id="185" name="Table11">
            <a:extLst>
              <a:ext uri="{FF2B5EF4-FFF2-40B4-BE49-F238E27FC236}">
                <a16:creationId xmlns:a16="http://schemas.microsoft.com/office/drawing/2014/main" id="{DA415A7D-51A4-490C-BF0C-7BC116493D43}"/>
              </a:ext>
            </a:extLst>
          </p:cNvPr>
          <p:cNvGraphicFramePr>
            <a:graphicFrameLocks noGrp="1"/>
          </p:cNvGraphicFramePr>
          <p:nvPr>
            <p:extLst>
              <p:ext uri="{D42A27DB-BD31-4B8C-83A1-F6EECF244321}">
                <p14:modId xmlns:p14="http://schemas.microsoft.com/office/powerpoint/2010/main" val="1127518640"/>
              </p:ext>
            </p:extLst>
          </p:nvPr>
        </p:nvGraphicFramePr>
        <p:xfrm>
          <a:off x="546172" y="13810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dirty="0">
                          <a:solidFill>
                            <a:schemeClr val="tx1"/>
                          </a:solidFill>
                          <a:effectLst/>
                          <a:latin typeface="Franklin Gothic Medium" panose="020B0603020102020204" pitchFamily="34" charset="0"/>
                        </a:rPr>
                        <a:t>&lt;18</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18-34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35-64</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65+</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29%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-0.9/-08</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12%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-8.3/-9.1</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0.2/1.2</a:t>
                      </a:r>
                      <a:endParaRPr lang="en-US" sz="1000" b="0">
                        <a:solidFill>
                          <a:srgbClr val="00B05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35%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0.2/1.2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6" name="Table12">
            <a:extLst>
              <a:ext uri="{FF2B5EF4-FFF2-40B4-BE49-F238E27FC236}">
                <a16:creationId xmlns:a16="http://schemas.microsoft.com/office/drawing/2014/main" id="{EF57A5AB-36A9-4687-B07D-6CEA1F0FAAD6}"/>
              </a:ext>
            </a:extLst>
          </p:cNvPr>
          <p:cNvGraphicFramePr>
            <a:graphicFrameLocks noGrp="1"/>
          </p:cNvGraphicFramePr>
          <p:nvPr>
            <p:extLst>
              <p:ext uri="{D42A27DB-BD31-4B8C-83A1-F6EECF244321}">
                <p14:modId xmlns:p14="http://schemas.microsoft.com/office/powerpoint/2010/main" val="1084969795"/>
              </p:ext>
            </p:extLst>
          </p:nvPr>
        </p:nvGraphicFramePr>
        <p:xfrm>
          <a:off x="546172" y="2077773"/>
          <a:ext cx="3365325" cy="576000"/>
        </p:xfrm>
        <a:graphic>
          <a:graphicData uri="http://schemas.openxmlformats.org/drawingml/2006/table">
            <a:tbl>
              <a:tblPr>
                <a:tableStyleId>{5C22544A-7EE6-4342-B048-85BDC9FD1C3A}</a:tableStyleId>
              </a:tblPr>
              <a:tblGrid>
                <a:gridCol w="1121775">
                  <a:extLst>
                    <a:ext uri="{9D8B030D-6E8A-4147-A177-3AD203B41FA5}">
                      <a16:colId xmlns:a16="http://schemas.microsoft.com/office/drawing/2014/main" val="4275716243"/>
                    </a:ext>
                  </a:extLst>
                </a:gridCol>
                <a:gridCol w="1121775">
                  <a:extLst>
                    <a:ext uri="{9D8B030D-6E8A-4147-A177-3AD203B41FA5}">
                      <a16:colId xmlns:a16="http://schemas.microsoft.com/office/drawing/2014/main" val="3465158040"/>
                    </a:ext>
                  </a:extLst>
                </a:gridCol>
                <a:gridCol w="1121775">
                  <a:extLst>
                    <a:ext uri="{9D8B030D-6E8A-4147-A177-3AD203B41FA5}">
                      <a16:colId xmlns:a16="http://schemas.microsoft.com/office/drawing/2014/main" val="3357660258"/>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Low income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Mid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dirty="0">
                          <a:solidFill>
                            <a:schemeClr val="tx1"/>
                          </a:solidFill>
                          <a:effectLst/>
                          <a:latin typeface="Franklin Gothic Medium" panose="020B0603020102020204" pitchFamily="34" charset="0"/>
                        </a:rPr>
                        <a:t>High Income</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-4.0/-3.2</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24%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6.1/7.9</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19% </a:t>
                      </a:r>
                      <a:r>
                        <a:rPr kumimoji="0" lang="en-US" sz="800" b="0" i="0" u="none" strike="noStrike" kern="1200" cap="none" spc="0" normalizeH="0" baseline="0" noProof="0" dirty="0">
                          <a:ln>
                            <a:noFill/>
                          </a:ln>
                          <a:solidFill>
                            <a:srgbClr val="00B050"/>
                          </a:solidFill>
                          <a:effectLst/>
                          <a:uLnTx/>
                          <a:uFillTx/>
                          <a:latin typeface="Franklin Gothic Medium" panose="020B0603020102020204" pitchFamily="34" charset="0"/>
                          <a:ea typeface="+mn-ea"/>
                          <a:cs typeface="+mn-cs"/>
                        </a:rPr>
                        <a:t>6.1/3.1</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87" name="Table13">
            <a:extLst>
              <a:ext uri="{FF2B5EF4-FFF2-40B4-BE49-F238E27FC236}">
                <a16:creationId xmlns:a16="http://schemas.microsoft.com/office/drawing/2014/main" id="{0D97897B-AFC4-4F69-BA68-A7153C1C384A}"/>
              </a:ext>
            </a:extLst>
          </p:cNvPr>
          <p:cNvGraphicFramePr>
            <a:graphicFrameLocks noGrp="1"/>
          </p:cNvGraphicFramePr>
          <p:nvPr>
            <p:extLst>
              <p:ext uri="{D42A27DB-BD31-4B8C-83A1-F6EECF244321}">
                <p14:modId xmlns:p14="http://schemas.microsoft.com/office/powerpoint/2010/main" val="1665979144"/>
              </p:ext>
            </p:extLst>
          </p:nvPr>
        </p:nvGraphicFramePr>
        <p:xfrm>
          <a:off x="546172" y="2803487"/>
          <a:ext cx="3365324" cy="576000"/>
        </p:xfrm>
        <a:graphic>
          <a:graphicData uri="http://schemas.openxmlformats.org/drawingml/2006/table">
            <a:tbl>
              <a:tblPr>
                <a:tableStyleId>{5C22544A-7EE6-4342-B048-85BDC9FD1C3A}</a:tableStyleId>
              </a:tblPr>
              <a:tblGrid>
                <a:gridCol w="841331">
                  <a:extLst>
                    <a:ext uri="{9D8B030D-6E8A-4147-A177-3AD203B41FA5}">
                      <a16:colId xmlns:a16="http://schemas.microsoft.com/office/drawing/2014/main" val="4275716243"/>
                    </a:ext>
                  </a:extLst>
                </a:gridCol>
                <a:gridCol w="841331">
                  <a:extLst>
                    <a:ext uri="{9D8B030D-6E8A-4147-A177-3AD203B41FA5}">
                      <a16:colId xmlns:a16="http://schemas.microsoft.com/office/drawing/2014/main" val="3465158040"/>
                    </a:ext>
                  </a:extLst>
                </a:gridCol>
                <a:gridCol w="841331">
                  <a:extLst>
                    <a:ext uri="{9D8B030D-6E8A-4147-A177-3AD203B41FA5}">
                      <a16:colId xmlns:a16="http://schemas.microsoft.com/office/drawing/2014/main" val="3357660258"/>
                    </a:ext>
                  </a:extLst>
                </a:gridCol>
                <a:gridCol w="841331">
                  <a:extLst>
                    <a:ext uri="{9D8B030D-6E8A-4147-A177-3AD203B41FA5}">
                      <a16:colId xmlns:a16="http://schemas.microsoft.com/office/drawing/2014/main" val="4154744504"/>
                    </a:ext>
                  </a:extLst>
                </a:gridCol>
              </a:tblGrid>
              <a:tr h="288000">
                <a:tc>
                  <a:txBody>
                    <a:bodyPr/>
                    <a:lstStyle/>
                    <a:p>
                      <a:pPr algn="ctr" fontAlgn="t"/>
                      <a:r>
                        <a:rPr lang="en-US" sz="900" b="0" i="0" u="none" strike="noStrike">
                          <a:solidFill>
                            <a:schemeClr val="tx1"/>
                          </a:solidFill>
                          <a:effectLst/>
                          <a:latin typeface="Franklin Gothic Medium" panose="020B0603020102020204" pitchFamily="34" charset="0"/>
                        </a:rPr>
                        <a:t>White</a:t>
                      </a:r>
                    </a:p>
                  </a:txBody>
                  <a:tcPr marL="0" marR="0" marT="0" marB="0" anchor="ctr">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Black</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Hispanic</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lang="en-US" sz="900" b="0" i="0" u="none" strike="noStrike">
                          <a:solidFill>
                            <a:schemeClr val="tx1"/>
                          </a:solidFill>
                          <a:effectLst/>
                          <a:latin typeface="Franklin Gothic Medium" panose="020B0603020102020204" pitchFamily="34" charset="0"/>
                        </a:rPr>
                        <a:t>Other</a:t>
                      </a: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88000">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81% </a:t>
                      </a: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mn-cs"/>
                        </a:rPr>
                        <a:t>+6.9/1.1</a:t>
                      </a:r>
                      <a:endParaRPr lang="en-US" sz="1000" b="0">
                        <a:solidFill>
                          <a:srgbClr val="FF0000"/>
                        </a:solidFill>
                        <a:latin typeface="Franklin Gothic Medium" panose="020B0603020102020204" pitchFamily="34" charset="0"/>
                      </a:endParaRP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6%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-3.9/-1.2</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a:ln>
                            <a:noFill/>
                          </a:ln>
                          <a:solidFill>
                            <a:prstClr val="black"/>
                          </a:solidFill>
                          <a:effectLst/>
                          <a:uLnTx/>
                          <a:uFillTx/>
                          <a:latin typeface="Franklin Gothic Medium" panose="020B0603020102020204" pitchFamily="34" charset="0"/>
                          <a:ea typeface="+mn-ea"/>
                          <a:cs typeface="+mn-cs"/>
                        </a:rPr>
                        <a:t>10% </a:t>
                      </a: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-0.4/0.3</a:t>
                      </a:r>
                      <a:endParaRPr lang="en-US" sz="1000" b="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tc>
                  <a:txBody>
                    <a:bodyPr/>
                    <a:lstStyle/>
                    <a:p>
                      <a:pPr algn="ctr"/>
                      <a:r>
                        <a:rPr kumimoji="0" lang="en-US" sz="1000" b="0" i="0" u="none" strike="noStrike" kern="1200" cap="none" spc="0" normalizeH="0" baseline="0" noProof="0" dirty="0">
                          <a:ln>
                            <a:noFill/>
                          </a:ln>
                          <a:solidFill>
                            <a:prstClr val="black"/>
                          </a:solidFill>
                          <a:effectLst/>
                          <a:uLnTx/>
                          <a:uFillTx/>
                          <a:latin typeface="Franklin Gothic Medium" panose="020B0603020102020204" pitchFamily="34" charset="0"/>
                          <a:ea typeface="+mn-ea"/>
                          <a:cs typeface="+mn-cs"/>
                        </a:rPr>
                        <a:t>3% </a:t>
                      </a: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mn-cs"/>
                        </a:rPr>
                        <a:t>-2.6/9.2</a:t>
                      </a:r>
                      <a:endParaRPr lang="en-US" sz="1000" b="0" dirty="0">
                        <a:solidFill>
                          <a:srgbClr val="FF0000"/>
                        </a:solidFill>
                        <a:latin typeface="Franklin Gothic Medium" panose="020B06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noFill/>
                      <a:prstDash val="dot"/>
                      <a:round/>
                      <a:headEnd type="none" w="med" len="med"/>
                      <a:tailEnd type="none" w="med" len="med"/>
                    </a:lnB>
                    <a:noFill/>
                  </a:tcPr>
                </a:tc>
                <a:extLst>
                  <a:ext uri="{0D108BD9-81ED-4DB2-BD59-A6C34878D82A}">
                    <a16:rowId xmlns:a16="http://schemas.microsoft.com/office/drawing/2014/main" val="3010166878"/>
                  </a:ext>
                </a:extLst>
              </a:tr>
            </a:tbl>
          </a:graphicData>
        </a:graphic>
      </p:graphicFrame>
      <p:graphicFrame>
        <p:nvGraphicFramePr>
          <p:cNvPr id="196" name="Chart41">
            <a:extLst>
              <a:ext uri="{FF2B5EF4-FFF2-40B4-BE49-F238E27FC236}">
                <a16:creationId xmlns:a16="http://schemas.microsoft.com/office/drawing/2014/main" id="{158E7A57-45DA-4462-9687-25929CFBF707}"/>
              </a:ext>
            </a:extLst>
          </p:cNvPr>
          <p:cNvGraphicFramePr/>
          <p:nvPr>
            <p:extLst>
              <p:ext uri="{D42A27DB-BD31-4B8C-83A1-F6EECF244321}">
                <p14:modId xmlns:p14="http://schemas.microsoft.com/office/powerpoint/2010/main" val="2862385377"/>
              </p:ext>
            </p:extLst>
          </p:nvPr>
        </p:nvGraphicFramePr>
        <p:xfrm>
          <a:off x="333216" y="4405659"/>
          <a:ext cx="2535340" cy="181897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97" name="Table41">
            <a:extLst>
              <a:ext uri="{FF2B5EF4-FFF2-40B4-BE49-F238E27FC236}">
                <a16:creationId xmlns:a16="http://schemas.microsoft.com/office/drawing/2014/main" id="{36201AA4-C9FC-4F5B-A9ED-DBC71A8AD8EE}"/>
              </a:ext>
            </a:extLst>
          </p:cNvPr>
          <p:cNvGraphicFramePr>
            <a:graphicFrameLocks noGrp="1"/>
          </p:cNvGraphicFramePr>
          <p:nvPr>
            <p:extLst>
              <p:ext uri="{D42A27DB-BD31-4B8C-83A1-F6EECF244321}">
                <p14:modId xmlns:p14="http://schemas.microsoft.com/office/powerpoint/2010/main" val="2065393520"/>
              </p:ext>
            </p:extLst>
          </p:nvPr>
        </p:nvGraphicFramePr>
        <p:xfrm>
          <a:off x="2868556" y="4131190"/>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graphicFrame>
        <p:nvGraphicFramePr>
          <p:cNvPr id="198" name="Chart51">
            <a:extLst>
              <a:ext uri="{FF2B5EF4-FFF2-40B4-BE49-F238E27FC236}">
                <a16:creationId xmlns:a16="http://schemas.microsoft.com/office/drawing/2014/main" id="{44EC0252-FF00-49F5-8696-9F180ED03105}"/>
              </a:ext>
            </a:extLst>
          </p:cNvPr>
          <p:cNvGraphicFramePr/>
          <p:nvPr>
            <p:extLst>
              <p:ext uri="{D42A27DB-BD31-4B8C-83A1-F6EECF244321}">
                <p14:modId xmlns:p14="http://schemas.microsoft.com/office/powerpoint/2010/main" val="2248384948"/>
              </p:ext>
            </p:extLst>
          </p:nvPr>
        </p:nvGraphicFramePr>
        <p:xfrm>
          <a:off x="4311828" y="4405640"/>
          <a:ext cx="2535340" cy="181876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31" name="Table51">
            <a:extLst>
              <a:ext uri="{FF2B5EF4-FFF2-40B4-BE49-F238E27FC236}">
                <a16:creationId xmlns:a16="http://schemas.microsoft.com/office/drawing/2014/main" id="{01C6AA6A-A004-4B92-9211-4DCBB13AF7D1}"/>
              </a:ext>
            </a:extLst>
          </p:cNvPr>
          <p:cNvGraphicFramePr>
            <a:graphicFrameLocks noGrp="1"/>
          </p:cNvGraphicFramePr>
          <p:nvPr>
            <p:extLst>
              <p:ext uri="{D42A27DB-BD31-4B8C-83A1-F6EECF244321}">
                <p14:modId xmlns:p14="http://schemas.microsoft.com/office/powerpoint/2010/main" val="1963059850"/>
              </p:ext>
            </p:extLst>
          </p:nvPr>
        </p:nvGraphicFramePr>
        <p:xfrm>
          <a:off x="6892758" y="4138351"/>
          <a:ext cx="1057464" cy="2098761"/>
        </p:xfrm>
        <a:graphic>
          <a:graphicData uri="http://schemas.openxmlformats.org/drawingml/2006/table">
            <a:tbl>
              <a:tblPr>
                <a:tableStyleId>{5C22544A-7EE6-4342-B048-85BDC9FD1C3A}</a:tableStyleId>
              </a:tblPr>
              <a:tblGrid>
                <a:gridCol w="352488">
                  <a:extLst>
                    <a:ext uri="{9D8B030D-6E8A-4147-A177-3AD203B41FA5}">
                      <a16:colId xmlns:a16="http://schemas.microsoft.com/office/drawing/2014/main" val="4275716243"/>
                    </a:ext>
                  </a:extLst>
                </a:gridCol>
                <a:gridCol w="352488">
                  <a:extLst>
                    <a:ext uri="{9D8B030D-6E8A-4147-A177-3AD203B41FA5}">
                      <a16:colId xmlns:a16="http://schemas.microsoft.com/office/drawing/2014/main" val="3465158040"/>
                    </a:ext>
                  </a:extLst>
                </a:gridCol>
                <a:gridCol w="352488">
                  <a:extLst>
                    <a:ext uri="{9D8B030D-6E8A-4147-A177-3AD203B41FA5}">
                      <a16:colId xmlns:a16="http://schemas.microsoft.com/office/drawing/2014/main" val="182773388"/>
                    </a:ext>
                  </a:extLst>
                </a:gridCol>
              </a:tblGrid>
              <a:tr h="299823">
                <a:tc>
                  <a:txBody>
                    <a:bodyPr/>
                    <a:lstStyle/>
                    <a:p>
                      <a:pPr algn="ctr" fontAlgn="t"/>
                      <a:r>
                        <a:rPr lang="en-US" sz="1000" b="0" i="0" u="none" strike="noStrike">
                          <a:solidFill>
                            <a:schemeClr val="tx1"/>
                          </a:solidFill>
                          <a:effectLst/>
                          <a:latin typeface="Franklin Gothic Book" panose="020B0503020102020204" pitchFamily="34" charset="0"/>
                        </a:rPr>
                        <a:t>Share</a:t>
                      </a:r>
                    </a:p>
                  </a:txBody>
                  <a:tcPr marL="0" marR="0" marT="0" marB="0" anchor="ctr">
                    <a:lnL w="3175" cap="flat" cmpd="sng" algn="ctr">
                      <a:noFill/>
                      <a:prstDash val="sys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800" b="0" i="0" u="none" strike="noStrike" kern="1200" cap="none" spc="0" normalizeH="0" baseline="0" noProof="0" err="1">
                          <a:ln>
                            <a:noFill/>
                          </a:ln>
                          <a:solidFill>
                            <a:prstClr val="black"/>
                          </a:solidFill>
                          <a:effectLst/>
                          <a:uLnTx/>
                          <a:uFillTx/>
                          <a:latin typeface="Franklin Gothic Book" panose="020B0503020102020204" pitchFamily="34" charset="0"/>
                          <a:cs typeface="Arial"/>
                        </a:rPr>
                        <a:t>Chg YA</a:t>
                      </a:r>
                      <a:endParaRPr lang="en-US" sz="6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fontAlgn="t"/>
                      <a:r>
                        <a:rPr kumimoji="0" lang="en-US" sz="700" b="0" i="0" u="none" strike="noStrike" kern="1200" cap="none" spc="0" normalizeH="0" baseline="0" noProof="0" err="1">
                          <a:ln>
                            <a:noFill/>
                          </a:ln>
                          <a:solidFill>
                            <a:prstClr val="black"/>
                          </a:solidFill>
                          <a:effectLst/>
                          <a:uLnTx/>
                          <a:uFillTx/>
                          <a:latin typeface="Franklin Gothic Book" panose="020B0503020102020204" pitchFamily="34" charset="0"/>
                          <a:cs typeface="+mn-cs"/>
                        </a:rPr>
                        <a:t>Chg 2YA</a:t>
                      </a:r>
                      <a:endParaRPr lang="en-US" sz="5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2427168373"/>
                  </a:ext>
                </a:extLst>
              </a:tr>
              <a:tr h="299823">
                <a:tc>
                  <a:txBody>
                    <a:bodyPr/>
                    <a:lstStyle/>
                    <a:p>
                      <a:pPr algn="ctr" fontAlgn="t"/>
                      <a:r>
                        <a:rPr lang="en-US" sz="1000" b="0" i="0" u="none" strike="noStrike">
                          <a:solidFill>
                            <a:schemeClr val="tx1"/>
                          </a:solidFill>
                          <a:effectLst/>
                          <a:latin typeface="Franklin Gothic Medium" panose="020B0603020102020204" pitchFamily="34" charset="0"/>
                        </a:rPr>
                        <a:t>18%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mn-cs"/>
                        </a:rPr>
                        <a:t>-0.5</a:t>
                      </a:r>
                      <a:endParaRPr lang="en-US" sz="800" b="0" i="0" u="none" strike="noStrike">
                        <a:solidFill>
                          <a:srgbClr val="FF0000"/>
                        </a:solidFill>
                        <a:effectLst/>
                        <a:latin typeface="Franklin Gothic Book" panose="020B0503020102020204" pitchFamily="34" charset="0"/>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3086417256"/>
                  </a:ext>
                </a:extLst>
              </a:tr>
              <a:tr h="299823">
                <a:tc>
                  <a:txBody>
                    <a:bodyPr/>
                    <a:lstStyle/>
                    <a:p>
                      <a:pPr algn="ctr"/>
                      <a:r>
                        <a:rPr lang="en-US" sz="1000" b="0">
                          <a:solidFill>
                            <a:schemeClr val="tx1"/>
                          </a:solidFill>
                          <a:latin typeface="Franklin Gothic Medium" panose="020B0603020102020204" pitchFamily="34" charset="0"/>
                        </a:rPr>
                        <a:t>17%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0.3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9%</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-8.4</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299823">
                <a:tc>
                  <a:txBody>
                    <a:bodyPr/>
                    <a:lstStyle/>
                    <a:p>
                      <a:pPr algn="ctr"/>
                      <a:r>
                        <a:rPr lang="en-US" sz="1000" b="0">
                          <a:solidFill>
                            <a:schemeClr val="tx1"/>
                          </a:solidFill>
                          <a:latin typeface="Franklin Gothic Medium" panose="020B0603020102020204" pitchFamily="34" charset="0"/>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3.8</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r h="299823">
                <a:tc>
                  <a:txBody>
                    <a:bodyPr/>
                    <a:lstStyle/>
                    <a:p>
                      <a:pPr algn="ctr" fontAlgn="t"/>
                      <a:r>
                        <a:rPr lang="en-US" sz="1000" b="0" i="0" u="none" strike="noStrike" kern="1200">
                          <a:solidFill>
                            <a:schemeClr val="tx1"/>
                          </a:solidFill>
                          <a:effectLst/>
                          <a:latin typeface="Franklin Gothic Medium" panose="020B0603020102020204" pitchFamily="34" charset="0"/>
                          <a:ea typeface="+mn-ea"/>
                          <a:cs typeface="+mn-cs"/>
                        </a:rPr>
                        <a:t>8%</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00B050"/>
                          </a:solidFill>
                          <a:effectLst/>
                          <a:uLnTx/>
                          <a:uFillTx/>
                          <a:latin typeface="Franklin Gothic Medium" panose="020B0603020102020204" pitchFamily="34" charset="0"/>
                          <a:ea typeface="+mn-ea"/>
                          <a:cs typeface="Arial"/>
                        </a:rPr>
                        <a:t>4.3</a:t>
                      </a:r>
                      <a:endPar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1600090703"/>
                  </a:ext>
                </a:extLst>
              </a:tr>
              <a:tr h="299823">
                <a:tc>
                  <a:txBody>
                    <a:bodyPr/>
                    <a:lstStyle/>
                    <a:p>
                      <a:pPr algn="ctr"/>
                      <a:r>
                        <a:rPr lang="en-US" sz="1000" b="0">
                          <a:solidFill>
                            <a:schemeClr val="tx1"/>
                          </a:solidFill>
                          <a:latin typeface="Franklin Gothic Medium" panose="020B0603020102020204" pitchFamily="34" charset="0"/>
                        </a:rPr>
                        <a:t>7%</a:t>
                      </a:r>
                    </a:p>
                  </a:txBody>
                  <a:tcPr marL="0" marR="0" marT="0" marB="0" anchor="ctr">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defRPr/>
                      </a:pPr>
                      <a:r>
                        <a:rPr kumimoji="0" lang="en-US" sz="800" b="0" i="0" u="none" strike="noStrike" kern="1200" cap="none" spc="0" normalizeH="0" baseline="0" noProof="0" dirty="0">
                          <a:ln>
                            <a:noFill/>
                          </a:ln>
                          <a:solidFill>
                            <a:srgbClr val="FF0000"/>
                          </a:solidFill>
                          <a:effectLst/>
                          <a:uLnTx/>
                          <a:uFillTx/>
                          <a:latin typeface="Franklin Gothic Medium" panose="020B0603020102020204" pitchFamily="34" charset="0"/>
                          <a:ea typeface="+mn-ea"/>
                          <a:cs typeface="Arial"/>
                        </a:rPr>
                        <a:t>-7.5</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noFill/>
                  </a:tcPr>
                </a:tc>
                <a:extLst>
                  <a:ext uri="{0D108BD9-81ED-4DB2-BD59-A6C34878D82A}">
                    <a16:rowId xmlns:a16="http://schemas.microsoft.com/office/drawing/2014/main" val="3810559529"/>
                  </a:ext>
                </a:extLst>
              </a:tr>
            </a:tbl>
          </a:graphicData>
        </a:graphic>
      </p:graphicFrame>
      <p:sp>
        <p:nvSpPr>
          <p:cNvPr id="105" name="Rectangle 104">
            <a:extLst>
              <a:ext uri="{FF2B5EF4-FFF2-40B4-BE49-F238E27FC236}">
                <a16:creationId xmlns:a16="http://schemas.microsoft.com/office/drawing/2014/main" id="{7BD72BE2-AD1B-491E-B471-E7E5CFC36925}"/>
              </a:ext>
            </a:extLst>
          </p:cNvPr>
          <p:cNvSpPr/>
          <p:nvPr/>
        </p:nvSpPr>
        <p:spPr>
          <a:xfrm>
            <a:off x="8193097" y="995024"/>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descr="A picture containing knife&#10;&#10;Description automatically generated">
            <a:extLst>
              <a:ext uri="{FF2B5EF4-FFF2-40B4-BE49-F238E27FC236}">
                <a16:creationId xmlns:a16="http://schemas.microsoft.com/office/drawing/2014/main" id="{2E2F0B35-7922-4BBF-8254-08578C9CC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995024"/>
            <a:ext cx="326697" cy="345860"/>
          </a:xfrm>
          <a:prstGeom prst="rect">
            <a:avLst/>
          </a:prstGeom>
        </p:spPr>
      </p:pic>
      <p:sp>
        <p:nvSpPr>
          <p:cNvPr id="107" name="Rectangle 106">
            <a:extLst>
              <a:ext uri="{FF2B5EF4-FFF2-40B4-BE49-F238E27FC236}">
                <a16:creationId xmlns:a16="http://schemas.microsoft.com/office/drawing/2014/main" id="{CBC42842-2306-4259-A15E-D3ACA9E0B2EA}"/>
              </a:ext>
            </a:extLst>
          </p:cNvPr>
          <p:cNvSpPr/>
          <p:nvPr/>
        </p:nvSpPr>
        <p:spPr>
          <a:xfrm>
            <a:off x="8776553" y="1052787"/>
            <a:ext cx="1801583" cy="276999"/>
          </a:xfrm>
          <a:prstGeom prst="rect">
            <a:avLst/>
          </a:prstGeom>
        </p:spPr>
        <p:txBody>
          <a:bodyPr wrap="none">
            <a:spAutoFit/>
          </a:bodyPr>
          <a:lstStyle/>
          <a:p>
            <a:pPr lvl="0" defTabSz="609570">
              <a:defRPr/>
            </a:pPr>
            <a:r>
              <a:rPr lang="en-US" sz="1200" b="1">
                <a:latin typeface="Franklin Gothic Book" panose="020B0503020102020204" pitchFamily="34" charset="0"/>
              </a:rPr>
              <a:t>ACTIVITY WHILE EATINGS</a:t>
            </a:r>
          </a:p>
        </p:txBody>
      </p:sp>
      <p:pic>
        <p:nvPicPr>
          <p:cNvPr id="109" name="Picture 108">
            <a:extLst>
              <a:ext uri="{FF2B5EF4-FFF2-40B4-BE49-F238E27FC236}">
                <a16:creationId xmlns:a16="http://schemas.microsoft.com/office/drawing/2014/main" id="{BD93E51B-A465-4BEC-9610-4822A4C2D13C}"/>
              </a:ext>
            </a:extLst>
          </p:cNvPr>
          <p:cNvPicPr/>
          <p:nvPr/>
        </p:nvPicPr>
        <p:blipFill>
          <a:blip r:embed="rId4">
            <a:extLst>
              <a:ext uri="{28A0092B-C50C-407E-A947-70E740481C1C}">
                <a14:useLocalDpi xmlns:a14="http://schemas.microsoft.com/office/drawing/2010/main" val="0"/>
              </a:ext>
            </a:extLst>
          </a:blip>
          <a:stretch>
            <a:fillRect/>
          </a:stretch>
        </p:blipFill>
        <p:spPr>
          <a:xfrm>
            <a:off x="8199368" y="1362777"/>
            <a:ext cx="3744000" cy="114300"/>
          </a:xfrm>
          <a:prstGeom prst="rect">
            <a:avLst/>
          </a:prstGeom>
        </p:spPr>
      </p:pic>
      <p:pic>
        <p:nvPicPr>
          <p:cNvPr id="110" name="Picture 109">
            <a:extLst>
              <a:ext uri="{FF2B5EF4-FFF2-40B4-BE49-F238E27FC236}">
                <a16:creationId xmlns:a16="http://schemas.microsoft.com/office/drawing/2014/main" id="{CC506E5D-5925-4F8B-9F81-9791EAAE03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8398" y="1045900"/>
            <a:ext cx="288000" cy="288000"/>
          </a:xfrm>
          <a:prstGeom prst="rect">
            <a:avLst/>
          </a:prstGeom>
        </p:spPr>
      </p:pic>
      <p:sp>
        <p:nvSpPr>
          <p:cNvPr id="111" name="TextBox 110">
            <a:extLst>
              <a:ext uri="{FF2B5EF4-FFF2-40B4-BE49-F238E27FC236}">
                <a16:creationId xmlns:a16="http://schemas.microsoft.com/office/drawing/2014/main" id="{C9CD3BFF-3518-4C02-9943-18280F711885}"/>
              </a:ext>
            </a:extLst>
          </p:cNvPr>
          <p:cNvSpPr txBox="1"/>
          <p:nvPr/>
        </p:nvSpPr>
        <p:spPr>
          <a:xfrm>
            <a:off x="8197345" y="3295829"/>
            <a:ext cx="37440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prstClr val="black"/>
                </a:solidFill>
                <a:effectLst/>
                <a:uLnTx/>
                <a:uFillTx/>
                <a:latin typeface="Calibri"/>
                <a:ea typeface="+mn-ea"/>
                <a:cs typeface="+mn-cs"/>
              </a:rPr>
              <a:t>Change vs year ago/ Change vs 2 year ago</a:t>
            </a:r>
          </a:p>
        </p:txBody>
      </p:sp>
      <p:graphicFrame>
        <p:nvGraphicFramePr>
          <p:cNvPr id="112" name="Table31">
            <a:extLst>
              <a:ext uri="{FF2B5EF4-FFF2-40B4-BE49-F238E27FC236}">
                <a16:creationId xmlns:a16="http://schemas.microsoft.com/office/drawing/2014/main" id="{19E09A8A-9798-44BA-A862-AF9C3384BCE3}"/>
              </a:ext>
            </a:extLst>
          </p:cNvPr>
          <p:cNvGraphicFramePr>
            <a:graphicFrameLocks noGrp="1"/>
          </p:cNvGraphicFramePr>
          <p:nvPr>
            <p:extLst>
              <p:ext uri="{D42A27DB-BD31-4B8C-83A1-F6EECF244321}">
                <p14:modId xmlns:p14="http://schemas.microsoft.com/office/powerpoint/2010/main" val="1829073938"/>
              </p:ext>
            </p:extLst>
          </p:nvPr>
        </p:nvGraphicFramePr>
        <p:xfrm>
          <a:off x="8265082" y="1447128"/>
          <a:ext cx="3568200" cy="1846800"/>
        </p:xfrm>
        <a:graphic>
          <a:graphicData uri="http://schemas.openxmlformats.org/drawingml/2006/table">
            <a:tbl>
              <a:tblPr>
                <a:tableStyleId>{5C22544A-7EE6-4342-B048-85BDC9FD1C3A}</a:tableStyleId>
              </a:tblPr>
              <a:tblGrid>
                <a:gridCol w="629781">
                  <a:extLst>
                    <a:ext uri="{9D8B030D-6E8A-4147-A177-3AD203B41FA5}">
                      <a16:colId xmlns:a16="http://schemas.microsoft.com/office/drawing/2014/main" val="4275716243"/>
                    </a:ext>
                  </a:extLst>
                </a:gridCol>
                <a:gridCol w="1148619">
                  <a:extLst>
                    <a:ext uri="{9D8B030D-6E8A-4147-A177-3AD203B41FA5}">
                      <a16:colId xmlns:a16="http://schemas.microsoft.com/office/drawing/2014/main" val="3465158040"/>
                    </a:ext>
                  </a:extLst>
                </a:gridCol>
                <a:gridCol w="630000">
                  <a:extLst>
                    <a:ext uri="{9D8B030D-6E8A-4147-A177-3AD203B41FA5}">
                      <a16:colId xmlns:a16="http://schemas.microsoft.com/office/drawing/2014/main" val="3357660258"/>
                    </a:ext>
                  </a:extLst>
                </a:gridCol>
                <a:gridCol w="1159800">
                  <a:extLst>
                    <a:ext uri="{9D8B030D-6E8A-4147-A177-3AD203B41FA5}">
                      <a16:colId xmlns:a16="http://schemas.microsoft.com/office/drawing/2014/main" val="4154744504"/>
                    </a:ext>
                  </a:extLst>
                </a:gridCol>
              </a:tblGrid>
              <a:tr h="615600">
                <a:tc>
                  <a:txBody>
                    <a:bodyPr/>
                    <a:lstStyle/>
                    <a:p>
                      <a:pPr algn="ctr"/>
                      <a:endParaRPr lang="en-US" sz="1000" b="1" dirty="0">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Nothing in</a:t>
                      </a:r>
                    </a:p>
                    <a:p>
                      <a:pPr algn="l"/>
                      <a:r>
                        <a:rPr lang="en-US" sz="1000" b="0" kern="1200" dirty="0">
                          <a:solidFill>
                            <a:schemeClr val="dk1"/>
                          </a:solidFill>
                          <a:latin typeface="Franklin Gothic Medium" panose="020B0603020102020204" pitchFamily="34" charset="0"/>
                          <a:ea typeface="+mn-ea"/>
                          <a:cs typeface="+mn-cs"/>
                        </a:rPr>
                        <a:t>Particular</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Watching TV</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3010166878"/>
                  </a:ext>
                </a:extLst>
              </a:tr>
              <a:tr h="615600">
                <a:tc>
                  <a:txBody>
                    <a:bodyPr/>
                    <a:lstStyle/>
                    <a:p>
                      <a:pPr algn="ctr" fontAlgn="t"/>
                      <a:endParaRPr lang="en-US" sz="800" b="1" i="0" u="none" strike="noStrike" kern="1200">
                        <a:solidFill>
                          <a:srgbClr val="D1D105"/>
                        </a:solidFill>
                        <a:effectLst/>
                        <a:latin typeface="Franklin Gothic Medium" panose="020B0603020102020204" pitchFamily="34" charset="0"/>
                        <a:ea typeface="+mn-ea"/>
                        <a:cs typeface="+mn-cs"/>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On the internet</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ctr" fontAlgn="t"/>
                      <a:endParaRPr lang="en-US" sz="1000" b="1"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tc>
                  <a:txBody>
                    <a:bodyPr/>
                    <a:lstStyle/>
                    <a:p>
                      <a:pPr algn="l" fontAlgn="t"/>
                      <a:r>
                        <a:rPr lang="en-US" sz="1000" b="0" kern="1200" dirty="0">
                          <a:solidFill>
                            <a:schemeClr val="dk1"/>
                          </a:solidFill>
                          <a:latin typeface="Franklin Gothic Medium" panose="020B0603020102020204" pitchFamily="34" charset="0"/>
                          <a:ea typeface="+mn-ea"/>
                          <a:cs typeface="+mn-cs"/>
                        </a:rPr>
                        <a:t>Traveling / In Car</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solidFill>
                      <a:srgbClr val="F9F9F9"/>
                    </a:solidFill>
                  </a:tcPr>
                </a:tc>
                <a:extLst>
                  <a:ext uri="{0D108BD9-81ED-4DB2-BD59-A6C34878D82A}">
                    <a16:rowId xmlns:a16="http://schemas.microsoft.com/office/drawing/2014/main" val="557616317"/>
                  </a:ext>
                </a:extLst>
              </a:tr>
              <a:tr h="615600">
                <a:tc>
                  <a:txBody>
                    <a:bodyPr/>
                    <a:lstStyle/>
                    <a:p>
                      <a:pPr algn="ctr"/>
                      <a:endParaRPr lang="en-US" sz="1000" b="1">
                        <a:latin typeface="Franklin Gothic Medium" panose="020B0603020102020204" pitchFamily="34" charset="0"/>
                      </a:endParaRPr>
                    </a:p>
                  </a:txBody>
                  <a:tcPr marL="0" marR="0" marT="0" marB="0" anchor="ctr">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000" b="0" kern="1200" noProof="0" dirty="0">
                          <a:solidFill>
                            <a:schemeClr val="dk1"/>
                          </a:solidFill>
                          <a:latin typeface="Franklin Gothic Medium" panose="020B0603020102020204" pitchFamily="34" charset="0"/>
                          <a:ea typeface="+mn-ea"/>
                          <a:cs typeface="+mn-cs"/>
                        </a:rPr>
                        <a:t>Playing video / computer games</a:t>
                      </a:r>
                    </a:p>
                  </a:txBody>
                  <a:tcPr marL="0" marR="0" marT="0" marB="0" anchor="ctr">
                    <a:lnL w="9525" cap="flat" cmpd="sng" algn="ctr">
                      <a:noFill/>
                      <a:prstDash val="dot"/>
                      <a:round/>
                      <a:headEnd type="none" w="med" len="med"/>
                      <a:tailEnd type="none" w="med" len="med"/>
                    </a:lnL>
                    <a:lnR w="9525" cap="flat" cmpd="sng" algn="ctr">
                      <a:solidFill>
                        <a:schemeClr val="bg1">
                          <a:lumMod val="85000"/>
                        </a:schemeClr>
                      </a:solid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ctr"/>
                      <a:endParaRPr lang="en-US" sz="1050" b="0" kern="1200">
                        <a:solidFill>
                          <a:schemeClr val="dk1"/>
                        </a:solidFill>
                        <a:latin typeface="Franklin Gothic Medium" panose="020B0603020102020204" pitchFamily="34" charset="0"/>
                        <a:ea typeface="+mn-ea"/>
                        <a:cs typeface="+mn-cs"/>
                      </a:endParaRPr>
                    </a:p>
                  </a:txBody>
                  <a:tcPr marL="0" marR="0" marT="0" marB="0" anchor="ctr">
                    <a:lnL w="9525" cap="flat" cmpd="sng" algn="ctr">
                      <a:solidFill>
                        <a:schemeClr val="bg1">
                          <a:lumMod val="85000"/>
                        </a:schemeClr>
                      </a:solid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tc>
                  <a:txBody>
                    <a:bodyPr/>
                    <a:lstStyle/>
                    <a:p>
                      <a:pPr algn="l"/>
                      <a:r>
                        <a:rPr lang="en-US" sz="1000" b="0" kern="1200" dirty="0">
                          <a:solidFill>
                            <a:schemeClr val="dk1"/>
                          </a:solidFill>
                          <a:latin typeface="Franklin Gothic Medium" panose="020B0603020102020204" pitchFamily="34" charset="0"/>
                          <a:ea typeface="+mn-ea"/>
                          <a:cs typeface="+mn-cs"/>
                        </a:rPr>
                        <a:t>Work/Homework /</a:t>
                      </a:r>
                    </a:p>
                    <a:p>
                      <a:pPr algn="l"/>
                      <a:r>
                        <a:rPr lang="en-US" sz="1000" b="0" kern="1200" dirty="0">
                          <a:solidFill>
                            <a:schemeClr val="dk1"/>
                          </a:solidFill>
                          <a:latin typeface="Franklin Gothic Medium" panose="020B0603020102020204" pitchFamily="34" charset="0"/>
                          <a:ea typeface="+mn-ea"/>
                          <a:cs typeface="+mn-cs"/>
                        </a:rPr>
                        <a:t>Break from Work</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85000"/>
                        </a:schemeClr>
                      </a:solidFill>
                      <a:prstDash val="dot"/>
                      <a:round/>
                      <a:headEnd type="none" w="med" len="med"/>
                      <a:tailEnd type="none" w="med" len="med"/>
                    </a:lnT>
                    <a:lnB w="9525" cap="flat" cmpd="sng" algn="ctr">
                      <a:solidFill>
                        <a:schemeClr val="bg1">
                          <a:lumMod val="85000"/>
                        </a:schemeClr>
                      </a:solidFill>
                      <a:prstDash val="dot"/>
                      <a:round/>
                      <a:headEnd type="none" w="med" len="med"/>
                      <a:tailEnd type="none" w="med" len="med"/>
                    </a:lnB>
                    <a:noFill/>
                  </a:tcPr>
                </a:tc>
                <a:extLst>
                  <a:ext uri="{0D108BD9-81ED-4DB2-BD59-A6C34878D82A}">
                    <a16:rowId xmlns:a16="http://schemas.microsoft.com/office/drawing/2014/main" val="1026307572"/>
                  </a:ext>
                </a:extLst>
              </a:tr>
            </a:tbl>
          </a:graphicData>
        </a:graphic>
      </p:graphicFrame>
      <p:sp>
        <p:nvSpPr>
          <p:cNvPr id="115" name="Oval1">
            <a:extLst>
              <a:ext uri="{FF2B5EF4-FFF2-40B4-BE49-F238E27FC236}">
                <a16:creationId xmlns:a16="http://schemas.microsoft.com/office/drawing/2014/main" id="{E68C495A-6CC3-4871-94B4-7489BD33519B}"/>
              </a:ext>
            </a:extLst>
          </p:cNvPr>
          <p:cNvSpPr/>
          <p:nvPr/>
        </p:nvSpPr>
        <p:spPr>
          <a:xfrm>
            <a:off x="8376785"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17" name="Oval3">
            <a:extLst>
              <a:ext uri="{FF2B5EF4-FFF2-40B4-BE49-F238E27FC236}">
                <a16:creationId xmlns:a16="http://schemas.microsoft.com/office/drawing/2014/main" id="{836E963A-AF53-4402-B549-467AAF90CC8F}"/>
              </a:ext>
            </a:extLst>
          </p:cNvPr>
          <p:cNvSpPr/>
          <p:nvPr/>
        </p:nvSpPr>
        <p:spPr>
          <a:xfrm>
            <a:off x="8376785"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18" name="Oval5">
            <a:extLst>
              <a:ext uri="{FF2B5EF4-FFF2-40B4-BE49-F238E27FC236}">
                <a16:creationId xmlns:a16="http://schemas.microsoft.com/office/drawing/2014/main" id="{4D45A746-D593-471D-B453-2F48DB31FA56}"/>
              </a:ext>
            </a:extLst>
          </p:cNvPr>
          <p:cNvSpPr/>
          <p:nvPr/>
        </p:nvSpPr>
        <p:spPr>
          <a:xfrm>
            <a:off x="8376785"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19" name="Oval2">
            <a:extLst>
              <a:ext uri="{FF2B5EF4-FFF2-40B4-BE49-F238E27FC236}">
                <a16:creationId xmlns:a16="http://schemas.microsoft.com/office/drawing/2014/main" id="{E9F2CDFB-00C7-42C9-9009-DA5A512318D5}"/>
              </a:ext>
            </a:extLst>
          </p:cNvPr>
          <p:cNvSpPr/>
          <p:nvPr/>
        </p:nvSpPr>
        <p:spPr>
          <a:xfrm>
            <a:off x="10161196" y="1557233"/>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FF0000"/>
                </a:solidFill>
              </a:rPr>
              <a:t>-6.2</a:t>
            </a:r>
          </a:p>
        </p:txBody>
      </p:sp>
      <p:sp>
        <p:nvSpPr>
          <p:cNvPr id="121" name="Oval4">
            <a:extLst>
              <a:ext uri="{FF2B5EF4-FFF2-40B4-BE49-F238E27FC236}">
                <a16:creationId xmlns:a16="http://schemas.microsoft.com/office/drawing/2014/main" id="{3DDF199D-57E8-43C8-8408-62B74D0F56FD}"/>
              </a:ext>
            </a:extLst>
          </p:cNvPr>
          <p:cNvSpPr/>
          <p:nvPr/>
        </p:nvSpPr>
        <p:spPr>
          <a:xfrm>
            <a:off x="10161196" y="2178669"/>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sz="900" dirty="0">
                <a:solidFill>
                  <a:srgbClr val="00B050"/>
                </a:solidFill>
              </a:rPr>
              <a:t>6.2</a:t>
            </a:r>
          </a:p>
        </p:txBody>
      </p:sp>
      <p:sp>
        <p:nvSpPr>
          <p:cNvPr id="125" name="Oval6">
            <a:extLst>
              <a:ext uri="{FF2B5EF4-FFF2-40B4-BE49-F238E27FC236}">
                <a16:creationId xmlns:a16="http://schemas.microsoft.com/office/drawing/2014/main" id="{B6A3D55A-9361-4096-9197-1AA5E2C492EA}"/>
              </a:ext>
            </a:extLst>
          </p:cNvPr>
          <p:cNvSpPr/>
          <p:nvPr/>
        </p:nvSpPr>
        <p:spPr>
          <a:xfrm>
            <a:off x="10161196" y="2791228"/>
            <a:ext cx="392027" cy="392027"/>
          </a:xfrm>
          <a:prstGeom prst="ellipse">
            <a:avLst/>
          </a:prstGeom>
          <a:solidFill>
            <a:srgbClr val="FFD8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900" i="0" u="none" strike="noStrike" kern="1200" cap="none" spc="0" normalizeH="0" baseline="0" noProof="0" dirty="0">
                <a:ln>
                  <a:noFill/>
                </a:ln>
                <a:solidFill>
                  <a:srgbClr val="FF0000"/>
                </a:solidFill>
                <a:effectLst/>
                <a:uLnTx/>
                <a:uFillTx/>
                <a:latin typeface="Arial"/>
                <a:cs typeface="Arial"/>
              </a:rPr>
              <a:t>-6.2</a:t>
            </a:r>
          </a:p>
        </p:txBody>
      </p:sp>
      <p:sp>
        <p:nvSpPr>
          <p:cNvPr id="123" name="Rectangle 122">
            <a:extLst>
              <a:ext uri="{FF2B5EF4-FFF2-40B4-BE49-F238E27FC236}">
                <a16:creationId xmlns:a16="http://schemas.microsoft.com/office/drawing/2014/main" id="{44727899-BCC1-49F1-8E8C-6532ECF9511E}"/>
              </a:ext>
            </a:extLst>
          </p:cNvPr>
          <p:cNvSpPr/>
          <p:nvPr/>
        </p:nvSpPr>
        <p:spPr>
          <a:xfrm>
            <a:off x="8193097" y="3763977"/>
            <a:ext cx="3733014" cy="2521525"/>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descr="A picture containing knife&#10;&#10;Description automatically generated">
            <a:extLst>
              <a:ext uri="{FF2B5EF4-FFF2-40B4-BE49-F238E27FC236}">
                <a16:creationId xmlns:a16="http://schemas.microsoft.com/office/drawing/2014/main" id="{53FFFCDF-8A17-4877-8B05-CCE9A013B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5" y="3755157"/>
            <a:ext cx="326697" cy="345860"/>
          </a:xfrm>
          <a:prstGeom prst="rect">
            <a:avLst/>
          </a:prstGeom>
        </p:spPr>
      </p:pic>
      <p:sp>
        <p:nvSpPr>
          <p:cNvPr id="156" name="Rectangle 155">
            <a:extLst>
              <a:ext uri="{FF2B5EF4-FFF2-40B4-BE49-F238E27FC236}">
                <a16:creationId xmlns:a16="http://schemas.microsoft.com/office/drawing/2014/main" id="{0175C100-94E6-4568-BC64-4A1C4B6D3717}"/>
              </a:ext>
            </a:extLst>
          </p:cNvPr>
          <p:cNvSpPr/>
          <p:nvPr/>
        </p:nvSpPr>
        <p:spPr>
          <a:xfrm>
            <a:off x="8768812" y="3823430"/>
            <a:ext cx="675185" cy="276999"/>
          </a:xfrm>
          <a:prstGeom prst="rect">
            <a:avLst/>
          </a:prstGeom>
        </p:spPr>
        <p:txBody>
          <a:bodyPr wrap="none">
            <a:spAutoFit/>
          </a:bodyPr>
          <a:lstStyle/>
          <a:p>
            <a:pPr fontAlgn="t"/>
            <a:r>
              <a:rPr lang="en-US" sz="1200" b="1">
                <a:latin typeface="Franklin Gothic Book" panose="020B0503020102020204" pitchFamily="34" charset="0"/>
              </a:rPr>
              <a:t>WHERE</a:t>
            </a:r>
          </a:p>
        </p:txBody>
      </p:sp>
      <p:pic>
        <p:nvPicPr>
          <p:cNvPr id="157" name="Picture 156">
            <a:extLst>
              <a:ext uri="{FF2B5EF4-FFF2-40B4-BE49-F238E27FC236}">
                <a16:creationId xmlns:a16="http://schemas.microsoft.com/office/drawing/2014/main" id="{04B701C2-2F3A-42AB-8DDB-31BE4EC4DEAB}"/>
              </a:ext>
            </a:extLst>
          </p:cNvPr>
          <p:cNvPicPr/>
          <p:nvPr/>
        </p:nvPicPr>
        <p:blipFill>
          <a:blip r:embed="rId4">
            <a:extLst>
              <a:ext uri="{28A0092B-C50C-407E-A947-70E740481C1C}">
                <a14:useLocalDpi xmlns:a14="http://schemas.microsoft.com/office/drawing/2010/main" val="0"/>
              </a:ext>
            </a:extLst>
          </a:blip>
          <a:stretch>
            <a:fillRect/>
          </a:stretch>
        </p:blipFill>
        <p:spPr>
          <a:xfrm>
            <a:off x="8199368" y="4122910"/>
            <a:ext cx="3744000" cy="114300"/>
          </a:xfrm>
          <a:prstGeom prst="rect">
            <a:avLst/>
          </a:prstGeom>
        </p:spPr>
      </p:pic>
      <p:pic>
        <p:nvPicPr>
          <p:cNvPr id="158" name="Picture 157">
            <a:extLst>
              <a:ext uri="{FF2B5EF4-FFF2-40B4-BE49-F238E27FC236}">
                <a16:creationId xmlns:a16="http://schemas.microsoft.com/office/drawing/2014/main" id="{57FBCA68-3271-4CF8-8262-CCA289E852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18691" y="3788111"/>
            <a:ext cx="288000" cy="288000"/>
          </a:xfrm>
          <a:prstGeom prst="rect">
            <a:avLst/>
          </a:prstGeom>
        </p:spPr>
      </p:pic>
      <p:pic>
        <p:nvPicPr>
          <p:cNvPr id="160" name="Picture 159">
            <a:extLst>
              <a:ext uri="{FF2B5EF4-FFF2-40B4-BE49-F238E27FC236}">
                <a16:creationId xmlns:a16="http://schemas.microsoft.com/office/drawing/2014/main" id="{DE87C62D-55F2-45F5-8685-02BF78D9DA6C}"/>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8412761" y="5166251"/>
            <a:ext cx="2130398" cy="53322"/>
          </a:xfrm>
          <a:prstGeom prst="rect">
            <a:avLst/>
          </a:prstGeom>
        </p:spPr>
      </p:pic>
      <p:pic>
        <p:nvPicPr>
          <p:cNvPr id="162" name="Picture 161">
            <a:extLst>
              <a:ext uri="{FF2B5EF4-FFF2-40B4-BE49-F238E27FC236}">
                <a16:creationId xmlns:a16="http://schemas.microsoft.com/office/drawing/2014/main" id="{5D3E42D4-6115-45C3-A73E-DEB1E3EFB31E}"/>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9661879" y="5166251"/>
            <a:ext cx="2130398" cy="53322"/>
          </a:xfrm>
          <a:prstGeom prst="rect">
            <a:avLst/>
          </a:prstGeom>
        </p:spPr>
      </p:pic>
      <p:sp>
        <p:nvSpPr>
          <p:cNvPr id="163" name="Rectangle 162">
            <a:extLst>
              <a:ext uri="{FF2B5EF4-FFF2-40B4-BE49-F238E27FC236}">
                <a16:creationId xmlns:a16="http://schemas.microsoft.com/office/drawing/2014/main" id="{3DF8A71E-C0D7-4684-95A4-EF9E99B1FF2E}"/>
              </a:ext>
            </a:extLst>
          </p:cNvPr>
          <p:cNvSpPr/>
          <p:nvPr/>
        </p:nvSpPr>
        <p:spPr>
          <a:xfrm>
            <a:off x="819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Consumed</a:t>
            </a:r>
          </a:p>
        </p:txBody>
      </p:sp>
      <p:sp>
        <p:nvSpPr>
          <p:cNvPr id="164" name="Rectangle 163">
            <a:extLst>
              <a:ext uri="{FF2B5EF4-FFF2-40B4-BE49-F238E27FC236}">
                <a16:creationId xmlns:a16="http://schemas.microsoft.com/office/drawing/2014/main" id="{F368B205-E362-4F5B-9D9B-24AC6CB7D827}"/>
              </a:ext>
            </a:extLst>
          </p:cNvPr>
          <p:cNvSpPr/>
          <p:nvPr/>
        </p:nvSpPr>
        <p:spPr>
          <a:xfrm>
            <a:off x="9462458" y="4202737"/>
            <a:ext cx="1281845" cy="261610"/>
          </a:xfrm>
          <a:prstGeom prst="rect">
            <a:avLst/>
          </a:prstGeom>
        </p:spPr>
        <p:txBody>
          <a:bodyPr wrap="square">
            <a:spAutoFit/>
          </a:bodyPr>
          <a:lstStyle/>
          <a:p>
            <a:pPr algn="ctr" fontAlgn="t"/>
            <a:r>
              <a:rPr lang="en-US" sz="1050">
                <a:latin typeface="Franklin Gothic Book" panose="020B0503020102020204" pitchFamily="34" charset="0"/>
              </a:rPr>
              <a:t>Where Purchased</a:t>
            </a:r>
          </a:p>
        </p:txBody>
      </p:sp>
      <p:sp>
        <p:nvSpPr>
          <p:cNvPr id="165" name="Rectangle 164">
            <a:extLst>
              <a:ext uri="{FF2B5EF4-FFF2-40B4-BE49-F238E27FC236}">
                <a16:creationId xmlns:a16="http://schemas.microsoft.com/office/drawing/2014/main" id="{C5640CD1-97B9-410F-B601-4E23D081B44E}"/>
              </a:ext>
            </a:extLst>
          </p:cNvPr>
          <p:cNvSpPr/>
          <p:nvPr/>
        </p:nvSpPr>
        <p:spPr>
          <a:xfrm>
            <a:off x="10701979" y="4202737"/>
            <a:ext cx="1235978" cy="253916"/>
          </a:xfrm>
          <a:prstGeom prst="rect">
            <a:avLst/>
          </a:prstGeom>
        </p:spPr>
        <p:txBody>
          <a:bodyPr wrap="square">
            <a:spAutoFit/>
          </a:bodyPr>
          <a:lstStyle/>
          <a:p>
            <a:pPr algn="ctr" fontAlgn="t"/>
            <a:r>
              <a:rPr lang="en-US" sz="1050">
                <a:latin typeface="Franklin Gothic Book" panose="020B0503020102020204" pitchFamily="34" charset="0"/>
              </a:rPr>
              <a:t>Solo vs. Social</a:t>
            </a:r>
          </a:p>
        </p:txBody>
      </p:sp>
      <p:grpSp>
        <p:nvGrpSpPr>
          <p:cNvPr id="166" name="Group1">
            <a:extLst>
              <a:ext uri="{FF2B5EF4-FFF2-40B4-BE49-F238E27FC236}">
                <a16:creationId xmlns:a16="http://schemas.microsoft.com/office/drawing/2014/main" id="{AC6DB238-6A34-42E9-9913-E91CC0D55436}"/>
              </a:ext>
            </a:extLst>
          </p:cNvPr>
          <p:cNvGrpSpPr/>
          <p:nvPr/>
        </p:nvGrpSpPr>
        <p:grpSpPr>
          <a:xfrm>
            <a:off x="8327176" y="5544147"/>
            <a:ext cx="1172533" cy="724026"/>
            <a:chOff x="8327176" y="5544147"/>
            <a:chExt cx="1172533" cy="724026"/>
          </a:xfrm>
        </p:grpSpPr>
        <p:sp>
          <p:nvSpPr>
            <p:cNvPr id="175" name="Value1">
              <a:extLst>
                <a:ext uri="{FF2B5EF4-FFF2-40B4-BE49-F238E27FC236}">
                  <a16:creationId xmlns:a16="http://schemas.microsoft.com/office/drawing/2014/main" id="{B57789CE-1270-42B4-8C8E-173848F89144}"/>
                </a:ext>
              </a:extLst>
            </p:cNvPr>
            <p:cNvSpPr/>
            <p:nvPr/>
          </p:nvSpPr>
          <p:spPr>
            <a:xfrm>
              <a:off x="8888643"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76" name="Title1">
              <a:extLst>
                <a:ext uri="{FF2B5EF4-FFF2-40B4-BE49-F238E27FC236}">
                  <a16:creationId xmlns:a16="http://schemas.microsoft.com/office/drawing/2014/main" id="{624F7062-AF05-4806-9791-B32BE91E70BD}"/>
                </a:ext>
              </a:extLst>
            </p:cNvPr>
            <p:cNvSpPr/>
            <p:nvPr/>
          </p:nvSpPr>
          <p:spPr>
            <a:xfrm>
              <a:off x="8332927" y="5592784"/>
              <a:ext cx="963630" cy="230832"/>
            </a:xfrm>
            <a:prstGeom prst="rect">
              <a:avLst/>
            </a:prstGeom>
          </p:spPr>
          <p:txBody>
            <a:bodyPr wrap="square">
              <a:spAutoFit/>
            </a:bodyPr>
            <a:lstStyle/>
            <a:p>
              <a:pPr fontAlgn="t"/>
              <a:r>
                <a:rPr lang="en-US" sz="900" dirty="0">
                  <a:latin typeface="Franklin Gothic Book" panose="020B0503020102020204" pitchFamily="34" charset="0"/>
                </a:rPr>
                <a:t>At Home</a:t>
              </a:r>
            </a:p>
          </p:txBody>
        </p:sp>
        <p:sp>
          <p:nvSpPr>
            <p:cNvPr id="177" name="Title2">
              <a:extLst>
                <a:ext uri="{FF2B5EF4-FFF2-40B4-BE49-F238E27FC236}">
                  <a16:creationId xmlns:a16="http://schemas.microsoft.com/office/drawing/2014/main" id="{A8563ECF-5F1E-46FD-82D7-DDEF76F2DF38}"/>
                </a:ext>
              </a:extLst>
            </p:cNvPr>
            <p:cNvSpPr/>
            <p:nvPr/>
          </p:nvSpPr>
          <p:spPr>
            <a:xfrm>
              <a:off x="8332927" y="5897195"/>
              <a:ext cx="870623" cy="369332"/>
            </a:xfrm>
            <a:prstGeom prst="rect">
              <a:avLst/>
            </a:prstGeom>
          </p:spPr>
          <p:txBody>
            <a:bodyPr wrap="square">
              <a:spAutoFit/>
            </a:bodyPr>
            <a:lstStyle/>
            <a:p>
              <a:pPr fontAlgn="t"/>
              <a:r>
                <a:rPr lang="en-US" sz="900" dirty="0">
                  <a:latin typeface="Franklin Gothic Book" panose="020B0503020102020204" pitchFamily="34" charset="0"/>
                </a:rPr>
                <a:t>Away from home</a:t>
              </a:r>
            </a:p>
          </p:txBody>
        </p:sp>
        <p:cxnSp>
          <p:nvCxnSpPr>
            <p:cNvPr id="178" name="Straight Connector 177">
              <a:extLst>
                <a:ext uri="{FF2B5EF4-FFF2-40B4-BE49-F238E27FC236}">
                  <a16:creationId xmlns:a16="http://schemas.microsoft.com/office/drawing/2014/main" id="{A36AC7D6-62E5-4988-A31F-2C5E8EBBFD6D}"/>
                </a:ext>
              </a:extLst>
            </p:cNvPr>
            <p:cNvCxnSpPr/>
            <p:nvPr/>
          </p:nvCxnSpPr>
          <p:spPr>
            <a:xfrm flipH="1">
              <a:off x="8327176"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B7DF27-1443-4B45-AF66-051B74D5E234}"/>
                </a:ext>
              </a:extLst>
            </p:cNvPr>
            <p:cNvCxnSpPr/>
            <p:nvPr/>
          </p:nvCxnSpPr>
          <p:spPr>
            <a:xfrm flipH="1">
              <a:off x="8327176"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9" name="Value2">
              <a:extLst>
                <a:ext uri="{FF2B5EF4-FFF2-40B4-BE49-F238E27FC236}">
                  <a16:creationId xmlns:a16="http://schemas.microsoft.com/office/drawing/2014/main" id="{401C167D-CBBC-49E1-A6E7-8530EA7DB495}"/>
                </a:ext>
              </a:extLst>
            </p:cNvPr>
            <p:cNvSpPr/>
            <p:nvPr/>
          </p:nvSpPr>
          <p:spPr>
            <a:xfrm>
              <a:off x="8864599" y="5883452"/>
              <a:ext cx="635110"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190" name="Group2">
            <a:extLst>
              <a:ext uri="{FF2B5EF4-FFF2-40B4-BE49-F238E27FC236}">
                <a16:creationId xmlns:a16="http://schemas.microsoft.com/office/drawing/2014/main" id="{65A8977E-1CD5-4430-8FE8-E2918B178AEA}"/>
              </a:ext>
            </a:extLst>
          </p:cNvPr>
          <p:cNvGrpSpPr/>
          <p:nvPr/>
        </p:nvGrpSpPr>
        <p:grpSpPr>
          <a:xfrm>
            <a:off x="9586633" y="5544147"/>
            <a:ext cx="1172531" cy="724026"/>
            <a:chOff x="9586633" y="5544147"/>
            <a:chExt cx="1172531" cy="724026"/>
          </a:xfrm>
        </p:grpSpPr>
        <p:sp>
          <p:nvSpPr>
            <p:cNvPr id="191" name="Value1">
              <a:extLst>
                <a:ext uri="{FF2B5EF4-FFF2-40B4-BE49-F238E27FC236}">
                  <a16:creationId xmlns:a16="http://schemas.microsoft.com/office/drawing/2014/main" id="{CF1C82B7-BDBD-453B-BAFF-BE92E783280D}"/>
                </a:ext>
              </a:extLst>
            </p:cNvPr>
            <p:cNvSpPr/>
            <p:nvPr/>
          </p:nvSpPr>
          <p:spPr>
            <a:xfrm>
              <a:off x="10148099" y="5544147"/>
              <a:ext cx="587019" cy="384721"/>
            </a:xfrm>
            <a:prstGeom prst="rect">
              <a:avLst/>
            </a:prstGeom>
          </p:spPr>
          <p:txBody>
            <a:bodyPr wrap="none">
              <a:spAutoFit/>
            </a:bodyPr>
            <a:lstStyle/>
            <a:p>
              <a:pPr algn="ctr" fontAlgn="t"/>
              <a:r>
                <a:rPr lang="en-US" sz="1100" dirty="0">
                  <a:latin typeface="Franklin Gothic Medium" panose="020B0603020102020204" pitchFamily="34" charset="0"/>
                </a:rPr>
                <a:t>93%</a:t>
              </a:r>
            </a:p>
            <a:p>
              <a:pPr algn="ctr" fontAlgn="t"/>
              <a:r>
                <a:rPr lang="en-US" sz="800" dirty="0">
                  <a:solidFill>
                    <a:srgbClr val="00B050"/>
                  </a:solidFill>
                  <a:latin typeface="Franklin Gothic Medium" panose="020B0603020102020204" pitchFamily="34" charset="0"/>
                </a:rPr>
                <a:t>18.7/9.1</a:t>
              </a:r>
            </a:p>
          </p:txBody>
        </p:sp>
        <p:sp>
          <p:nvSpPr>
            <p:cNvPr id="192" name="Title1">
              <a:extLst>
                <a:ext uri="{FF2B5EF4-FFF2-40B4-BE49-F238E27FC236}">
                  <a16:creationId xmlns:a16="http://schemas.microsoft.com/office/drawing/2014/main" id="{CA632CA8-3DAC-4263-A0CA-E02C3005BC7D}"/>
                </a:ext>
              </a:extLst>
            </p:cNvPr>
            <p:cNvSpPr/>
            <p:nvPr/>
          </p:nvSpPr>
          <p:spPr>
            <a:xfrm>
              <a:off x="9592384" y="5592784"/>
              <a:ext cx="963630" cy="230832"/>
            </a:xfrm>
            <a:prstGeom prst="rect">
              <a:avLst/>
            </a:prstGeom>
          </p:spPr>
          <p:txBody>
            <a:bodyPr wrap="square">
              <a:spAutoFit/>
            </a:bodyPr>
            <a:lstStyle/>
            <a:p>
              <a:pPr fontAlgn="t"/>
              <a:r>
                <a:rPr lang="en-US" sz="900">
                  <a:latin typeface="Franklin Gothic Book" panose="020B0503020102020204" pitchFamily="34" charset="0"/>
                </a:rPr>
                <a:t>Retail</a:t>
              </a:r>
            </a:p>
          </p:txBody>
        </p:sp>
        <p:sp>
          <p:nvSpPr>
            <p:cNvPr id="193" name="Title2">
              <a:extLst>
                <a:ext uri="{FF2B5EF4-FFF2-40B4-BE49-F238E27FC236}">
                  <a16:creationId xmlns:a16="http://schemas.microsoft.com/office/drawing/2014/main" id="{B78C2BF1-114B-4833-A5FB-C8703CCC7087}"/>
                </a:ext>
              </a:extLst>
            </p:cNvPr>
            <p:cNvSpPr/>
            <p:nvPr/>
          </p:nvSpPr>
          <p:spPr>
            <a:xfrm>
              <a:off x="9592384" y="5897195"/>
              <a:ext cx="870623" cy="369332"/>
            </a:xfrm>
            <a:prstGeom prst="rect">
              <a:avLst/>
            </a:prstGeom>
          </p:spPr>
          <p:txBody>
            <a:bodyPr wrap="square">
              <a:spAutoFit/>
            </a:bodyPr>
            <a:lstStyle/>
            <a:p>
              <a:pPr fontAlgn="t"/>
              <a:r>
                <a:rPr lang="en-US" sz="900" dirty="0">
                  <a:latin typeface="Franklin Gothic Book" panose="020B0503020102020204" pitchFamily="34" charset="0"/>
                </a:rPr>
                <a:t>AFH</a:t>
              </a:r>
            </a:p>
            <a:p>
              <a:pPr fontAlgn="t"/>
              <a:r>
                <a:rPr lang="en-US" sz="900" dirty="0">
                  <a:latin typeface="Franklin Gothic Book" panose="020B0503020102020204" pitchFamily="34" charset="0"/>
                </a:rPr>
                <a:t>Channels</a:t>
              </a:r>
            </a:p>
          </p:txBody>
        </p:sp>
        <p:cxnSp>
          <p:nvCxnSpPr>
            <p:cNvPr id="194" name="Straight Connector 193">
              <a:extLst>
                <a:ext uri="{FF2B5EF4-FFF2-40B4-BE49-F238E27FC236}">
                  <a16:creationId xmlns:a16="http://schemas.microsoft.com/office/drawing/2014/main" id="{1610CE4D-FC5B-49A5-8EE6-DE012B0F3728}"/>
                </a:ext>
              </a:extLst>
            </p:cNvPr>
            <p:cNvCxnSpPr/>
            <p:nvPr/>
          </p:nvCxnSpPr>
          <p:spPr>
            <a:xfrm flipH="1">
              <a:off x="9586633"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BB471C2-E49C-41A5-A23B-B605BD8F03E1}"/>
                </a:ext>
              </a:extLst>
            </p:cNvPr>
            <p:cNvCxnSpPr/>
            <p:nvPr/>
          </p:nvCxnSpPr>
          <p:spPr>
            <a:xfrm flipH="1">
              <a:off x="9586633"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99" name="Value2">
              <a:extLst>
                <a:ext uri="{FF2B5EF4-FFF2-40B4-BE49-F238E27FC236}">
                  <a16:creationId xmlns:a16="http://schemas.microsoft.com/office/drawing/2014/main" id="{985CA8F0-B64E-4D39-9CE6-ED9504D09B6F}"/>
                </a:ext>
              </a:extLst>
            </p:cNvPr>
            <p:cNvSpPr/>
            <p:nvPr/>
          </p:nvSpPr>
          <p:spPr>
            <a:xfrm>
              <a:off x="10124055" y="5883452"/>
              <a:ext cx="635109" cy="384721"/>
            </a:xfrm>
            <a:prstGeom prst="rect">
              <a:avLst/>
            </a:prstGeom>
          </p:spPr>
          <p:txBody>
            <a:bodyPr wrap="none">
              <a:spAutoFit/>
            </a:bodyPr>
            <a:lstStyle/>
            <a:p>
              <a:pPr algn="ctr" fontAlgn="t"/>
              <a:r>
                <a:rPr lang="en-US" sz="1100" dirty="0">
                  <a:latin typeface="Franklin Gothic Medium" panose="020B0603020102020204" pitchFamily="34" charset="0"/>
                </a:rPr>
                <a:t>7%</a:t>
              </a:r>
            </a:p>
            <a:p>
              <a:pPr algn="ctr" fontAlgn="t"/>
              <a:r>
                <a:rPr lang="en-US" sz="800" dirty="0">
                  <a:solidFill>
                    <a:srgbClr val="FF0000"/>
                  </a:solidFill>
                  <a:latin typeface="Franklin Gothic Medium" panose="020B0603020102020204" pitchFamily="34" charset="0"/>
                </a:rPr>
                <a:t>-18.9/-2.2</a:t>
              </a:r>
            </a:p>
          </p:txBody>
        </p:sp>
      </p:grpSp>
      <p:grpSp>
        <p:nvGrpSpPr>
          <p:cNvPr id="200" name="Group3">
            <a:extLst>
              <a:ext uri="{FF2B5EF4-FFF2-40B4-BE49-F238E27FC236}">
                <a16:creationId xmlns:a16="http://schemas.microsoft.com/office/drawing/2014/main" id="{D9E145B3-7291-4065-95ED-D09966CF79A8}"/>
              </a:ext>
            </a:extLst>
          </p:cNvPr>
          <p:cNvGrpSpPr/>
          <p:nvPr/>
        </p:nvGrpSpPr>
        <p:grpSpPr>
          <a:xfrm>
            <a:off x="10817334" y="5544147"/>
            <a:ext cx="1142075" cy="724026"/>
            <a:chOff x="10817334" y="5544147"/>
            <a:chExt cx="1142075" cy="724026"/>
          </a:xfrm>
        </p:grpSpPr>
        <p:sp>
          <p:nvSpPr>
            <p:cNvPr id="201" name="Value1">
              <a:extLst>
                <a:ext uri="{FF2B5EF4-FFF2-40B4-BE49-F238E27FC236}">
                  <a16:creationId xmlns:a16="http://schemas.microsoft.com/office/drawing/2014/main" id="{A702CC1B-B5DD-4311-8EFA-0D20C6A62957}"/>
                </a:ext>
              </a:extLst>
            </p:cNvPr>
            <p:cNvSpPr/>
            <p:nvPr/>
          </p:nvSpPr>
          <p:spPr>
            <a:xfrm>
              <a:off x="11397235" y="5544147"/>
              <a:ext cx="550151" cy="384721"/>
            </a:xfrm>
            <a:prstGeom prst="rect">
              <a:avLst/>
            </a:prstGeom>
          </p:spPr>
          <p:txBody>
            <a:bodyPr wrap="none">
              <a:spAutoFit/>
            </a:bodyPr>
            <a:lstStyle/>
            <a:p>
              <a:pPr algn="ctr" fontAlgn="t"/>
              <a:r>
                <a:rPr lang="en-US" sz="1100" dirty="0">
                  <a:latin typeface="Franklin Gothic Medium" panose="020B0603020102020204" pitchFamily="34" charset="0"/>
                </a:rPr>
                <a:t>79%</a:t>
              </a:r>
            </a:p>
            <a:p>
              <a:pPr algn="ctr" fontAlgn="t"/>
              <a:r>
                <a:rPr lang="en-US" sz="800" dirty="0">
                  <a:latin typeface="Franklin Gothic Medium" panose="020B0603020102020204" pitchFamily="34" charset="0"/>
                </a:rPr>
                <a:t>-2.5/5.3</a:t>
              </a:r>
              <a:endParaRPr lang="en-US" sz="1100" dirty="0">
                <a:latin typeface="Franklin Gothic Medium" panose="020B0603020102020204" pitchFamily="34" charset="0"/>
              </a:endParaRPr>
            </a:p>
          </p:txBody>
        </p:sp>
        <p:sp>
          <p:nvSpPr>
            <p:cNvPr id="202" name="Title1">
              <a:extLst>
                <a:ext uri="{FF2B5EF4-FFF2-40B4-BE49-F238E27FC236}">
                  <a16:creationId xmlns:a16="http://schemas.microsoft.com/office/drawing/2014/main" id="{40295644-BE41-4F17-887B-EC97CE05B091}"/>
                </a:ext>
              </a:extLst>
            </p:cNvPr>
            <p:cNvSpPr/>
            <p:nvPr/>
          </p:nvSpPr>
          <p:spPr>
            <a:xfrm>
              <a:off x="10823085" y="5592784"/>
              <a:ext cx="963630" cy="230832"/>
            </a:xfrm>
            <a:prstGeom prst="rect">
              <a:avLst/>
            </a:prstGeom>
          </p:spPr>
          <p:txBody>
            <a:bodyPr wrap="square">
              <a:spAutoFit/>
            </a:bodyPr>
            <a:lstStyle/>
            <a:p>
              <a:pPr fontAlgn="t"/>
              <a:r>
                <a:rPr lang="en-US" sz="900">
                  <a:latin typeface="Franklin Gothic Book" panose="020B0503020102020204" pitchFamily="34" charset="0"/>
                </a:rPr>
                <a:t>Solo</a:t>
              </a:r>
            </a:p>
          </p:txBody>
        </p:sp>
        <p:sp>
          <p:nvSpPr>
            <p:cNvPr id="203" name="Title2">
              <a:extLst>
                <a:ext uri="{FF2B5EF4-FFF2-40B4-BE49-F238E27FC236}">
                  <a16:creationId xmlns:a16="http://schemas.microsoft.com/office/drawing/2014/main" id="{6391B053-339D-4D4A-9E84-3F70A809E0D9}"/>
                </a:ext>
              </a:extLst>
            </p:cNvPr>
            <p:cNvSpPr/>
            <p:nvPr/>
          </p:nvSpPr>
          <p:spPr>
            <a:xfrm>
              <a:off x="10823085" y="5969112"/>
              <a:ext cx="870623" cy="230832"/>
            </a:xfrm>
            <a:prstGeom prst="rect">
              <a:avLst/>
            </a:prstGeom>
          </p:spPr>
          <p:txBody>
            <a:bodyPr wrap="square">
              <a:spAutoFit/>
            </a:bodyPr>
            <a:lstStyle/>
            <a:p>
              <a:pPr fontAlgn="t"/>
              <a:r>
                <a:rPr lang="en-US" sz="900" dirty="0">
                  <a:latin typeface="Franklin Gothic Book" panose="020B0503020102020204" pitchFamily="34" charset="0"/>
                </a:rPr>
                <a:t>Social</a:t>
              </a:r>
            </a:p>
          </p:txBody>
        </p:sp>
        <p:cxnSp>
          <p:nvCxnSpPr>
            <p:cNvPr id="204" name="Straight Connector 203">
              <a:extLst>
                <a:ext uri="{FF2B5EF4-FFF2-40B4-BE49-F238E27FC236}">
                  <a16:creationId xmlns:a16="http://schemas.microsoft.com/office/drawing/2014/main" id="{8BB9484D-3119-4464-8D9D-7CA2C2145D3E}"/>
                </a:ext>
              </a:extLst>
            </p:cNvPr>
            <p:cNvCxnSpPr/>
            <p:nvPr/>
          </p:nvCxnSpPr>
          <p:spPr>
            <a:xfrm flipH="1">
              <a:off x="10817334" y="5653673"/>
              <a:ext cx="0" cy="1080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A1E0B7E-8EE3-433E-A68A-53D507988EB3}"/>
                </a:ext>
              </a:extLst>
            </p:cNvPr>
            <p:cNvCxnSpPr/>
            <p:nvPr/>
          </p:nvCxnSpPr>
          <p:spPr>
            <a:xfrm flipH="1">
              <a:off x="10817334" y="6033235"/>
              <a:ext cx="0" cy="108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06" name="Value2">
              <a:extLst>
                <a:ext uri="{FF2B5EF4-FFF2-40B4-BE49-F238E27FC236}">
                  <a16:creationId xmlns:a16="http://schemas.microsoft.com/office/drawing/2014/main" id="{DC57C242-565D-4D8A-BE75-56F3C5EDAE8C}"/>
                </a:ext>
              </a:extLst>
            </p:cNvPr>
            <p:cNvSpPr/>
            <p:nvPr/>
          </p:nvSpPr>
          <p:spPr>
            <a:xfrm>
              <a:off x="11385214" y="5883452"/>
              <a:ext cx="574195" cy="384721"/>
            </a:xfrm>
            <a:prstGeom prst="rect">
              <a:avLst/>
            </a:prstGeom>
          </p:spPr>
          <p:txBody>
            <a:bodyPr wrap="none">
              <a:spAutoFit/>
            </a:bodyPr>
            <a:lstStyle/>
            <a:p>
              <a:pPr algn="ctr" fontAlgn="t"/>
              <a:r>
                <a:rPr lang="en-US" sz="1100" dirty="0">
                  <a:latin typeface="Franklin Gothic Medium" panose="020B0603020102020204" pitchFamily="34" charset="0"/>
                </a:rPr>
                <a:t>21%</a:t>
              </a:r>
            </a:p>
            <a:p>
              <a:pPr algn="ctr" fontAlgn="t"/>
              <a:r>
                <a:rPr lang="en-US" sz="800" dirty="0">
                  <a:latin typeface="Franklin Gothic Medium" panose="020B0603020102020204" pitchFamily="34" charset="0"/>
                </a:rPr>
                <a:t>-2.1/-4.0</a:t>
              </a:r>
              <a:endParaRPr lang="en-US" sz="1100" dirty="0">
                <a:latin typeface="Franklin Gothic Medium" panose="020B0603020102020204" pitchFamily="34" charset="0"/>
              </a:endParaRPr>
            </a:p>
          </p:txBody>
        </p:sp>
      </p:grpSp>
      <p:pic>
        <p:nvPicPr>
          <p:cNvPr id="207" name="Picture 206" descr="Icon&#10;&#10;Description automatically generated">
            <a:extLst>
              <a:ext uri="{FF2B5EF4-FFF2-40B4-BE49-F238E27FC236}">
                <a16:creationId xmlns:a16="http://schemas.microsoft.com/office/drawing/2014/main" id="{8E250B24-6DD9-4C5E-BFD7-8CED34F8E9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8622" y="4591408"/>
            <a:ext cx="743893" cy="743893"/>
          </a:xfrm>
          <a:prstGeom prst="rect">
            <a:avLst/>
          </a:prstGeom>
        </p:spPr>
      </p:pic>
      <p:pic>
        <p:nvPicPr>
          <p:cNvPr id="208" name="Picture 207" descr="Icon&#10;&#10;Description automatically generated">
            <a:extLst>
              <a:ext uri="{FF2B5EF4-FFF2-40B4-BE49-F238E27FC236}">
                <a16:creationId xmlns:a16="http://schemas.microsoft.com/office/drawing/2014/main" id="{1688CBD9-1F0B-4AA0-9B40-D948A63465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16748" y="4625863"/>
            <a:ext cx="736231" cy="736231"/>
          </a:xfrm>
          <a:prstGeom prst="rect">
            <a:avLst/>
          </a:prstGeom>
        </p:spPr>
      </p:pic>
      <p:pic>
        <p:nvPicPr>
          <p:cNvPr id="209" name="Picture 208" descr="Icon&#10;&#10;Description automatically generated">
            <a:extLst>
              <a:ext uri="{FF2B5EF4-FFF2-40B4-BE49-F238E27FC236}">
                <a16:creationId xmlns:a16="http://schemas.microsoft.com/office/drawing/2014/main" id="{9F5CA926-2A0C-437E-8184-13D87A88215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01178" y="4625863"/>
            <a:ext cx="650424" cy="736231"/>
          </a:xfrm>
          <a:prstGeom prst="rect">
            <a:avLst/>
          </a:prstGeom>
        </p:spPr>
      </p:pic>
      <p:sp>
        <p:nvSpPr>
          <p:cNvPr id="3" name="Slide Number Placeholder 2">
            <a:extLst>
              <a:ext uri="{FF2B5EF4-FFF2-40B4-BE49-F238E27FC236}">
                <a16:creationId xmlns:a16="http://schemas.microsoft.com/office/drawing/2014/main" id="{92805EC7-29F4-46AC-A0EB-BA54DDD6CA14}"/>
              </a:ext>
            </a:extLst>
          </p:cNvPr>
          <p:cNvSpPr>
            <a:spLocks noGrp="1"/>
          </p:cNvSpPr>
          <p:nvPr>
            <p:ph type="sldNum" sz="quarter" idx="4"/>
          </p:nvPr>
        </p:nvSpPr>
        <p:spPr/>
        <p:txBody>
          <a:bodyPr/>
          <a:lstStyle/>
          <a:p>
            <a:fld id="{A26DCA39-FE7E-4B33-9419-C9BB65BD885E}" type="slidenum">
              <a:rPr lang="en-US" smtClean="0"/>
              <a:t>76</a:t>
            </a:fld>
            <a:endParaRPr lang="en-US"/>
          </a:p>
        </p:txBody>
      </p:sp>
    </p:spTree>
    <p:extLst>
      <p:ext uri="{BB962C8B-B14F-4D97-AF65-F5344CB8AC3E}">
        <p14:creationId xmlns:p14="http://schemas.microsoft.com/office/powerpoint/2010/main" val="370958912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ECA84CF-D5B8-42D3-B9CE-F35388B14E24}"/>
              </a:ext>
            </a:extLst>
          </p:cNvPr>
          <p:cNvSpPr/>
          <p:nvPr/>
        </p:nvSpPr>
        <p:spPr>
          <a:xfrm>
            <a:off x="375916" y="1159424"/>
            <a:ext cx="11534602" cy="5082344"/>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77</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lang="en-US" dirty="0"/>
              <a:t> consumer</a:t>
            </a:r>
          </a:p>
        </p:txBody>
      </p:sp>
      <p:grpSp>
        <p:nvGrpSpPr>
          <p:cNvPr id="4" name="Group 3">
            <a:extLst>
              <a:ext uri="{FF2B5EF4-FFF2-40B4-BE49-F238E27FC236}">
                <a16:creationId xmlns:a16="http://schemas.microsoft.com/office/drawing/2014/main" id="{3B2AC7D6-475F-4990-93E6-D56575202BFB}"/>
              </a:ext>
            </a:extLst>
          </p:cNvPr>
          <p:cNvGrpSpPr/>
          <p:nvPr/>
        </p:nvGrpSpPr>
        <p:grpSpPr>
          <a:xfrm>
            <a:off x="346251" y="1196559"/>
            <a:ext cx="11663259" cy="482053"/>
            <a:chOff x="346251" y="1196559"/>
            <a:chExt cx="11663259" cy="482053"/>
          </a:xfrm>
        </p:grpSpPr>
        <p:pic>
          <p:nvPicPr>
            <p:cNvPr id="24" name="Picture 23" descr="A picture containing knife&#10;&#10;Description automatically generated">
              <a:extLst>
                <a:ext uri="{FF2B5EF4-FFF2-40B4-BE49-F238E27FC236}">
                  <a16:creationId xmlns:a16="http://schemas.microsoft.com/office/drawing/2014/main" id="{390D3CD8-842B-44D8-80C0-7250812F5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89" y="1196559"/>
              <a:ext cx="326697" cy="345860"/>
            </a:xfrm>
            <a:prstGeom prst="rect">
              <a:avLst/>
            </a:prstGeom>
          </p:spPr>
        </p:pic>
        <p:sp>
          <p:nvSpPr>
            <p:cNvPr id="26" name="Rectangle 25">
              <a:extLst>
                <a:ext uri="{FF2B5EF4-FFF2-40B4-BE49-F238E27FC236}">
                  <a16:creationId xmlns:a16="http://schemas.microsoft.com/office/drawing/2014/main" id="{EFCB6533-330C-47D4-9494-9F4689CF4199}"/>
                </a:ext>
              </a:extLst>
            </p:cNvPr>
            <p:cNvSpPr/>
            <p:nvPr/>
          </p:nvSpPr>
          <p:spPr>
            <a:xfrm>
              <a:off x="915695" y="1264832"/>
              <a:ext cx="4339885" cy="276999"/>
            </a:xfrm>
            <a:prstGeom prst="rect">
              <a:avLst/>
            </a:prstGeom>
          </p:spPr>
          <p:txBody>
            <a:bodyPr wrap="square">
              <a:spAutoFit/>
            </a:bodyPr>
            <a:lstStyle/>
            <a:p>
              <a:pPr fontAlgn="t"/>
              <a:r>
                <a:rPr lang="en-IN" sz="1200" b="1" dirty="0">
                  <a:latin typeface="Franklin Gothic Book" panose="020B0503020102020204" pitchFamily="34" charset="0"/>
                </a:rPr>
                <a:t>Brand Occasions by Age Group </a:t>
              </a:r>
              <a:r>
                <a:rPr lang="en-IN" sz="1050" dirty="0">
                  <a:latin typeface="Franklin Gothic Book" panose="020B0503020102020204" pitchFamily="34" charset="0"/>
                </a:rPr>
                <a:t>(Annual Occasions Per Capita)</a:t>
              </a:r>
              <a:endParaRPr lang="en-IN" sz="1200" dirty="0">
                <a:latin typeface="Franklin Gothic Book" panose="020B0503020102020204" pitchFamily="34" charset="0"/>
              </a:endParaRPr>
            </a:p>
          </p:txBody>
        </p:sp>
        <p:pic>
          <p:nvPicPr>
            <p:cNvPr id="28" name="Picture 27">
              <a:extLst>
                <a:ext uri="{FF2B5EF4-FFF2-40B4-BE49-F238E27FC236}">
                  <a16:creationId xmlns:a16="http://schemas.microsoft.com/office/drawing/2014/main" id="{EA5B47A0-2C5F-454C-8DCA-7DADF85763AA}"/>
                </a:ext>
              </a:extLst>
            </p:cNvPr>
            <p:cNvPicPr/>
            <p:nvPr/>
          </p:nvPicPr>
          <p:blipFill>
            <a:blip r:embed="rId4">
              <a:extLst>
                <a:ext uri="{28A0092B-C50C-407E-A947-70E740481C1C}">
                  <a14:useLocalDpi xmlns:a14="http://schemas.microsoft.com/office/drawing/2010/main" val="0"/>
                </a:ext>
              </a:extLst>
            </a:blip>
            <a:stretch>
              <a:fillRect/>
            </a:stretch>
          </p:blipFill>
          <p:spPr>
            <a:xfrm>
              <a:off x="346251" y="1564312"/>
              <a:ext cx="11663259" cy="114300"/>
            </a:xfrm>
            <a:prstGeom prst="rect">
              <a:avLst/>
            </a:prstGeom>
          </p:spPr>
        </p:pic>
      </p:grpSp>
      <p:graphicFrame>
        <p:nvGraphicFramePr>
          <p:cNvPr id="30" name="Chart1">
            <a:extLst>
              <a:ext uri="{FF2B5EF4-FFF2-40B4-BE49-F238E27FC236}">
                <a16:creationId xmlns:a16="http://schemas.microsoft.com/office/drawing/2014/main" id="{234891FA-2D5E-456E-A9A0-1A09F82F7697}"/>
              </a:ext>
            </a:extLst>
          </p:cNvPr>
          <p:cNvGraphicFramePr>
            <a:graphicFrameLocks/>
          </p:cNvGraphicFramePr>
          <p:nvPr>
            <p:extLst>
              <p:ext uri="{D42A27DB-BD31-4B8C-83A1-F6EECF244321}">
                <p14:modId xmlns:p14="http://schemas.microsoft.com/office/powerpoint/2010/main" val="2473246312"/>
              </p:ext>
            </p:extLst>
          </p:nvPr>
        </p:nvGraphicFramePr>
        <p:xfrm>
          <a:off x="436249" y="1742665"/>
          <a:ext cx="11379835" cy="4383611"/>
        </p:xfrm>
        <a:graphic>
          <a:graphicData uri="http://schemas.openxmlformats.org/drawingml/2006/chart">
            <c:chart xmlns:c="http://schemas.openxmlformats.org/drawingml/2006/chart" xmlns:r="http://schemas.openxmlformats.org/officeDocument/2006/relationships" r:id="rId5"/>
          </a:graphicData>
        </a:graphic>
      </p:graphicFrame>
      <p:pic>
        <p:nvPicPr>
          <p:cNvPr id="35" name="Picture 34" descr="A close up of a logo&#10;&#10;Description automatically generated">
            <a:extLst>
              <a:ext uri="{FF2B5EF4-FFF2-40B4-BE49-F238E27FC236}">
                <a16:creationId xmlns:a16="http://schemas.microsoft.com/office/drawing/2014/main" id="{51BA6CD3-54A8-4973-B798-F20C926FF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77" y="1187454"/>
            <a:ext cx="363065" cy="363065"/>
          </a:xfrm>
          <a:prstGeom prst="rect">
            <a:avLst/>
          </a:prstGeom>
        </p:spPr>
      </p:pic>
      <p:grpSp>
        <p:nvGrpSpPr>
          <p:cNvPr id="19" name="Group 18">
            <a:extLst>
              <a:ext uri="{FF2B5EF4-FFF2-40B4-BE49-F238E27FC236}">
                <a16:creationId xmlns:a16="http://schemas.microsoft.com/office/drawing/2014/main" id="{64F444FF-ADE7-4FCE-A1CB-5666C049FFF7}"/>
              </a:ext>
            </a:extLst>
          </p:cNvPr>
          <p:cNvGrpSpPr/>
          <p:nvPr/>
        </p:nvGrpSpPr>
        <p:grpSpPr>
          <a:xfrm>
            <a:off x="3692976" y="6453235"/>
            <a:ext cx="6309360" cy="369332"/>
            <a:chOff x="3692976" y="6453235"/>
            <a:chExt cx="6309360" cy="369332"/>
          </a:xfrm>
        </p:grpSpPr>
        <p:sp>
          <p:nvSpPr>
            <p:cNvPr id="21" name="TextBox 20">
              <a:extLst>
                <a:ext uri="{FF2B5EF4-FFF2-40B4-BE49-F238E27FC236}">
                  <a16:creationId xmlns:a16="http://schemas.microsoft.com/office/drawing/2014/main" id="{19D42070-F567-449B-B868-895A6882D85C}"/>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22" name="Flowchart: Connector 21">
              <a:extLst>
                <a:ext uri="{FF2B5EF4-FFF2-40B4-BE49-F238E27FC236}">
                  <a16:creationId xmlns:a16="http://schemas.microsoft.com/office/drawing/2014/main" id="{075DF744-E032-4FE3-92C8-F583A0C00066}"/>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Connector 22">
              <a:extLst>
                <a:ext uri="{FF2B5EF4-FFF2-40B4-BE49-F238E27FC236}">
                  <a16:creationId xmlns:a16="http://schemas.microsoft.com/office/drawing/2014/main" id="{B4B7B27B-03FE-44B5-A41B-B6B454CC0C2E}"/>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E1317860-1D6E-45AB-ADC6-3169F743EB32}"/>
              </a:ext>
            </a:extLst>
          </p:cNvPr>
          <p:cNvSpPr>
            <a:spLocks noGrp="1"/>
          </p:cNvSpPr>
          <p:nvPr>
            <p:ph type="sldNum" sz="quarter" idx="4"/>
          </p:nvPr>
        </p:nvSpPr>
        <p:spPr/>
        <p:txBody>
          <a:bodyPr/>
          <a:lstStyle/>
          <a:p>
            <a:fld id="{A26DCA39-FE7E-4B33-9419-C9BB65BD885E}" type="slidenum">
              <a:rPr lang="en-US" smtClean="0"/>
              <a:t>77</a:t>
            </a:fld>
            <a:endParaRPr lang="en-US"/>
          </a:p>
        </p:txBody>
      </p:sp>
    </p:spTree>
    <p:extLst>
      <p:ext uri="{BB962C8B-B14F-4D97-AF65-F5344CB8AC3E}">
        <p14:creationId xmlns:p14="http://schemas.microsoft.com/office/powerpoint/2010/main" val="40522806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78</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marL="0" marR="0" lvl="0" indent="0" algn="r"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Key learning</a:t>
            </a:r>
          </a:p>
          <a:p>
            <a:pPr marL="0" marR="0" lvl="0" indent="0" algn="r"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lang="en-US" dirty="0"/>
              <a:t> Growth/Decline</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136521474"/>
              </p:ext>
            </p:extLst>
          </p:nvPr>
        </p:nvGraphicFramePr>
        <p:xfrm>
          <a:off x="377684" y="1821165"/>
          <a:ext cx="11555016" cy="4594929"/>
        </p:xfrm>
        <a:graphic>
          <a:graphicData uri="http://schemas.openxmlformats.org/drawingml/2006/table">
            <a:tbl>
              <a:tblPr firstRow="1" bandRow="1">
                <a:tableStyleId>{9D7B26C5-4107-4FEC-AEDC-1716B250A1EF}</a:tableStyleId>
              </a:tblPr>
              <a:tblGrid>
                <a:gridCol w="1600668">
                  <a:extLst>
                    <a:ext uri="{9D8B030D-6E8A-4147-A177-3AD203B41FA5}">
                      <a16:colId xmlns:a16="http://schemas.microsoft.com/office/drawing/2014/main" val="4076324199"/>
                    </a:ext>
                  </a:extLst>
                </a:gridCol>
                <a:gridCol w="1218900">
                  <a:extLst>
                    <a:ext uri="{9D8B030D-6E8A-4147-A177-3AD203B41FA5}">
                      <a16:colId xmlns:a16="http://schemas.microsoft.com/office/drawing/2014/main" val="3511605551"/>
                    </a:ext>
                  </a:extLst>
                </a:gridCol>
                <a:gridCol w="1218900">
                  <a:extLst>
                    <a:ext uri="{9D8B030D-6E8A-4147-A177-3AD203B41FA5}">
                      <a16:colId xmlns:a16="http://schemas.microsoft.com/office/drawing/2014/main" val="2795493340"/>
                    </a:ext>
                  </a:extLst>
                </a:gridCol>
                <a:gridCol w="1218900">
                  <a:extLst>
                    <a:ext uri="{9D8B030D-6E8A-4147-A177-3AD203B41FA5}">
                      <a16:colId xmlns:a16="http://schemas.microsoft.com/office/drawing/2014/main" val="3154036636"/>
                    </a:ext>
                  </a:extLst>
                </a:gridCol>
                <a:gridCol w="1218900">
                  <a:extLst>
                    <a:ext uri="{9D8B030D-6E8A-4147-A177-3AD203B41FA5}">
                      <a16:colId xmlns:a16="http://schemas.microsoft.com/office/drawing/2014/main" val="3857182859"/>
                    </a:ext>
                  </a:extLst>
                </a:gridCol>
                <a:gridCol w="1218900">
                  <a:extLst>
                    <a:ext uri="{9D8B030D-6E8A-4147-A177-3AD203B41FA5}">
                      <a16:colId xmlns:a16="http://schemas.microsoft.com/office/drawing/2014/main" val="148815539"/>
                    </a:ext>
                  </a:extLst>
                </a:gridCol>
                <a:gridCol w="1929924">
                  <a:extLst>
                    <a:ext uri="{9D8B030D-6E8A-4147-A177-3AD203B41FA5}">
                      <a16:colId xmlns:a16="http://schemas.microsoft.com/office/drawing/2014/main" val="1072167721"/>
                    </a:ext>
                  </a:extLst>
                </a:gridCol>
                <a:gridCol w="1929924">
                  <a:extLst>
                    <a:ext uri="{9D8B030D-6E8A-4147-A177-3AD203B41FA5}">
                      <a16:colId xmlns:a16="http://schemas.microsoft.com/office/drawing/2014/main" val="1338333110"/>
                    </a:ext>
                  </a:extLst>
                </a:gridCol>
              </a:tblGrid>
              <a:tr h="442884">
                <a:tc>
                  <a:txBody>
                    <a:bodyPr/>
                    <a:lstStyle/>
                    <a:p>
                      <a:pPr algn="ctr" fontAlgn="b"/>
                      <a:r>
                        <a:rPr lang="en-US" sz="1000" b="0" i="0" u="none" strike="noStrike" dirty="0">
                          <a:effectLst/>
                          <a:latin typeface="Franklin Gothic Medium" panose="020B0603020102020204" pitchFamily="34" charset="0"/>
                        </a:rPr>
                        <a:t>Annual Occasions Per Capita</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 Q3 2019</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2020</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u="none" strike="noStrike" dirty="0">
                          <a:effectLst/>
                          <a:latin typeface="Franklin Gothic Medium" panose="020B0603020102020204" pitchFamily="34" charset="0"/>
                        </a:rPr>
                        <a:t>Q1- Q3 2021</a:t>
                      </a:r>
                      <a:endParaRPr lang="en-US" sz="1000" b="0" i="0" u="none" strike="noStrike" dirty="0">
                        <a:effectLst/>
                        <a:latin typeface="Franklin Gothic Medium" panose="020B0603020102020204" pitchFamily="34" charset="0"/>
                      </a:endParaRP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b"/>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vs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tc>
                  <a:txBody>
                    <a:bodyPr/>
                    <a:lstStyle/>
                    <a:p>
                      <a:pPr algn="ctr" fontAlgn="b"/>
                      <a:r>
                        <a:rPr lang="en-US" sz="1000" b="0" i="0" u="none" strike="noStrike" dirty="0">
                          <a:effectLst/>
                          <a:latin typeface="Franklin Gothic Medium" panose="020B0603020102020204" pitchFamily="34" charset="0"/>
                        </a:rPr>
                        <a:t>% </a:t>
                      </a:r>
                      <a:r>
                        <a:rPr lang="en-US" sz="1000" b="0" i="0" u="none" strike="noStrike" dirty="0" err="1">
                          <a:effectLst/>
                          <a:latin typeface="Franklin Gothic Medium" panose="020B0603020102020204" pitchFamily="34" charset="0"/>
                        </a:rPr>
                        <a:t>Chg</a:t>
                      </a:r>
                      <a:r>
                        <a:rPr lang="en-US" sz="1000" b="0" i="0" u="none" strike="noStrike" dirty="0">
                          <a:effectLst/>
                          <a:latin typeface="Franklin Gothic Medium" panose="020B0603020102020204" pitchFamily="34" charset="0"/>
                        </a:rPr>
                        <a:t> 2YA</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noFill/>
                      <a:prstDash val="sysDot"/>
                      <a:round/>
                      <a:headEnd type="none" w="med" len="med"/>
                      <a:tailEnd type="none" w="med" len="med"/>
                    </a:lnB>
                    <a:noFill/>
                  </a:tcPr>
                </a:tc>
                <a:extLst>
                  <a:ext uri="{0D108BD9-81ED-4DB2-BD59-A6C34878D82A}">
                    <a16:rowId xmlns:a16="http://schemas.microsoft.com/office/drawing/2014/main" val="2183364414"/>
                  </a:ext>
                </a:extLst>
              </a:tr>
              <a:tr h="276803">
                <a:tc>
                  <a:txBody>
                    <a:bodyPr/>
                    <a:lstStyle/>
                    <a:p>
                      <a:pPr algn="l" fontAlgn="ctr"/>
                      <a:r>
                        <a:rPr lang="en-US" sz="800" b="0" i="0" u="none" strike="noStrike" dirty="0">
                          <a:effectLst/>
                          <a:latin typeface="Franklin Gothic Book" panose="020B0503020102020204" pitchFamily="34" charset="0"/>
                        </a:rPr>
                        <a:t>Total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857116"/>
                  </a:ext>
                </a:extLst>
              </a:tr>
              <a:tr h="276803">
                <a:tc>
                  <a:txBody>
                    <a:bodyPr/>
                    <a:lstStyle/>
                    <a:p>
                      <a:pPr algn="l" fontAlgn="ctr"/>
                      <a:r>
                        <a:rPr lang="en-US" sz="800" b="0" i="0" u="none" strike="noStrike" dirty="0">
                          <a:effectLst/>
                          <a:latin typeface="Franklin Gothic Book" panose="020B0503020102020204" pitchFamily="34" charset="0"/>
                        </a:rPr>
                        <a:t>Early Morning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8984032"/>
                  </a:ext>
                </a:extLst>
              </a:tr>
              <a:tr h="276803">
                <a:tc>
                  <a:txBody>
                    <a:bodyPr/>
                    <a:lstStyle/>
                    <a:p>
                      <a:pPr algn="l" fontAlgn="ctr"/>
                      <a:r>
                        <a:rPr lang="en-US" sz="800" b="0" i="0" u="none" strike="noStrike" dirty="0">
                          <a:effectLst/>
                          <a:latin typeface="Franklin Gothic Book" panose="020B0503020102020204" pitchFamily="34" charset="0"/>
                        </a:rPr>
                        <a:t>Breakfast for One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chemeClr val="tx1"/>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8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74324"/>
                  </a:ext>
                </a:extLst>
              </a:tr>
              <a:tr h="276803">
                <a:tc>
                  <a:txBody>
                    <a:bodyPr/>
                    <a:lstStyle/>
                    <a:p>
                      <a:pPr algn="l" fontAlgn="ctr"/>
                      <a:r>
                        <a:rPr lang="en-US" sz="800" b="0" i="0" u="none" strike="noStrike" dirty="0">
                          <a:effectLst/>
                          <a:latin typeface="Franklin Gothic Book" panose="020B0503020102020204" pitchFamily="34" charset="0"/>
                        </a:rPr>
                        <a:t>Family Breakfast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834351"/>
                  </a:ext>
                </a:extLst>
              </a:tr>
              <a:tr h="276803">
                <a:tc>
                  <a:txBody>
                    <a:bodyPr/>
                    <a:lstStyle/>
                    <a:p>
                      <a:pPr algn="l" fontAlgn="ctr"/>
                      <a:r>
                        <a:rPr lang="en-US" sz="800" b="0" i="0" u="none" strike="noStrike" dirty="0">
                          <a:effectLst/>
                          <a:latin typeface="Franklin Gothic Book" panose="020B0503020102020204" pitchFamily="34" charset="0"/>
                        </a:rPr>
                        <a:t>Breakfast Work/School</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7620" marR="7620" marT="762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77306"/>
                  </a:ext>
                </a:extLst>
              </a:tr>
              <a:tr h="276803">
                <a:tc>
                  <a:txBody>
                    <a:bodyPr/>
                    <a:lstStyle/>
                    <a:p>
                      <a:pPr algn="l" fontAlgn="ctr"/>
                      <a:r>
                        <a:rPr lang="en-US" sz="800" b="0" i="0" u="none" strike="noStrike" dirty="0">
                          <a:effectLst/>
                          <a:latin typeface="Franklin Gothic Book" panose="020B0503020102020204" pitchFamily="34" charset="0"/>
                        </a:rPr>
                        <a:t>Mid Morning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815513"/>
                  </a:ext>
                </a:extLst>
              </a:tr>
              <a:tr h="276803">
                <a:tc>
                  <a:txBody>
                    <a:bodyPr/>
                    <a:lstStyle/>
                    <a:p>
                      <a:pPr algn="l" fontAlgn="ctr"/>
                      <a:r>
                        <a:rPr lang="en-US" sz="800" b="0" i="0" u="none" strike="noStrike" dirty="0">
                          <a:effectLst/>
                          <a:latin typeface="Franklin Gothic Book" panose="020B0503020102020204" pitchFamily="34" charset="0"/>
                        </a:rPr>
                        <a:t>Lunch</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07161"/>
                  </a:ext>
                </a:extLst>
              </a:tr>
              <a:tr h="276803">
                <a:tc>
                  <a:txBody>
                    <a:bodyPr/>
                    <a:lstStyle/>
                    <a:p>
                      <a:pPr algn="l" fontAlgn="ctr"/>
                      <a:r>
                        <a:rPr lang="en-US" sz="800" b="0" i="0" u="none" strike="noStrike" dirty="0">
                          <a:effectLst/>
                          <a:latin typeface="Franklin Gothic Book" panose="020B0503020102020204" pitchFamily="34" charset="0"/>
                        </a:rPr>
                        <a:t>Lunch Alternative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6234650"/>
                  </a:ext>
                </a:extLst>
              </a:tr>
              <a:tr h="276803">
                <a:tc>
                  <a:txBody>
                    <a:bodyPr/>
                    <a:lstStyle/>
                    <a:p>
                      <a:pPr algn="l" fontAlgn="ctr"/>
                      <a:r>
                        <a:rPr lang="en-US" sz="800" b="0" i="0" u="none" strike="noStrike" dirty="0">
                          <a:effectLst/>
                          <a:latin typeface="Franklin Gothic Book" panose="020B0503020102020204" pitchFamily="34" charset="0"/>
                        </a:rPr>
                        <a:t>Afternoon Snack</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085211"/>
                  </a:ext>
                </a:extLst>
              </a:tr>
              <a:tr h="276803">
                <a:tc>
                  <a:txBody>
                    <a:bodyPr/>
                    <a:lstStyle/>
                    <a:p>
                      <a:pPr algn="l" fontAlgn="ctr"/>
                      <a:r>
                        <a:rPr lang="en-US" sz="800" b="0" i="0" u="none" strike="noStrike" dirty="0">
                          <a:effectLst/>
                          <a:latin typeface="Franklin Gothic Book" panose="020B0503020102020204" pitchFamily="34" charset="0"/>
                        </a:rPr>
                        <a:t>After Work/School Bite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7214359"/>
                  </a:ext>
                </a:extLst>
              </a:tr>
              <a:tr h="276803">
                <a:tc>
                  <a:txBody>
                    <a:bodyPr/>
                    <a:lstStyle/>
                    <a:p>
                      <a:pPr algn="l" fontAlgn="ctr"/>
                      <a:r>
                        <a:rPr lang="en-US" sz="800" b="0" i="0" u="none" strike="noStrike" dirty="0">
                          <a:effectLst/>
                          <a:latin typeface="Franklin Gothic Book" panose="020B0503020102020204" pitchFamily="34" charset="0"/>
                        </a:rPr>
                        <a:t>Evening Me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776383"/>
                  </a:ext>
                </a:extLst>
              </a:tr>
              <a:tr h="276803">
                <a:tc>
                  <a:txBody>
                    <a:bodyPr/>
                    <a:lstStyle/>
                    <a:p>
                      <a:pPr algn="l" fontAlgn="ctr"/>
                      <a:r>
                        <a:rPr lang="en-US" sz="800" b="0" i="0" u="none" strike="noStrike" dirty="0">
                          <a:effectLst/>
                          <a:latin typeface="Franklin Gothic Book" panose="020B0503020102020204" pitchFamily="34" charset="0"/>
                        </a:rPr>
                        <a:t>Evening We</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FBFBFB"/>
                    </a:solid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53091"/>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793593"/>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552858"/>
                  </a:ext>
                </a:extLst>
              </a:tr>
              <a:tr h="276803">
                <a:tc>
                  <a:txBody>
                    <a:bodyPr/>
                    <a:lstStyle/>
                    <a:p>
                      <a:pPr algn="l" fontAlgn="ctr"/>
                      <a:r>
                        <a:rPr lang="en-US" sz="800" b="0" i="0" u="none" strike="noStrike" dirty="0">
                          <a:effectLst/>
                          <a:latin typeface="Franklin Gothic Book" panose="020B0503020102020204" pitchFamily="34" charset="0"/>
                        </a:rPr>
                        <a:t>Bedtime Late Night</a:t>
                      </a:r>
                    </a:p>
                  </a:txBody>
                  <a:tcPr marL="7620" marR="7620" marT="762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965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865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effectLst/>
                          <a:latin typeface="Calibri" panose="020F0502020204030204" pitchFamily="34" charset="0"/>
                        </a:rPr>
                        <a:t>765</a:t>
                      </a:r>
                    </a:p>
                  </a:txBody>
                  <a:tcPr marL="7620" marR="7620" marT="762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3175" cap="flat" cmpd="sng" algn="ctr">
                      <a:solidFill>
                        <a:srgbClr val="BFBFBF"/>
                      </a:solidFill>
                      <a:prstDash val="sysDot"/>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algn="ctr" fontAlgn="ctr"/>
                      <a:r>
                        <a:rPr lang="en-US" sz="1100" b="0" i="0" u="none" strike="noStrike" dirty="0">
                          <a:solidFill>
                            <a:srgbClr val="FF0000"/>
                          </a:solidFill>
                          <a:effectLst/>
                          <a:latin typeface="Calibri" panose="020F0502020204030204" pitchFamily="34" charset="0"/>
                        </a:rPr>
                        <a:t>100</a:t>
                      </a:r>
                    </a:p>
                  </a:txBody>
                  <a:tcPr marL="7620" marR="7620" marT="762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dirty="0">
                        <a:latin typeface="Franklin Gothic Book" panose="020B0503020102020204"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21353"/>
                  </a:ext>
                </a:extLst>
              </a:tr>
            </a:tbl>
          </a:graphicData>
        </a:graphic>
      </p:graphicFrame>
      <p:graphicFrame>
        <p:nvGraphicFramePr>
          <p:cNvPr id="30" name="Chart1">
            <a:extLst>
              <a:ext uri="{FF2B5EF4-FFF2-40B4-BE49-F238E27FC236}">
                <a16:creationId xmlns:a16="http://schemas.microsoft.com/office/drawing/2014/main" id="{D176DA1F-C839-44CB-BAD7-603823FA3418}"/>
              </a:ext>
            </a:extLst>
          </p:cNvPr>
          <p:cNvGraphicFramePr/>
          <p:nvPr>
            <p:extLst>
              <p:ext uri="{D42A27DB-BD31-4B8C-83A1-F6EECF244321}">
                <p14:modId xmlns:p14="http://schemas.microsoft.com/office/powerpoint/2010/main" val="619127616"/>
              </p:ext>
            </p:extLst>
          </p:nvPr>
        </p:nvGraphicFramePr>
        <p:xfrm>
          <a:off x="8160334" y="2343983"/>
          <a:ext cx="1741964" cy="4036967"/>
        </p:xfrm>
        <a:graphic>
          <a:graphicData uri="http://schemas.openxmlformats.org/drawingml/2006/chart">
            <c:chart xmlns:c="http://schemas.openxmlformats.org/drawingml/2006/chart" xmlns:r="http://schemas.openxmlformats.org/officeDocument/2006/relationships" r:id="rId4"/>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5">
            <a:extLst>
              <a:ext uri="{28A0092B-C50C-407E-A947-70E740481C1C}">
                <a14:useLocalDpi xmlns:a14="http://schemas.microsoft.com/office/drawing/2010/main"/>
              </a:ext>
            </a:extLst>
          </a:blip>
          <a:stretch>
            <a:fillRect/>
          </a:stretch>
        </p:blipFill>
        <p:spPr>
          <a:xfrm>
            <a:off x="0" y="2272507"/>
            <a:ext cx="12039600" cy="45719"/>
          </a:xfrm>
          <a:prstGeom prst="rect">
            <a:avLst/>
          </a:prstGeom>
        </p:spPr>
      </p:pic>
      <p:cxnSp>
        <p:nvCxnSpPr>
          <p:cNvPr id="65" name="Straight Connector 64">
            <a:extLst>
              <a:ext uri="{FF2B5EF4-FFF2-40B4-BE49-F238E27FC236}">
                <a16:creationId xmlns:a16="http://schemas.microsoft.com/office/drawing/2014/main" id="{142BEF12-9B35-458C-B2C0-0ED5F2321AC3}"/>
              </a:ext>
            </a:extLst>
          </p:cNvPr>
          <p:cNvCxnSpPr/>
          <p:nvPr/>
        </p:nvCxnSpPr>
        <p:spPr>
          <a:xfrm>
            <a:off x="8931053"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60785" y="2285386"/>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3B6D449-FCB8-40D3-AEB6-EE45496E82CC}"/>
              </a:ext>
            </a:extLst>
          </p:cNvPr>
          <p:cNvGrpSpPr/>
          <p:nvPr/>
        </p:nvGrpSpPr>
        <p:grpSpPr>
          <a:xfrm>
            <a:off x="2482950" y="2285386"/>
            <a:ext cx="5096482" cy="0"/>
            <a:chOff x="2482950" y="2329903"/>
            <a:chExt cx="5096482" cy="0"/>
          </a:xfrm>
        </p:grpSpPr>
        <p:cxnSp>
          <p:nvCxnSpPr>
            <p:cNvPr id="60" name="Straight Connector 59">
              <a:extLst>
                <a:ext uri="{FF2B5EF4-FFF2-40B4-BE49-F238E27FC236}">
                  <a16:creationId xmlns:a16="http://schemas.microsoft.com/office/drawing/2014/main" id="{A19622AD-274E-468E-98E0-110B30EBAC98}"/>
                </a:ext>
              </a:extLst>
            </p:cNvPr>
            <p:cNvCxnSpPr/>
            <p:nvPr/>
          </p:nvCxnSpPr>
          <p:spPr>
            <a:xfrm>
              <a:off x="7378906"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3706939"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154917"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482950"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30928" y="2329903"/>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7D24FBE0-B7F6-4D40-9DF9-FFACF3CF44AD}"/>
              </a:ext>
            </a:extLst>
          </p:cNvPr>
          <p:cNvSpPr/>
          <p:nvPr/>
        </p:nvSpPr>
        <p:spPr>
          <a:xfrm>
            <a:off x="1576566" y="1220979"/>
            <a:ext cx="7567433" cy="52322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black">
                    <a:lumMod val="65000"/>
                    <a:lumOff val="35000"/>
                  </a:prstClr>
                </a:solidFill>
                <a:effectLst/>
                <a:uLnTx/>
                <a:uFillTx/>
                <a:latin typeface="Franklin Gothic Book" panose="020B0503020102020204" pitchFamily="34" charset="0"/>
                <a:ea typeface="+mj-ea"/>
                <a:cs typeface="Arial"/>
              </a:rPr>
              <a:t>xxxxxxxx</a:t>
            </a:r>
            <a:endParaRPr kumimoji="0" lang="en-US" sz="1400" b="0" i="0" u="none" strike="noStrike" kern="1200" cap="none" spc="0" normalizeH="0" baseline="0" noProof="0" dirty="0">
              <a:ln>
                <a:noFill/>
              </a:ln>
              <a:solidFill>
                <a:prstClr val="black">
                  <a:lumMod val="65000"/>
                  <a:lumOff val="35000"/>
                </a:prstClr>
              </a:solidFill>
              <a:effectLst/>
              <a:uLnTx/>
              <a:uFillTx/>
              <a:latin typeface="Franklin Gothic Book" panose="020B0503020102020204" pitchFamily="34" charset="0"/>
              <a:ea typeface="+mj-ea"/>
              <a:cs typeface="Arial"/>
            </a:endParaRPr>
          </a:p>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black">
                    <a:lumMod val="65000"/>
                    <a:lumOff val="35000"/>
                  </a:prstClr>
                </a:solidFill>
                <a:effectLst/>
                <a:uLnTx/>
                <a:uFillTx/>
                <a:latin typeface="Franklin Gothic Book" panose="020B0503020102020204" pitchFamily="34" charset="0"/>
                <a:cs typeface="Arial"/>
              </a:rPr>
              <a:t>xxxxxxxx</a:t>
            </a:r>
            <a:endParaRPr kumimoji="0" lang="en-US" sz="1400" b="0" i="0" u="none" strike="noStrike" kern="1200" cap="none" spc="0" normalizeH="0" baseline="0" noProof="0" dirty="0">
              <a:ln>
                <a:noFill/>
              </a:ln>
              <a:solidFill>
                <a:prstClr val="black">
                  <a:lumMod val="65000"/>
                  <a:lumOff val="35000"/>
                </a:prstClr>
              </a:solidFill>
              <a:effectLst/>
              <a:uLnTx/>
              <a:uFillTx/>
              <a:latin typeface="Franklin Gothic Book" panose="020B0503020102020204" pitchFamily="34" charset="0"/>
              <a:cs typeface="Arial"/>
            </a:endParaRPr>
          </a:p>
        </p:txBody>
      </p:sp>
      <p:grpSp>
        <p:nvGrpSpPr>
          <p:cNvPr id="32" name="Group 31">
            <a:extLst>
              <a:ext uri="{FF2B5EF4-FFF2-40B4-BE49-F238E27FC236}">
                <a16:creationId xmlns:a16="http://schemas.microsoft.com/office/drawing/2014/main" id="{E494B010-A540-4C1A-994E-855242859A70}"/>
              </a:ext>
            </a:extLst>
          </p:cNvPr>
          <p:cNvGrpSpPr/>
          <p:nvPr/>
        </p:nvGrpSpPr>
        <p:grpSpPr>
          <a:xfrm>
            <a:off x="3692976" y="6453235"/>
            <a:ext cx="6309360" cy="369332"/>
            <a:chOff x="3692976" y="6453235"/>
            <a:chExt cx="6309360" cy="369332"/>
          </a:xfrm>
        </p:grpSpPr>
        <p:sp>
          <p:nvSpPr>
            <p:cNvPr id="33" name="TextBox 32">
              <a:extLst>
                <a:ext uri="{FF2B5EF4-FFF2-40B4-BE49-F238E27FC236}">
                  <a16:creationId xmlns:a16="http://schemas.microsoft.com/office/drawing/2014/main" id="{E0F5CB86-16AC-4071-8D5D-EB340766312A}"/>
                </a:ext>
              </a:extLst>
            </p:cNvPr>
            <p:cNvSpPr txBox="1"/>
            <p:nvPr/>
          </p:nvSpPr>
          <p:spPr>
            <a:xfrm>
              <a:off x="3692976" y="6453235"/>
              <a:ext cx="63093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Arial"/>
                  <a:cs typeface="Arial"/>
                </a:rPr>
                <a:t>Source: Project Landmark || Measure: Annual Occasions Per Capita | Latest Time Period Absolute Change Vs year ago, Change Vs 2 year ago        Positive       Negative  </a:t>
              </a:r>
            </a:p>
          </p:txBody>
        </p:sp>
        <p:sp>
          <p:nvSpPr>
            <p:cNvPr id="34" name="Flowchart: Connector 33">
              <a:extLst>
                <a:ext uri="{FF2B5EF4-FFF2-40B4-BE49-F238E27FC236}">
                  <a16:creationId xmlns:a16="http://schemas.microsoft.com/office/drawing/2014/main" id="{66AC870C-108E-421A-8F8E-330DEFF7B21D}"/>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Arial"/>
              </a:endParaRPr>
            </a:p>
          </p:txBody>
        </p:sp>
        <p:sp>
          <p:nvSpPr>
            <p:cNvPr id="35" name="Flowchart: Connector 34">
              <a:extLst>
                <a:ext uri="{FF2B5EF4-FFF2-40B4-BE49-F238E27FC236}">
                  <a16:creationId xmlns:a16="http://schemas.microsoft.com/office/drawing/2014/main" id="{065E00DB-0E2B-4EDC-A864-131617BA0FC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grpSp>
      <p:graphicFrame>
        <p:nvGraphicFramePr>
          <p:cNvPr id="38" name="Chart2">
            <a:extLst>
              <a:ext uri="{FF2B5EF4-FFF2-40B4-BE49-F238E27FC236}">
                <a16:creationId xmlns:a16="http://schemas.microsoft.com/office/drawing/2014/main" id="{AECD3ECA-4FA0-48B0-8EFA-01B1C11886F2}"/>
              </a:ext>
            </a:extLst>
          </p:cNvPr>
          <p:cNvGraphicFramePr/>
          <p:nvPr>
            <p:extLst>
              <p:ext uri="{D42A27DB-BD31-4B8C-83A1-F6EECF244321}">
                <p14:modId xmlns:p14="http://schemas.microsoft.com/office/powerpoint/2010/main" val="2398017543"/>
              </p:ext>
            </p:extLst>
          </p:nvPr>
        </p:nvGraphicFramePr>
        <p:xfrm>
          <a:off x="10090066" y="2329660"/>
          <a:ext cx="1741964" cy="4036967"/>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4F6B06B8-6EFC-41BD-97D5-F09BC17EDBB8}"/>
              </a:ext>
            </a:extLst>
          </p:cNvPr>
          <p:cNvSpPr>
            <a:spLocks noGrp="1"/>
          </p:cNvSpPr>
          <p:nvPr>
            <p:ph type="sldNum" sz="quarter" idx="4"/>
          </p:nvPr>
        </p:nvSpPr>
        <p:spPr/>
        <p:txBody>
          <a:bodyPr/>
          <a:lstStyle/>
          <a:p>
            <a:fld id="{A26DCA39-FE7E-4B33-9419-C9BB65BD885E}" type="slidenum">
              <a:rPr lang="en-US" smtClean="0"/>
              <a:t>78</a:t>
            </a:fld>
            <a:endParaRPr lang="en-US"/>
          </a:p>
        </p:txBody>
      </p:sp>
    </p:spTree>
    <p:extLst>
      <p:ext uri="{BB962C8B-B14F-4D97-AF65-F5344CB8AC3E}">
        <p14:creationId xmlns:p14="http://schemas.microsoft.com/office/powerpoint/2010/main" val="66577860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79</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 </a:t>
            </a:r>
            <a:r>
              <a:rPr lang="en-US" dirty="0"/>
              <a:t>by Occasion</a:t>
            </a:r>
          </a:p>
          <a:p>
            <a:pPr lvl="0">
              <a:spcAft>
                <a:spcPct val="0"/>
              </a:spcAft>
              <a:defRPr/>
            </a:pPr>
            <a:r>
              <a:rPr lang="en-IN" sz="1600" dirty="0"/>
              <a:t>(OVERALL occasion change, who's driving change and Channel Driver)</a:t>
            </a:r>
          </a:p>
        </p:txBody>
      </p:sp>
      <p:graphicFrame>
        <p:nvGraphicFramePr>
          <p:cNvPr id="44" name="Table1">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555824334"/>
              </p:ext>
            </p:extLst>
          </p:nvPr>
        </p:nvGraphicFramePr>
        <p:xfrm>
          <a:off x="416247" y="1851445"/>
          <a:ext cx="11592240" cy="2162009"/>
        </p:xfrm>
        <a:graphic>
          <a:graphicData uri="http://schemas.openxmlformats.org/drawingml/2006/table">
            <a:tbl>
              <a:tblPr firstRow="1" bandRow="1">
                <a:tableStyleId>{9D7B26C5-4107-4FEC-AEDC-1716B250A1EF}</a:tableStyleId>
              </a:tblPr>
              <a:tblGrid>
                <a:gridCol w="724515">
                  <a:extLst>
                    <a:ext uri="{9D8B030D-6E8A-4147-A177-3AD203B41FA5}">
                      <a16:colId xmlns:a16="http://schemas.microsoft.com/office/drawing/2014/main" val="4076324199"/>
                    </a:ext>
                  </a:extLst>
                </a:gridCol>
                <a:gridCol w="724515">
                  <a:extLst>
                    <a:ext uri="{9D8B030D-6E8A-4147-A177-3AD203B41FA5}">
                      <a16:colId xmlns:a16="http://schemas.microsoft.com/office/drawing/2014/main" val="3511605551"/>
                    </a:ext>
                  </a:extLst>
                </a:gridCol>
                <a:gridCol w="724515">
                  <a:extLst>
                    <a:ext uri="{9D8B030D-6E8A-4147-A177-3AD203B41FA5}">
                      <a16:colId xmlns:a16="http://schemas.microsoft.com/office/drawing/2014/main" val="2795493340"/>
                    </a:ext>
                  </a:extLst>
                </a:gridCol>
                <a:gridCol w="724515">
                  <a:extLst>
                    <a:ext uri="{9D8B030D-6E8A-4147-A177-3AD203B41FA5}">
                      <a16:colId xmlns:a16="http://schemas.microsoft.com/office/drawing/2014/main" val="3154036636"/>
                    </a:ext>
                  </a:extLst>
                </a:gridCol>
                <a:gridCol w="724515">
                  <a:extLst>
                    <a:ext uri="{9D8B030D-6E8A-4147-A177-3AD203B41FA5}">
                      <a16:colId xmlns:a16="http://schemas.microsoft.com/office/drawing/2014/main" val="3857182859"/>
                    </a:ext>
                  </a:extLst>
                </a:gridCol>
                <a:gridCol w="724515">
                  <a:extLst>
                    <a:ext uri="{9D8B030D-6E8A-4147-A177-3AD203B41FA5}">
                      <a16:colId xmlns:a16="http://schemas.microsoft.com/office/drawing/2014/main" val="148815539"/>
                    </a:ext>
                  </a:extLst>
                </a:gridCol>
                <a:gridCol w="724515">
                  <a:extLst>
                    <a:ext uri="{9D8B030D-6E8A-4147-A177-3AD203B41FA5}">
                      <a16:colId xmlns:a16="http://schemas.microsoft.com/office/drawing/2014/main" val="888160949"/>
                    </a:ext>
                  </a:extLst>
                </a:gridCol>
                <a:gridCol w="724515">
                  <a:extLst>
                    <a:ext uri="{9D8B030D-6E8A-4147-A177-3AD203B41FA5}">
                      <a16:colId xmlns:a16="http://schemas.microsoft.com/office/drawing/2014/main" val="506333412"/>
                    </a:ext>
                  </a:extLst>
                </a:gridCol>
                <a:gridCol w="724515">
                  <a:extLst>
                    <a:ext uri="{9D8B030D-6E8A-4147-A177-3AD203B41FA5}">
                      <a16:colId xmlns:a16="http://schemas.microsoft.com/office/drawing/2014/main" val="1155276217"/>
                    </a:ext>
                  </a:extLst>
                </a:gridCol>
                <a:gridCol w="724515">
                  <a:extLst>
                    <a:ext uri="{9D8B030D-6E8A-4147-A177-3AD203B41FA5}">
                      <a16:colId xmlns:a16="http://schemas.microsoft.com/office/drawing/2014/main" val="2337777857"/>
                    </a:ext>
                  </a:extLst>
                </a:gridCol>
                <a:gridCol w="724515">
                  <a:extLst>
                    <a:ext uri="{9D8B030D-6E8A-4147-A177-3AD203B41FA5}">
                      <a16:colId xmlns:a16="http://schemas.microsoft.com/office/drawing/2014/main" val="3496291335"/>
                    </a:ext>
                  </a:extLst>
                </a:gridCol>
                <a:gridCol w="724515">
                  <a:extLst>
                    <a:ext uri="{9D8B030D-6E8A-4147-A177-3AD203B41FA5}">
                      <a16:colId xmlns:a16="http://schemas.microsoft.com/office/drawing/2014/main" val="1446530676"/>
                    </a:ext>
                  </a:extLst>
                </a:gridCol>
                <a:gridCol w="724515">
                  <a:extLst>
                    <a:ext uri="{9D8B030D-6E8A-4147-A177-3AD203B41FA5}">
                      <a16:colId xmlns:a16="http://schemas.microsoft.com/office/drawing/2014/main" val="1816550095"/>
                    </a:ext>
                  </a:extLst>
                </a:gridCol>
                <a:gridCol w="724515">
                  <a:extLst>
                    <a:ext uri="{9D8B030D-6E8A-4147-A177-3AD203B41FA5}">
                      <a16:colId xmlns:a16="http://schemas.microsoft.com/office/drawing/2014/main" val="2924678775"/>
                    </a:ext>
                  </a:extLst>
                </a:gridCol>
                <a:gridCol w="724515">
                  <a:extLst>
                    <a:ext uri="{9D8B030D-6E8A-4147-A177-3AD203B41FA5}">
                      <a16:colId xmlns:a16="http://schemas.microsoft.com/office/drawing/2014/main" val="1555317484"/>
                    </a:ext>
                  </a:extLst>
                </a:gridCol>
                <a:gridCol w="724515">
                  <a:extLst>
                    <a:ext uri="{9D8B030D-6E8A-4147-A177-3AD203B41FA5}">
                      <a16:colId xmlns:a16="http://schemas.microsoft.com/office/drawing/2014/main" val="3479355505"/>
                    </a:ext>
                  </a:extLst>
                </a:gridCol>
              </a:tblGrid>
              <a:tr h="467319">
                <a:tc>
                  <a:txBody>
                    <a:bodyPr/>
                    <a:lstStyle/>
                    <a:p>
                      <a:pPr algn="ctr"/>
                      <a:r>
                        <a:rPr lang="en-US" sz="1000" b="0" dirty="0">
                          <a:latin typeface="+mj-lt"/>
                        </a:rPr>
                        <a:t>AOPC</a:t>
                      </a:r>
                    </a:p>
                    <a:p>
                      <a:pPr algn="ctr"/>
                      <a:r>
                        <a:rPr lang="en-US" sz="1000" b="0" dirty="0">
                          <a:latin typeface="+mj-lt"/>
                        </a:rPr>
                        <a:t> </a:t>
                      </a:r>
                      <a:r>
                        <a:rPr lang="en-US" sz="1000" b="0" dirty="0" err="1">
                          <a:latin typeface="+mj-lt"/>
                        </a:rPr>
                        <a:t>Chg</a:t>
                      </a:r>
                      <a:r>
                        <a:rPr lang="en-US" sz="1000" b="0" dirty="0">
                          <a:latin typeface="+mj-lt"/>
                        </a:rPr>
                        <a:t> YA /2 YA</a:t>
                      </a: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Franklin Gothic Medium" panose="020B0603020102020204" pitchFamily="34" charset="0"/>
                        </a:rPr>
                        <a:t>Early </a:t>
                      </a:r>
                      <a:br>
                        <a:rPr lang="en-US" sz="800" b="0" dirty="0">
                          <a:latin typeface="Franklin Gothic Medium" panose="020B0603020102020204" pitchFamily="34" charset="0"/>
                        </a:rPr>
                      </a:br>
                      <a:r>
                        <a:rPr lang="en-US" sz="800" b="0" dirty="0">
                          <a:latin typeface="Franklin Gothic Medium" panose="020B0603020102020204" pitchFamily="34" charset="0"/>
                        </a:rPr>
                        <a:t>Morning </a:t>
                      </a:r>
                      <a:br>
                        <a:rPr lang="en-US" sz="800" b="0" dirty="0">
                          <a:latin typeface="Franklin Gothic Medium" panose="020B0603020102020204" pitchFamily="34" charset="0"/>
                        </a:rPr>
                      </a:br>
                      <a:r>
                        <a:rPr lang="en-US" sz="8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a:t>
                      </a:r>
                      <a:br>
                        <a:rPr lang="en-US" sz="800" b="0" dirty="0">
                          <a:latin typeface="Franklin Gothic Medium" panose="020B0603020102020204" pitchFamily="34" charset="0"/>
                        </a:rPr>
                      </a:br>
                      <a:r>
                        <a:rPr lang="en-US" sz="8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Family </a:t>
                      </a:r>
                      <a:br>
                        <a:rPr lang="en-US" sz="800" b="0" dirty="0">
                          <a:latin typeface="Franklin Gothic Medium" panose="020B0603020102020204" pitchFamily="34" charset="0"/>
                        </a:rPr>
                      </a:br>
                      <a:r>
                        <a:rPr lang="en-US" sz="8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800" b="0" dirty="0">
                          <a:latin typeface="Franklin Gothic Medium" panose="020B0603020102020204" pitchFamily="34" charset="0"/>
                        </a:rPr>
                        <a:t>Bedtime / </a:t>
                      </a:r>
                      <a:br>
                        <a:rPr lang="en-US" sz="800" b="0" dirty="0">
                          <a:latin typeface="Franklin Gothic Medium" panose="020B0603020102020204" pitchFamily="34" charset="0"/>
                        </a:rPr>
                      </a:br>
                      <a:r>
                        <a:rPr lang="en-US" sz="8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362172">
                <a:tc>
                  <a:txBody>
                    <a:bodyPr/>
                    <a:lstStyle/>
                    <a:p>
                      <a:r>
                        <a:rPr lang="en-US" sz="1000" dirty="0">
                          <a:latin typeface="Franklin Gothic Book" panose="020B0503020102020204" pitchFamily="34" charset="0"/>
                        </a:rPr>
                        <a:t>Kids + Teens</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362172">
                <a:tc>
                  <a:txBody>
                    <a:bodyPr/>
                    <a:lstStyle/>
                    <a:p>
                      <a:pPr lvl="0">
                        <a:buNone/>
                      </a:pPr>
                      <a:r>
                        <a:rPr lang="en-US" sz="1000" b="0" i="0" u="none" strike="noStrike" noProof="0" dirty="0">
                          <a:latin typeface="Franklin Gothic Book" panose="020B0503020102020204" pitchFamily="34" charset="0"/>
                        </a:rPr>
                        <a:t>Adults</a:t>
                      </a:r>
                      <a:endParaRPr lang="en-US" sz="1000" dirty="0">
                        <a:latin typeface="Franklin Gothic Book" panose="020B0503020102020204" pitchFamily="34" charset="0"/>
                      </a:endParaRP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246002">
                <a:tc gridSpan="16">
                  <a:txBody>
                    <a:bodyPr/>
                    <a:lstStyle/>
                    <a:p>
                      <a:r>
                        <a:rPr lang="en-US" sz="1000" b="1" dirty="0">
                          <a:latin typeface="Franklin Gothic Book" panose="020B0503020102020204" pitchFamily="34" charset="0"/>
                        </a:rPr>
                        <a:t>Share Of Item</a:t>
                      </a:r>
                    </a:p>
                  </a:txBody>
                  <a:tcPr marL="45720" marR="0" marT="0" marB="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lumMod val="95000"/>
                      </a:schemeClr>
                    </a:solid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algn="ct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hMerge="1">
                  <a:txBody>
                    <a:bodyPr/>
                    <a:lstStyle/>
                    <a:p>
                      <a:pPr lvl="0" algn="ctr">
                        <a:buNone/>
                      </a:pP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094172394"/>
                  </a:ext>
                </a:extLst>
              </a:tr>
              <a:tr h="362172">
                <a:tc>
                  <a:txBody>
                    <a:bodyPr/>
                    <a:lstStyle/>
                    <a:p>
                      <a:r>
                        <a:rPr lang="en-US" sz="1000" dirty="0">
                          <a:latin typeface="Franklin Gothic Book" panose="020B0503020102020204" pitchFamily="34" charset="0"/>
                        </a:rPr>
                        <a:t>Purchased: Retail</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822085211"/>
                  </a:ext>
                </a:extLst>
              </a:tr>
              <a:tr h="362172">
                <a:tc>
                  <a:txBody>
                    <a:bodyPr/>
                    <a:lstStyle/>
                    <a:p>
                      <a:r>
                        <a:rPr lang="en-US" sz="1000" dirty="0">
                          <a:latin typeface="Franklin Gothic Book" panose="020B0503020102020204" pitchFamily="34" charset="0"/>
                        </a:rPr>
                        <a:t>Purchased: AFH</a:t>
                      </a:r>
                    </a:p>
                  </a:txBody>
                  <a:tcPr marL="4572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527214359"/>
                  </a:ext>
                </a:extLst>
              </a:tr>
            </a:tbl>
          </a:graphicData>
        </a:graphic>
      </p:graphicFrame>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2932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1348114" y="2303877"/>
            <a:ext cx="10381546" cy="0"/>
            <a:chOff x="1348114" y="2340744"/>
            <a:chExt cx="10381546"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9622AD-274E-468E-98E0-110B30EBAC98}"/>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94DC2F-2F95-4199-BED0-7A76BB7E32A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B5501D3-83D5-4DAF-B572-772AA03B69D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2A62F7-90C2-471E-A479-CCD591522D1F}"/>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CD2D216-5C13-4FB3-9318-88CF22EDB8A4}"/>
              </a:ext>
            </a:extLst>
          </p:cNvPr>
          <p:cNvGrpSpPr/>
          <p:nvPr/>
        </p:nvGrpSpPr>
        <p:grpSpPr>
          <a:xfrm>
            <a:off x="8185715" y="6634242"/>
            <a:ext cx="729916" cy="111504"/>
            <a:chOff x="8185715" y="6634242"/>
            <a:chExt cx="729916" cy="111504"/>
          </a:xfrm>
        </p:grpSpPr>
        <p:sp>
          <p:nvSpPr>
            <p:cNvPr id="33" name="Flowchart: Connector 32">
              <a:extLst>
                <a:ext uri="{FF2B5EF4-FFF2-40B4-BE49-F238E27FC236}">
                  <a16:creationId xmlns:a16="http://schemas.microsoft.com/office/drawing/2014/main" id="{0FC8DF94-9C7D-4376-9B68-7C9BBD7E81DB}"/>
                </a:ext>
              </a:extLst>
            </p:cNvPr>
            <p:cNvSpPr/>
            <p:nvPr/>
          </p:nvSpPr>
          <p:spPr>
            <a:xfrm>
              <a:off x="8185715" y="6634242"/>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lowchart: Connector 33">
              <a:extLst>
                <a:ext uri="{FF2B5EF4-FFF2-40B4-BE49-F238E27FC236}">
                  <a16:creationId xmlns:a16="http://schemas.microsoft.com/office/drawing/2014/main" id="{3D1484B9-B304-42FE-A696-FDA6023A18AD}"/>
                </a:ext>
              </a:extLst>
            </p:cNvPr>
            <p:cNvSpPr/>
            <p:nvPr/>
          </p:nvSpPr>
          <p:spPr>
            <a:xfrm>
              <a:off x="8807347" y="6634242"/>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37187A7A-D3E6-404B-8428-26D31BA4645A}"/>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pSp>
        <p:nvGrpSpPr>
          <p:cNvPr id="38" name="Group 37">
            <a:extLst>
              <a:ext uri="{FF2B5EF4-FFF2-40B4-BE49-F238E27FC236}">
                <a16:creationId xmlns:a16="http://schemas.microsoft.com/office/drawing/2014/main" id="{A0C701D0-A538-4E75-8580-5307FCF00B52}"/>
              </a:ext>
            </a:extLst>
          </p:cNvPr>
          <p:cNvGrpSpPr/>
          <p:nvPr/>
        </p:nvGrpSpPr>
        <p:grpSpPr>
          <a:xfrm>
            <a:off x="3692976" y="6453235"/>
            <a:ext cx="6309360" cy="369332"/>
            <a:chOff x="3692976" y="6453235"/>
            <a:chExt cx="6309360" cy="369332"/>
          </a:xfrm>
        </p:grpSpPr>
        <p:sp>
          <p:nvSpPr>
            <p:cNvPr id="39" name="TextBox 38">
              <a:extLst>
                <a:ext uri="{FF2B5EF4-FFF2-40B4-BE49-F238E27FC236}">
                  <a16:creationId xmlns:a16="http://schemas.microsoft.com/office/drawing/2014/main" id="{E5228762-AB5F-4E2B-8194-E192C8448B17}"/>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 || Measure: Annual Occasions Per Capita | Latest Time Period Absolute Change Vs year ago, Change Vs 2 year ago        Positive       Negative  </a:t>
              </a:r>
            </a:p>
          </p:txBody>
        </p:sp>
        <p:sp>
          <p:nvSpPr>
            <p:cNvPr id="40" name="Flowchart: Connector 39">
              <a:extLst>
                <a:ext uri="{FF2B5EF4-FFF2-40B4-BE49-F238E27FC236}">
                  <a16:creationId xmlns:a16="http://schemas.microsoft.com/office/drawing/2014/main" id="{7BEE44EC-B9AB-407A-800D-4316A8FD2D6C}"/>
                </a:ext>
              </a:extLst>
            </p:cNvPr>
            <p:cNvSpPr/>
            <p:nvPr/>
          </p:nvSpPr>
          <p:spPr>
            <a:xfrm>
              <a:off x="5009375" y="6658306"/>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A0D844F5-EDBD-41EE-9871-97B888EF6219}"/>
                </a:ext>
              </a:extLst>
            </p:cNvPr>
            <p:cNvSpPr/>
            <p:nvPr/>
          </p:nvSpPr>
          <p:spPr>
            <a:xfrm>
              <a:off x="5631007" y="6658306"/>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DDC694F-BED7-4A83-92CB-2D82DD215651}"/>
              </a:ext>
            </a:extLst>
          </p:cNvPr>
          <p:cNvSpPr>
            <a:spLocks noGrp="1"/>
          </p:cNvSpPr>
          <p:nvPr>
            <p:ph type="sldNum" sz="quarter" idx="4"/>
          </p:nvPr>
        </p:nvSpPr>
        <p:spPr/>
        <p:txBody>
          <a:bodyPr/>
          <a:lstStyle/>
          <a:p>
            <a:fld id="{A26DCA39-FE7E-4B33-9419-C9BB65BD885E}" type="slidenum">
              <a:rPr lang="en-US" smtClean="0"/>
              <a:t>79</a:t>
            </a:fld>
            <a:endParaRPr lang="en-US"/>
          </a:p>
        </p:txBody>
      </p:sp>
    </p:spTree>
    <p:extLst>
      <p:ext uri="{BB962C8B-B14F-4D97-AF65-F5344CB8AC3E}">
        <p14:creationId xmlns:p14="http://schemas.microsoft.com/office/powerpoint/2010/main" val="385425630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6950872" y="1494845"/>
            <a:ext cx="5241128" cy="4182474"/>
          </a:xfrm>
          <a:prstGeom prst="rect">
            <a:avLst/>
          </a:prstGeom>
        </p:spPr>
      </p:pic>
      <p:sp>
        <p:nvSpPr>
          <p:cNvPr id="22" name="Rectangle 20"/>
          <p:cNvSpPr/>
          <p:nvPr/>
        </p:nvSpPr>
        <p:spPr>
          <a:xfrm flipH="1">
            <a:off x="6934878" y="1420021"/>
            <a:ext cx="2550316" cy="4270550"/>
          </a:xfrm>
          <a:prstGeom prst="rect">
            <a:avLst/>
          </a:prstGeom>
          <a:gradFill flip="none" rotWithShape="1">
            <a:gsLst>
              <a:gs pos="0">
                <a:schemeClr val="bg1">
                  <a:alpha val="0"/>
                </a:schemeClr>
              </a:gs>
              <a:gs pos="10000">
                <a:schemeClr val="bg1">
                  <a:alpha val="50000"/>
                </a:schemeClr>
              </a:gs>
              <a:gs pos="60000">
                <a:srgbClr val="FFFFFF">
                  <a:alpha val="80000"/>
                </a:srgbClr>
              </a:gs>
              <a:gs pos="30000">
                <a:schemeClr val="bg1">
                  <a:alpha val="60000"/>
                </a:schemeClr>
              </a:gs>
              <a:gs pos="100000">
                <a:schemeClr val="bg1"/>
              </a:gs>
            </a:gsLst>
            <a:lin ang="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a:endParaRPr>
          </a:p>
        </p:txBody>
      </p:sp>
      <p:sp>
        <p:nvSpPr>
          <p:cNvPr id="4" name="Title 3"/>
          <p:cNvSpPr>
            <a:spLocks noGrp="1"/>
          </p:cNvSpPr>
          <p:nvPr>
            <p:ph type="title"/>
          </p:nvPr>
        </p:nvSpPr>
        <p:spPr/>
        <p:txBody>
          <a:bodyPr/>
          <a:lstStyle/>
          <a:p>
            <a:r>
              <a:rPr lang="en-US"/>
              <a:t>Sample &amp; Method</a:t>
            </a:r>
          </a:p>
        </p:txBody>
      </p:sp>
      <p:sp>
        <p:nvSpPr>
          <p:cNvPr id="6" name="Title 1"/>
          <p:cNvSpPr txBox="1"/>
          <p:nvPr/>
        </p:nvSpPr>
        <p:spPr>
          <a:xfrm>
            <a:off x="426721" y="1229051"/>
            <a:ext cx="6129525" cy="1288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pitchFamily="34" charset="0"/>
                <a:ea typeface="+mj-ea"/>
                <a:cs typeface="Arial"/>
              </a:rPr>
              <a:t>Respondents represented in this report completed a 19-minute online interview. The interview included a consumption occasion diary providing information about all eating and drinking occasions over a 24-hour period.</a:t>
            </a:r>
          </a:p>
        </p:txBody>
      </p:sp>
      <p:sp>
        <p:nvSpPr>
          <p:cNvPr id="20" name="Title 3"/>
          <p:cNvSpPr txBox="1"/>
          <p:nvPr/>
        </p:nvSpPr>
        <p:spPr>
          <a:xfrm>
            <a:off x="426721" y="4964243"/>
            <a:ext cx="6129526" cy="7571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marL="0" marR="0" lvl="0" indent="0" algn="l" defTabSz="914400"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DB1348"/>
                </a:solidFill>
                <a:effectLst/>
                <a:uLnTx/>
                <a:uFillTx/>
                <a:latin typeface="Franklin Gothic Medium Cond"/>
                <a:ea typeface="+mj-ea"/>
                <a:cs typeface="Arial"/>
              </a:rPr>
              <a:t>Census controls were implemented to ensure representivity among the Rep sample. When viewed as a total population, children age 4-12 and adults/teens age 13-70 have been weighted to match population proportions. </a:t>
            </a:r>
          </a:p>
        </p:txBody>
      </p:sp>
      <p:graphicFrame>
        <p:nvGraphicFramePr>
          <p:cNvPr id="9" name="Table">
            <a:extLst>
              <a:ext uri="{FF2B5EF4-FFF2-40B4-BE49-F238E27FC236}">
                <a16:creationId xmlns:a16="http://schemas.microsoft.com/office/drawing/2014/main" id="{D8A480CC-2485-4639-B12E-FC14294DA942}"/>
              </a:ext>
            </a:extLst>
          </p:cNvPr>
          <p:cNvGraphicFramePr>
            <a:graphicFrameLocks noGrp="1"/>
          </p:cNvGraphicFramePr>
          <p:nvPr>
            <p:extLst>
              <p:ext uri="{D42A27DB-BD31-4B8C-83A1-F6EECF244321}">
                <p14:modId xmlns:p14="http://schemas.microsoft.com/office/powerpoint/2010/main" val="848404245"/>
              </p:ext>
            </p:extLst>
          </p:nvPr>
        </p:nvGraphicFramePr>
        <p:xfrm>
          <a:off x="426720" y="2608493"/>
          <a:ext cx="5947574" cy="2355748"/>
        </p:xfrm>
        <a:graphic>
          <a:graphicData uri="http://schemas.openxmlformats.org/drawingml/2006/table">
            <a:tbl>
              <a:tblPr bandRow="1">
                <a:tableStyleId>{5C22544A-7EE6-4342-B048-85BDC9FD1C3A}</a:tableStyleId>
              </a:tblPr>
              <a:tblGrid>
                <a:gridCol w="1700542">
                  <a:extLst>
                    <a:ext uri="{9D8B030D-6E8A-4147-A177-3AD203B41FA5}">
                      <a16:colId xmlns:a16="http://schemas.microsoft.com/office/drawing/2014/main" val="373931292"/>
                    </a:ext>
                  </a:extLst>
                </a:gridCol>
                <a:gridCol w="1061758">
                  <a:extLst>
                    <a:ext uri="{9D8B030D-6E8A-4147-A177-3AD203B41FA5}">
                      <a16:colId xmlns:a16="http://schemas.microsoft.com/office/drawing/2014/main" val="2380093829"/>
                    </a:ext>
                  </a:extLst>
                </a:gridCol>
                <a:gridCol w="1061758">
                  <a:extLst>
                    <a:ext uri="{9D8B030D-6E8A-4147-A177-3AD203B41FA5}">
                      <a16:colId xmlns:a16="http://schemas.microsoft.com/office/drawing/2014/main" val="3772259004"/>
                    </a:ext>
                  </a:extLst>
                </a:gridCol>
                <a:gridCol w="1061758">
                  <a:extLst>
                    <a:ext uri="{9D8B030D-6E8A-4147-A177-3AD203B41FA5}">
                      <a16:colId xmlns:a16="http://schemas.microsoft.com/office/drawing/2014/main" val="104026283"/>
                    </a:ext>
                  </a:extLst>
                </a:gridCol>
                <a:gridCol w="1061758">
                  <a:extLst>
                    <a:ext uri="{9D8B030D-6E8A-4147-A177-3AD203B41FA5}">
                      <a16:colId xmlns:a16="http://schemas.microsoft.com/office/drawing/2014/main" val="2784734133"/>
                    </a:ext>
                  </a:extLst>
                </a:gridCol>
              </a:tblGrid>
              <a:tr h="420670">
                <a:tc gridSpan="5">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lang="en-US" sz="1400" b="0" kern="1200" dirty="0">
                          <a:solidFill>
                            <a:schemeClr val="tx1">
                              <a:lumMod val="65000"/>
                              <a:lumOff val="35000"/>
                            </a:schemeClr>
                          </a:solidFill>
                          <a:latin typeface="+mj-lt"/>
                          <a:ea typeface="+mn-ea"/>
                          <a:cs typeface="+mn-cs"/>
                        </a:rPr>
                        <a:t>SAMPLE SIZES TOTAL AGE 4-70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1" i="0" u="none" strike="noStrike" kern="1200">
                        <a:solidFill>
                          <a:srgbClr val="595959"/>
                        </a:solidFill>
                        <a:effectLst/>
                        <a:latin typeface="Calibri"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35832971"/>
                  </a:ext>
                </a:extLst>
              </a:tr>
              <a:tr h="645026">
                <a:tc>
                  <a:txBody>
                    <a:bodyPr/>
                    <a:lstStyle/>
                    <a:p>
                      <a:pPr marL="0" marR="0" lvl="0" indent="0" algn="l" defTabSz="914400" rtl="0" eaLnBrk="1" fontAlgn="ctr" latinLnBrk="0" hangingPunct="1">
                        <a:lnSpc>
                          <a:spcPct val="100000"/>
                        </a:lnSpc>
                        <a:spcBef>
                          <a:spcPct val="0"/>
                        </a:spcBef>
                        <a:spcAft>
                          <a:spcPct val="0"/>
                        </a:spcAft>
                        <a:buClrTx/>
                        <a:buSzTx/>
                        <a:buFontTx/>
                        <a:buNone/>
                        <a:defRPr/>
                      </a:pPr>
                      <a:r>
                        <a:rPr lang="en-US" sz="1600" b="0" kern="1200">
                          <a:solidFill>
                            <a:schemeClr val="tx2"/>
                          </a:solidFill>
                          <a:latin typeface="+mj-lt"/>
                          <a:ea typeface="+mn-ea"/>
                          <a:cs typeface="+mn-cs"/>
                        </a:rPr>
                        <a:t>Time Periods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lang="en-US" sz="800" b="0" i="0" u="none" strike="noStrike" kern="1200" dirty="0">
                          <a:solidFill>
                            <a:schemeClr val="tx1"/>
                          </a:solidFill>
                          <a:effectLst/>
                          <a:latin typeface="Calibri" pitchFamily="34" charset="0"/>
                          <a:ea typeface="+mn-ea"/>
                          <a:cs typeface="+mn-cs"/>
                        </a:rPr>
                        <a:t>Q1 2020</a:t>
                      </a: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0" i="0" u="none" strike="noStrike" kern="1200" dirty="0">
                        <a:solidFill>
                          <a:schemeClr val="tx1"/>
                        </a:solidFill>
                        <a:effectLst/>
                        <a:latin typeface="Calibri" pitchFamily="34" charset="0"/>
                        <a:ea typeface="+mn-ea"/>
                        <a:cs typeface="+mn-cs"/>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0" i="0" u="none" strike="noStrike" kern="1200">
                        <a:solidFill>
                          <a:schemeClr val="tx1"/>
                        </a:solidFill>
                        <a:effectLst/>
                        <a:latin typeface="Calibri" pitchFamily="34" charset="0"/>
                        <a:ea typeface="+mn-ea"/>
                        <a:cs typeface="+mn-cs"/>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lang="en-US" sz="800" b="0" i="0" u="none" strike="noStrike" kern="1200">
                        <a:solidFill>
                          <a:schemeClr val="tx1"/>
                        </a:solidFill>
                        <a:effectLst/>
                        <a:latin typeface="Calibri" pitchFamily="34" charset="0"/>
                        <a:ea typeface="+mn-ea"/>
                        <a:cs typeface="+mn-cs"/>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19362017"/>
                  </a:ext>
                </a:extLst>
              </a:tr>
              <a:tr h="645026">
                <a:tc>
                  <a:txBody>
                    <a:bodyPr/>
                    <a:lstStyle/>
                    <a:p>
                      <a:pPr marL="0" marR="0" lvl="0" indent="0" algn="l" defTabSz="914400" rtl="0" eaLnBrk="1" fontAlgn="ctr" latinLnBrk="0" hangingPunct="1">
                        <a:lnSpc>
                          <a:spcPct val="100000"/>
                        </a:lnSpc>
                        <a:spcBef>
                          <a:spcPct val="0"/>
                        </a:spcBef>
                        <a:spcAft>
                          <a:spcPct val="0"/>
                        </a:spcAft>
                        <a:buClrTx/>
                        <a:buSzTx/>
                        <a:buFontTx/>
                        <a:buNone/>
                        <a:defRPr/>
                      </a:pPr>
                      <a:r>
                        <a:rPr lang="en-US" sz="1600" b="0" kern="1200">
                          <a:solidFill>
                            <a:schemeClr val="tx2"/>
                          </a:solidFill>
                          <a:latin typeface="+mj-lt"/>
                          <a:ea typeface="+mn-ea"/>
                          <a:cs typeface="+mn-cs"/>
                        </a:rPr>
                        <a:t>Respondents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sz="1000">
                          <a:latin typeface="Calibri"/>
                        </a:rPr>
                        <a:t>3808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dirty="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dirty="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73942613"/>
                  </a:ext>
                </a:extLst>
              </a:tr>
              <a:tr h="645026">
                <a:tc>
                  <a:txBody>
                    <a:bodyPr/>
                    <a:lstStyle/>
                    <a:p>
                      <a:pPr marL="0" marR="0" lvl="0" indent="0" algn="l" defTabSz="914400" rtl="0" eaLnBrk="1" fontAlgn="ctr" latinLnBrk="0" hangingPunct="1">
                        <a:lnSpc>
                          <a:spcPct val="100000"/>
                        </a:lnSpc>
                        <a:spcBef>
                          <a:spcPct val="0"/>
                        </a:spcBef>
                        <a:spcAft>
                          <a:spcPct val="0"/>
                        </a:spcAft>
                        <a:buClrTx/>
                        <a:buSzTx/>
                        <a:buFontTx/>
                        <a:buNone/>
                        <a:defRPr/>
                      </a:pPr>
                      <a:r>
                        <a:rPr lang="en-US" sz="1600" b="0" kern="1200">
                          <a:solidFill>
                            <a:schemeClr val="tx2"/>
                          </a:solidFill>
                          <a:latin typeface="+mj-lt"/>
                          <a:ea typeface="+mn-ea"/>
                          <a:cs typeface="+mn-cs"/>
                        </a:rPr>
                        <a:t>Occasions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r>
                        <a:rPr sz="1000">
                          <a:latin typeface="Calibri"/>
                        </a:rPr>
                        <a:t>16346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defRPr/>
                      </a:pPr>
                      <a:endParaRPr sz="800" dirty="0">
                        <a:latin typeface="Calibr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96903851"/>
                  </a:ext>
                </a:extLst>
              </a:tr>
            </a:tbl>
          </a:graphicData>
        </a:graphic>
      </p:graphicFrame>
      <p:sp>
        <p:nvSpPr>
          <p:cNvPr id="5" name="Slide Number Placeholder 4">
            <a:extLst>
              <a:ext uri="{FF2B5EF4-FFF2-40B4-BE49-F238E27FC236}">
                <a16:creationId xmlns:a16="http://schemas.microsoft.com/office/drawing/2014/main" id="{156BEFCA-8D13-41FB-ACC6-CD9DBC94D86F}"/>
              </a:ext>
            </a:extLst>
          </p:cNvPr>
          <p:cNvSpPr>
            <a:spLocks noGrp="1"/>
          </p:cNvSpPr>
          <p:nvPr>
            <p:ph type="sldNum" sz="quarter" idx="4"/>
          </p:nvPr>
        </p:nvSpPr>
        <p:spPr/>
        <p:txBody>
          <a:bodyPr/>
          <a:lstStyle/>
          <a:p>
            <a:fld id="{A26DCA39-FE7E-4B33-9419-C9BB65BD885E}" type="slidenum">
              <a:rPr lang="en-US" smtClean="0"/>
              <a:t>8</a:t>
            </a:fld>
            <a:endParaRPr lang="en-US"/>
          </a:p>
        </p:txBody>
      </p:sp>
    </p:spTree>
    <p:extLst>
      <p:ext uri="{BB962C8B-B14F-4D97-AF65-F5344CB8AC3E}">
        <p14:creationId xmlns:p14="http://schemas.microsoft.com/office/powerpoint/2010/main" val="26777772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mn-cs"/>
              </a:rPr>
              <a:pPr marL="0" marR="0" lvl="0" indent="0" algn="ctr" defTabSz="914400" rtl="0" eaLnBrk="1" fontAlgn="auto" latinLnBrk="0" hangingPunct="1">
                <a:lnSpc>
                  <a:spcPct val="100000"/>
                </a:lnSpc>
                <a:spcBef>
                  <a:spcPct val="0"/>
                </a:spcBef>
                <a:spcAft>
                  <a:spcPct val="0"/>
                </a:spcAft>
                <a:buClrTx/>
                <a:buSzTx/>
                <a:buFontTx/>
                <a:buNone/>
                <a:defRPr/>
              </a:pPr>
              <a:t>80</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6B8F2633-EEB2-7144-8336-8EA858E33C63}"/>
              </a:ext>
            </a:extLst>
          </p:cNvPr>
          <p:cNvSpPr/>
          <p:nvPr/>
        </p:nvSpPr>
        <p:spPr>
          <a:xfrm>
            <a:off x="377685" y="1159424"/>
            <a:ext cx="11555017" cy="646331"/>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3940A7E-4C7A-604A-AF61-5C9FB288F5D7}"/>
              </a:ext>
            </a:extLst>
          </p:cNvPr>
          <p:cNvSpPr/>
          <p:nvPr/>
        </p:nvSpPr>
        <p:spPr>
          <a:xfrm>
            <a:off x="377687" y="1220979"/>
            <a:ext cx="1083366" cy="523220"/>
          </a:xfrm>
          <a:prstGeom prst="rect">
            <a:avLst/>
          </a:prstGeom>
        </p:spPr>
        <p:txBody>
          <a:bodyPr wrap="square">
            <a:spAutoFit/>
          </a:bodyPr>
          <a:lstStyle/>
          <a:p>
            <a:pPr lvl="0" algn="r">
              <a:spcBef>
                <a:spcPct val="0"/>
              </a:spcBef>
              <a:spcAft>
                <a:spcPct val="0"/>
              </a:spcAft>
              <a:defRPr/>
            </a:pPr>
            <a:r>
              <a:rPr lang="en-US" sz="1400" dirty="0">
                <a:solidFill>
                  <a:srgbClr val="DB1348"/>
                </a:solidFill>
                <a:latin typeface="+mj-lt"/>
                <a:ea typeface="+mj-ea"/>
                <a:cs typeface="+mj-cs"/>
              </a:rPr>
              <a:t>Key learning</a:t>
            </a:r>
          </a:p>
          <a:p>
            <a:pPr lvl="0" algn="r">
              <a:spcBef>
                <a:spcPct val="0"/>
              </a:spcBef>
              <a:spcAft>
                <a:spcPct val="0"/>
              </a:spcAft>
              <a:defRPr/>
            </a:pPr>
            <a:r>
              <a:rPr lang="en-US" sz="1400" dirty="0">
                <a:solidFill>
                  <a:srgbClr val="DB1348"/>
                </a:solidFill>
                <a:latin typeface="+mj-lt"/>
                <a:ea typeface="+mj-ea"/>
                <a:cs typeface="+mj-cs"/>
              </a:rPr>
              <a:t>here: </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rot="16200000">
            <a:off x="1222949" y="1457229"/>
            <a:ext cx="612000" cy="53322"/>
          </a:xfrm>
          <a:prstGeom prst="rect">
            <a:avLst/>
          </a:prstGeom>
        </p:spPr>
      </p:pic>
      <p:sp>
        <p:nvSpPr>
          <p:cNvPr id="19" name="Title">
            <a:extLst>
              <a:ext uri="{FF2B5EF4-FFF2-40B4-BE49-F238E27FC236}">
                <a16:creationId xmlns:a16="http://schemas.microsoft.com/office/drawing/2014/main" id="{7616C0D0-8FEE-4F17-9EC2-727D80662041}"/>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lang="en-US" dirty="0"/>
              <a:t>- Occasion/Consumer Opportunity  </a:t>
            </a:r>
          </a:p>
          <a:p>
            <a:pPr lvl="0">
              <a:spcAft>
                <a:spcPct val="0"/>
              </a:spcAft>
              <a:defRPr/>
            </a:pPr>
            <a:r>
              <a:rPr lang="en-IN" sz="1600" dirty="0"/>
              <a:t>(Brand opportunity)</a:t>
            </a:r>
          </a:p>
        </p:txBody>
      </p:sp>
      <p:graphicFrame>
        <p:nvGraphicFramePr>
          <p:cNvPr id="44" name="Table2">
            <a:extLst>
              <a:ext uri="{FF2B5EF4-FFF2-40B4-BE49-F238E27FC236}">
                <a16:creationId xmlns:a16="http://schemas.microsoft.com/office/drawing/2014/main" id="{E9510D8C-3352-40CF-9789-9AAC6345F3A1}"/>
              </a:ext>
            </a:extLst>
          </p:cNvPr>
          <p:cNvGraphicFramePr>
            <a:graphicFrameLocks noGrp="1"/>
          </p:cNvGraphicFramePr>
          <p:nvPr>
            <p:extLst>
              <p:ext uri="{D42A27DB-BD31-4B8C-83A1-F6EECF244321}">
                <p14:modId xmlns:p14="http://schemas.microsoft.com/office/powerpoint/2010/main" val="2435630381"/>
              </p:ext>
            </p:extLst>
          </p:nvPr>
        </p:nvGraphicFramePr>
        <p:xfrm>
          <a:off x="301486" y="4182469"/>
          <a:ext cx="11669076" cy="2251423"/>
        </p:xfrm>
        <a:graphic>
          <a:graphicData uri="http://schemas.openxmlformats.org/drawingml/2006/table">
            <a:tbl>
              <a:tblPr firstRow="1" bandRow="1">
                <a:tableStyleId>{9D7B26C5-4107-4FEC-AEDC-1716B250A1EF}</a:tableStyleId>
              </a:tblPr>
              <a:tblGrid>
                <a:gridCol w="815818">
                  <a:extLst>
                    <a:ext uri="{9D8B030D-6E8A-4147-A177-3AD203B41FA5}">
                      <a16:colId xmlns:a16="http://schemas.microsoft.com/office/drawing/2014/main" val="4076324199"/>
                    </a:ext>
                  </a:extLst>
                </a:gridCol>
                <a:gridCol w="1129028">
                  <a:extLst>
                    <a:ext uri="{9D8B030D-6E8A-4147-A177-3AD203B41FA5}">
                      <a16:colId xmlns:a16="http://schemas.microsoft.com/office/drawing/2014/main" val="3511605551"/>
                    </a:ext>
                  </a:extLst>
                </a:gridCol>
                <a:gridCol w="972423">
                  <a:extLst>
                    <a:ext uri="{9D8B030D-6E8A-4147-A177-3AD203B41FA5}">
                      <a16:colId xmlns:a16="http://schemas.microsoft.com/office/drawing/2014/main" val="2795493340"/>
                    </a:ext>
                  </a:extLst>
                </a:gridCol>
                <a:gridCol w="972423">
                  <a:extLst>
                    <a:ext uri="{9D8B030D-6E8A-4147-A177-3AD203B41FA5}">
                      <a16:colId xmlns:a16="http://schemas.microsoft.com/office/drawing/2014/main" val="3154036636"/>
                    </a:ext>
                  </a:extLst>
                </a:gridCol>
                <a:gridCol w="972423">
                  <a:extLst>
                    <a:ext uri="{9D8B030D-6E8A-4147-A177-3AD203B41FA5}">
                      <a16:colId xmlns:a16="http://schemas.microsoft.com/office/drawing/2014/main" val="3857182859"/>
                    </a:ext>
                  </a:extLst>
                </a:gridCol>
                <a:gridCol w="972423">
                  <a:extLst>
                    <a:ext uri="{9D8B030D-6E8A-4147-A177-3AD203B41FA5}">
                      <a16:colId xmlns:a16="http://schemas.microsoft.com/office/drawing/2014/main" val="148815539"/>
                    </a:ext>
                  </a:extLst>
                </a:gridCol>
                <a:gridCol w="972423">
                  <a:extLst>
                    <a:ext uri="{9D8B030D-6E8A-4147-A177-3AD203B41FA5}">
                      <a16:colId xmlns:a16="http://schemas.microsoft.com/office/drawing/2014/main" val="888160949"/>
                    </a:ext>
                  </a:extLst>
                </a:gridCol>
                <a:gridCol w="972423">
                  <a:extLst>
                    <a:ext uri="{9D8B030D-6E8A-4147-A177-3AD203B41FA5}">
                      <a16:colId xmlns:a16="http://schemas.microsoft.com/office/drawing/2014/main" val="506333412"/>
                    </a:ext>
                  </a:extLst>
                </a:gridCol>
                <a:gridCol w="972423">
                  <a:extLst>
                    <a:ext uri="{9D8B030D-6E8A-4147-A177-3AD203B41FA5}">
                      <a16:colId xmlns:a16="http://schemas.microsoft.com/office/drawing/2014/main" val="1155276217"/>
                    </a:ext>
                  </a:extLst>
                </a:gridCol>
                <a:gridCol w="972423">
                  <a:extLst>
                    <a:ext uri="{9D8B030D-6E8A-4147-A177-3AD203B41FA5}">
                      <a16:colId xmlns:a16="http://schemas.microsoft.com/office/drawing/2014/main" val="2337777857"/>
                    </a:ext>
                  </a:extLst>
                </a:gridCol>
                <a:gridCol w="972423">
                  <a:extLst>
                    <a:ext uri="{9D8B030D-6E8A-4147-A177-3AD203B41FA5}">
                      <a16:colId xmlns:a16="http://schemas.microsoft.com/office/drawing/2014/main" val="3496291335"/>
                    </a:ext>
                  </a:extLst>
                </a:gridCol>
                <a:gridCol w="972423">
                  <a:extLst>
                    <a:ext uri="{9D8B030D-6E8A-4147-A177-3AD203B41FA5}">
                      <a16:colId xmlns:a16="http://schemas.microsoft.com/office/drawing/2014/main" val="1446530676"/>
                    </a:ext>
                  </a:extLst>
                </a:gridCol>
              </a:tblGrid>
              <a:tr h="275980">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Alpha</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Gen Z</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solidFill>
                            <a:schemeClr val="tx1"/>
                          </a:solidFill>
                          <a:effectLst/>
                          <a:latin typeface="+mj-lt"/>
                          <a:ea typeface="+mn-ea"/>
                          <a:cs typeface="+mn-cs"/>
                        </a:rPr>
                        <a:t>Millennial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Gen X</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Boomer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Low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Mid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High Income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African American</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algn="ctr" rtl="0" eaLnBrk="1" latinLnBrk="0" hangingPunct="1">
                        <a:spcBef>
                          <a:spcPts val="0"/>
                        </a:spcBef>
                        <a:spcAft>
                          <a:spcPts val="0"/>
                        </a:spcAft>
                      </a:pPr>
                      <a:r>
                        <a:rPr lang="en-US" sz="1000" b="0" kern="1200" dirty="0">
                          <a:solidFill>
                            <a:schemeClr val="tx1"/>
                          </a:solidFill>
                          <a:effectLst/>
                          <a:latin typeface="+mj-lt"/>
                          <a:ea typeface="+mn-ea"/>
                          <a:cs typeface="+mn-cs"/>
                        </a:rPr>
                        <a:t>Hispanic</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481408">
                <a:tc>
                  <a:txBody>
                    <a:bodyPr/>
                    <a:lstStyle/>
                    <a:p>
                      <a:pPr algn="l"/>
                      <a:r>
                        <a:rPr lang="en-US" sz="900" dirty="0">
                          <a:solidFill>
                            <a:schemeClr val="tx1"/>
                          </a:solidFill>
                          <a:latin typeface="Franklin Gothic Book" panose="020B0503020102020204" pitchFamily="34" charset="0"/>
                        </a:rPr>
                        <a:t>Kellogg Distribution across Demographics</a:t>
                      </a:r>
                      <a:endParaRPr lang="en-IN" sz="900" b="0" kern="1200" dirty="0">
                        <a:solidFill>
                          <a:schemeClr val="tx1"/>
                        </a:solidFill>
                        <a:latin typeface="Franklin Gothic Book" panose="020B0503020102020204" pitchFamily="34" charset="0"/>
                        <a:ea typeface="+mn-ea"/>
                        <a:cs typeface="+mn-cs"/>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582669661"/>
                  </a:ext>
                </a:extLst>
              </a:tr>
              <a:tr h="358527">
                <a:tc>
                  <a:txBody>
                    <a:bodyPr/>
                    <a:lstStyle/>
                    <a:p>
                      <a:pPr algn="l"/>
                      <a:r>
                        <a:rPr lang="en-IN" sz="900" b="0" kern="1200" dirty="0">
                          <a:solidFill>
                            <a:schemeClr val="tx1"/>
                          </a:solidFill>
                          <a:latin typeface="Franklin Gothic Book" panose="020B0503020102020204" pitchFamily="34" charset="0"/>
                          <a:ea typeface="+mn-ea"/>
                          <a:cs typeface="+mn-cs"/>
                        </a:rPr>
                        <a:t>Brand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lumMod val="95000"/>
                              <a:lumOff val="5000"/>
                            </a:schemeClr>
                          </a:solidFill>
                          <a:latin typeface="Franklin Gothic Book" panose="020B0503020102020204" pitchFamily="34" charset="0"/>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245316">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lumMod val="95000"/>
                              <a:lumOff val="5000"/>
                            </a:schemeClr>
                          </a:solidFill>
                          <a:latin typeface="Franklin Gothic Book" panose="020B0503020102020204" pitchFamily="34" charset="0"/>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361056">
                <a:tc>
                  <a:txBody>
                    <a:bodyPr/>
                    <a:lstStyle/>
                    <a:p>
                      <a:pPr lvl="0" algn="l">
                        <a:buNone/>
                      </a:pPr>
                      <a:r>
                        <a:rPr lang="en-US" sz="900" b="0" i="0" u="none" strike="noStrike" noProof="0" dirty="0">
                          <a:latin typeface="Franklin Gothic Book" panose="020B0503020102020204" pitchFamily="34" charset="0"/>
                        </a:rPr>
                        <a:t>Brand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361056">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bl>
          </a:graphicData>
        </a:graphic>
      </p:graphicFrame>
      <p:grpSp>
        <p:nvGrpSpPr>
          <p:cNvPr id="2" name="Group 1">
            <a:extLst>
              <a:ext uri="{FF2B5EF4-FFF2-40B4-BE49-F238E27FC236}">
                <a16:creationId xmlns:a16="http://schemas.microsoft.com/office/drawing/2014/main" id="{38CACB6D-4104-4305-AA5C-2057BF818EBF}"/>
              </a:ext>
            </a:extLst>
          </p:cNvPr>
          <p:cNvGrpSpPr/>
          <p:nvPr/>
        </p:nvGrpSpPr>
        <p:grpSpPr>
          <a:xfrm>
            <a:off x="-23782" y="4444251"/>
            <a:ext cx="12039600" cy="45719"/>
            <a:chOff x="0" y="2340744"/>
            <a:chExt cx="12039600" cy="45719"/>
          </a:xfrm>
        </p:grpSpPr>
        <p:pic>
          <p:nvPicPr>
            <p:cNvPr id="58" name="Picture 57">
              <a:extLst>
                <a:ext uri="{FF2B5EF4-FFF2-40B4-BE49-F238E27FC236}">
                  <a16:creationId xmlns:a16="http://schemas.microsoft.com/office/drawing/2014/main" id="{04400E56-4ACA-4C0E-92BF-D85DD4A756CE}"/>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6" name="Group 5">
              <a:extLst>
                <a:ext uri="{FF2B5EF4-FFF2-40B4-BE49-F238E27FC236}">
                  <a16:creationId xmlns:a16="http://schemas.microsoft.com/office/drawing/2014/main" id="{556174B2-A439-44DC-8748-8A9546ADAC90}"/>
                </a:ext>
              </a:extLst>
            </p:cNvPr>
            <p:cNvGrpSpPr/>
            <p:nvPr/>
          </p:nvGrpSpPr>
          <p:grpSpPr>
            <a:xfrm>
              <a:off x="581034" y="2340744"/>
              <a:ext cx="10946607" cy="0"/>
              <a:chOff x="581034" y="2340744"/>
              <a:chExt cx="10946607" cy="0"/>
            </a:xfrm>
          </p:grpSpPr>
          <p:cxnSp>
            <p:nvCxnSpPr>
              <p:cNvPr id="59" name="Straight Connector 58">
                <a:extLst>
                  <a:ext uri="{FF2B5EF4-FFF2-40B4-BE49-F238E27FC236}">
                    <a16:creationId xmlns:a16="http://schemas.microsoft.com/office/drawing/2014/main" id="{83017F4A-6F4A-4B38-ABB6-005F81AC6939}"/>
                  </a:ext>
                </a:extLst>
              </p:cNvPr>
              <p:cNvCxnSpPr/>
              <p:nvPr/>
            </p:nvCxnSpPr>
            <p:spPr>
              <a:xfrm>
                <a:off x="104149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0D159F-5CA7-4CE9-AA6A-C2C9A3B5C790}"/>
                  </a:ext>
                </a:extLst>
              </p:cNvPr>
              <p:cNvCxnSpPr/>
              <p:nvPr/>
            </p:nvCxnSpPr>
            <p:spPr>
              <a:xfrm>
                <a:off x="160330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D39B07-6D3F-445C-97BE-0AF0F441B931}"/>
                  </a:ext>
                </a:extLst>
              </p:cNvPr>
              <p:cNvCxnSpPr/>
              <p:nvPr/>
            </p:nvCxnSpPr>
            <p:spPr>
              <a:xfrm>
                <a:off x="36467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131CC5-B837-4E5D-80C6-C6C99262418D}"/>
                  </a:ext>
                </a:extLst>
              </p:cNvPr>
              <p:cNvCxnSpPr/>
              <p:nvPr/>
            </p:nvCxnSpPr>
            <p:spPr>
              <a:xfrm>
                <a:off x="557318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2BEF12-9B35-458C-B2C0-0ED5F2321AC3}"/>
                  </a:ext>
                </a:extLst>
              </p:cNvPr>
              <p:cNvCxnSpPr/>
              <p:nvPr/>
            </p:nvCxnSpPr>
            <p:spPr>
              <a:xfrm>
                <a:off x="84714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494B31-33AC-4696-A597-3CC55DF172FA}"/>
                  </a:ext>
                </a:extLst>
              </p:cNvPr>
              <p:cNvCxnSpPr/>
              <p:nvPr/>
            </p:nvCxnSpPr>
            <p:spPr>
              <a:xfrm>
                <a:off x="7542181"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2F02DE-3B34-4AD6-A765-FBB344DB831D}"/>
                  </a:ext>
                </a:extLst>
              </p:cNvPr>
              <p:cNvCxnSpPr/>
              <p:nvPr/>
            </p:nvCxnSpPr>
            <p:spPr>
              <a:xfrm>
                <a:off x="64811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1876BA-6108-4185-8D99-5C53FCB9814E}"/>
                  </a:ext>
                </a:extLst>
              </p:cNvPr>
              <p:cNvCxnSpPr/>
              <p:nvPr/>
            </p:nvCxnSpPr>
            <p:spPr>
              <a:xfrm>
                <a:off x="9358123"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067637-9C4A-4500-BA62-123C6EE878E5}"/>
                  </a:ext>
                </a:extLst>
              </p:cNvPr>
              <p:cNvCxnSpPr/>
              <p:nvPr/>
            </p:nvCxnSpPr>
            <p:spPr>
              <a:xfrm>
                <a:off x="264305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2E82F-A03B-4268-8817-7B83563C84F2}"/>
                  </a:ext>
                </a:extLst>
              </p:cNvPr>
              <p:cNvCxnSpPr/>
              <p:nvPr/>
            </p:nvCxnSpPr>
            <p:spPr>
              <a:xfrm>
                <a:off x="460141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C1BEC0-1673-46F8-BFB1-2426E1E17B69}"/>
                  </a:ext>
                </a:extLst>
              </p:cNvPr>
              <p:cNvCxnSpPr/>
              <p:nvPr/>
            </p:nvCxnSpPr>
            <p:spPr>
              <a:xfrm>
                <a:off x="11327115"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50568-A77E-4C22-9D56-A29C27E00B6A}"/>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graphicFrame>
        <p:nvGraphicFramePr>
          <p:cNvPr id="25" name="Table1">
            <a:extLst>
              <a:ext uri="{FF2B5EF4-FFF2-40B4-BE49-F238E27FC236}">
                <a16:creationId xmlns:a16="http://schemas.microsoft.com/office/drawing/2014/main" id="{C2A93306-0BCA-4FA9-B1A7-D6705EDDB0AD}"/>
              </a:ext>
            </a:extLst>
          </p:cNvPr>
          <p:cNvGraphicFramePr>
            <a:graphicFrameLocks noGrp="1"/>
          </p:cNvGraphicFramePr>
          <p:nvPr>
            <p:extLst>
              <p:ext uri="{D42A27DB-BD31-4B8C-83A1-F6EECF244321}">
                <p14:modId xmlns:p14="http://schemas.microsoft.com/office/powerpoint/2010/main" val="372802932"/>
              </p:ext>
            </p:extLst>
          </p:nvPr>
        </p:nvGraphicFramePr>
        <p:xfrm>
          <a:off x="319535" y="1894589"/>
          <a:ext cx="11613169" cy="2231375"/>
        </p:xfrm>
        <a:graphic>
          <a:graphicData uri="http://schemas.openxmlformats.org/drawingml/2006/table">
            <a:tbl>
              <a:tblPr firstRow="1" bandRow="1">
                <a:tableStyleId>{9D7B26C5-4107-4FEC-AEDC-1716B250A1EF}</a:tableStyleId>
              </a:tblPr>
              <a:tblGrid>
                <a:gridCol w="608933">
                  <a:extLst>
                    <a:ext uri="{9D8B030D-6E8A-4147-A177-3AD203B41FA5}">
                      <a16:colId xmlns:a16="http://schemas.microsoft.com/office/drawing/2014/main" val="4076324199"/>
                    </a:ext>
                  </a:extLst>
                </a:gridCol>
                <a:gridCol w="842714">
                  <a:extLst>
                    <a:ext uri="{9D8B030D-6E8A-4147-A177-3AD203B41FA5}">
                      <a16:colId xmlns:a16="http://schemas.microsoft.com/office/drawing/2014/main" val="3511605551"/>
                    </a:ext>
                  </a:extLst>
                </a:gridCol>
                <a:gridCol w="725823">
                  <a:extLst>
                    <a:ext uri="{9D8B030D-6E8A-4147-A177-3AD203B41FA5}">
                      <a16:colId xmlns:a16="http://schemas.microsoft.com/office/drawing/2014/main" val="2795493340"/>
                    </a:ext>
                  </a:extLst>
                </a:gridCol>
                <a:gridCol w="725823">
                  <a:extLst>
                    <a:ext uri="{9D8B030D-6E8A-4147-A177-3AD203B41FA5}">
                      <a16:colId xmlns:a16="http://schemas.microsoft.com/office/drawing/2014/main" val="3154036636"/>
                    </a:ext>
                  </a:extLst>
                </a:gridCol>
                <a:gridCol w="725823">
                  <a:extLst>
                    <a:ext uri="{9D8B030D-6E8A-4147-A177-3AD203B41FA5}">
                      <a16:colId xmlns:a16="http://schemas.microsoft.com/office/drawing/2014/main" val="3857182859"/>
                    </a:ext>
                  </a:extLst>
                </a:gridCol>
                <a:gridCol w="725823">
                  <a:extLst>
                    <a:ext uri="{9D8B030D-6E8A-4147-A177-3AD203B41FA5}">
                      <a16:colId xmlns:a16="http://schemas.microsoft.com/office/drawing/2014/main" val="148815539"/>
                    </a:ext>
                  </a:extLst>
                </a:gridCol>
                <a:gridCol w="725823">
                  <a:extLst>
                    <a:ext uri="{9D8B030D-6E8A-4147-A177-3AD203B41FA5}">
                      <a16:colId xmlns:a16="http://schemas.microsoft.com/office/drawing/2014/main" val="888160949"/>
                    </a:ext>
                  </a:extLst>
                </a:gridCol>
                <a:gridCol w="725823">
                  <a:extLst>
                    <a:ext uri="{9D8B030D-6E8A-4147-A177-3AD203B41FA5}">
                      <a16:colId xmlns:a16="http://schemas.microsoft.com/office/drawing/2014/main" val="506333412"/>
                    </a:ext>
                  </a:extLst>
                </a:gridCol>
                <a:gridCol w="725823">
                  <a:extLst>
                    <a:ext uri="{9D8B030D-6E8A-4147-A177-3AD203B41FA5}">
                      <a16:colId xmlns:a16="http://schemas.microsoft.com/office/drawing/2014/main" val="1155276217"/>
                    </a:ext>
                  </a:extLst>
                </a:gridCol>
                <a:gridCol w="725823">
                  <a:extLst>
                    <a:ext uri="{9D8B030D-6E8A-4147-A177-3AD203B41FA5}">
                      <a16:colId xmlns:a16="http://schemas.microsoft.com/office/drawing/2014/main" val="2337777857"/>
                    </a:ext>
                  </a:extLst>
                </a:gridCol>
                <a:gridCol w="725823">
                  <a:extLst>
                    <a:ext uri="{9D8B030D-6E8A-4147-A177-3AD203B41FA5}">
                      <a16:colId xmlns:a16="http://schemas.microsoft.com/office/drawing/2014/main" val="3496291335"/>
                    </a:ext>
                  </a:extLst>
                </a:gridCol>
                <a:gridCol w="725823">
                  <a:extLst>
                    <a:ext uri="{9D8B030D-6E8A-4147-A177-3AD203B41FA5}">
                      <a16:colId xmlns:a16="http://schemas.microsoft.com/office/drawing/2014/main" val="1446530676"/>
                    </a:ext>
                  </a:extLst>
                </a:gridCol>
                <a:gridCol w="725823">
                  <a:extLst>
                    <a:ext uri="{9D8B030D-6E8A-4147-A177-3AD203B41FA5}">
                      <a16:colId xmlns:a16="http://schemas.microsoft.com/office/drawing/2014/main" val="1816550095"/>
                    </a:ext>
                  </a:extLst>
                </a:gridCol>
                <a:gridCol w="725823">
                  <a:extLst>
                    <a:ext uri="{9D8B030D-6E8A-4147-A177-3AD203B41FA5}">
                      <a16:colId xmlns:a16="http://schemas.microsoft.com/office/drawing/2014/main" val="2924678775"/>
                    </a:ext>
                  </a:extLst>
                </a:gridCol>
                <a:gridCol w="725823">
                  <a:extLst>
                    <a:ext uri="{9D8B030D-6E8A-4147-A177-3AD203B41FA5}">
                      <a16:colId xmlns:a16="http://schemas.microsoft.com/office/drawing/2014/main" val="1555317484"/>
                    </a:ext>
                  </a:extLst>
                </a:gridCol>
                <a:gridCol w="725823">
                  <a:extLst>
                    <a:ext uri="{9D8B030D-6E8A-4147-A177-3AD203B41FA5}">
                      <a16:colId xmlns:a16="http://schemas.microsoft.com/office/drawing/2014/main" val="3479355505"/>
                    </a:ext>
                  </a:extLst>
                </a:gridCol>
              </a:tblGrid>
              <a:tr h="367228">
                <a:tc>
                  <a:txBody>
                    <a:bodyPr/>
                    <a:lstStyle/>
                    <a:p>
                      <a:pPr algn="ctr"/>
                      <a:endParaRPr lang="en-IN" sz="1000" b="0" dirty="0">
                        <a:latin typeface="+mj-lt"/>
                      </a:endParaRPr>
                    </a:p>
                  </a:txBody>
                  <a:tcPr marL="0" marR="0" marT="0" marB="0">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marL="0" lvl="0" algn="ctr">
                        <a:spcBef>
                          <a:spcPts val="0"/>
                        </a:spcBef>
                        <a:spcAft>
                          <a:spcPts val="0"/>
                        </a:spcAft>
                        <a:buNone/>
                      </a:pPr>
                      <a:r>
                        <a:rPr lang="en-US" sz="1000" b="0" kern="1200" dirty="0">
                          <a:effectLst/>
                          <a:latin typeface="+mj-lt"/>
                        </a:rPr>
                        <a:t>Total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Early </a:t>
                      </a:r>
                      <a:br>
                        <a:rPr lang="en-US" sz="900" b="0" dirty="0">
                          <a:latin typeface="Franklin Gothic Medium" panose="020B0603020102020204" pitchFamily="34" charset="0"/>
                        </a:rPr>
                      </a:br>
                      <a:r>
                        <a:rPr lang="en-US" sz="900" b="0" dirty="0">
                          <a:latin typeface="Franklin Gothic Medium" panose="020B0603020102020204" pitchFamily="34" charset="0"/>
                        </a:rPr>
                        <a:t>Morning </a:t>
                      </a:r>
                      <a:br>
                        <a:rPr lang="en-US" sz="900" b="0" dirty="0">
                          <a:latin typeface="Franklin Gothic Medium" panose="020B0603020102020204" pitchFamily="34" charset="0"/>
                        </a:rPr>
                      </a:br>
                      <a:r>
                        <a:rPr lang="en-US" sz="900" b="0" dirty="0">
                          <a:latin typeface="Franklin Gothic Medium" panose="020B0603020102020204" pitchFamily="34" charset="0"/>
                        </a:rPr>
                        <a:t>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a:t>
                      </a:r>
                      <a:br>
                        <a:rPr lang="en-US" sz="900" b="0" dirty="0">
                          <a:latin typeface="Franklin Gothic Medium" panose="020B0603020102020204" pitchFamily="34" charset="0"/>
                        </a:rPr>
                      </a:br>
                      <a:r>
                        <a:rPr lang="en-US" sz="900" b="0" dirty="0">
                          <a:latin typeface="Franklin Gothic Medium" panose="020B0603020102020204" pitchFamily="34" charset="0"/>
                        </a:rPr>
                        <a:t>for One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Family </a:t>
                      </a:r>
                      <a:br>
                        <a:rPr lang="en-US" sz="900" b="0" dirty="0">
                          <a:latin typeface="Franklin Gothic Medium" panose="020B0603020102020204" pitchFamily="34" charset="0"/>
                        </a:rPr>
                      </a:br>
                      <a:r>
                        <a:rPr lang="en-US" sz="900" b="0" dirty="0">
                          <a:latin typeface="Franklin Gothic Medium" panose="020B0603020102020204" pitchFamily="34" charset="0"/>
                        </a:rPr>
                        <a:t>Breakfast</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Breakfast @ Work/School</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Mid-Morning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Lunch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Afternoon Snack</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After Work/School Bite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Dinner Alternative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Me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Evening We</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tc>
                  <a:txBody>
                    <a:bodyPr/>
                    <a:lstStyle/>
                    <a:p>
                      <a:pPr algn="ctr"/>
                      <a:r>
                        <a:rPr lang="en-US" sz="900" b="0" dirty="0">
                          <a:latin typeface="Franklin Gothic Medium" panose="020B0603020102020204" pitchFamily="34" charset="0"/>
                        </a:rPr>
                        <a:t>Bedtime / </a:t>
                      </a:r>
                      <a:br>
                        <a:rPr lang="en-US" sz="900" b="0" dirty="0">
                          <a:latin typeface="Franklin Gothic Medium" panose="020B0603020102020204" pitchFamily="34" charset="0"/>
                        </a:rPr>
                      </a:br>
                      <a:r>
                        <a:rPr lang="en-US" sz="900" b="0" dirty="0">
                          <a:latin typeface="Franklin Gothic Medium" panose="020B0603020102020204" pitchFamily="34" charset="0"/>
                        </a:rPr>
                        <a:t>Late Night Snack</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3175" cap="flat" cmpd="sng" algn="ctr">
                      <a:solidFill>
                        <a:srgbClr val="BFBFBF"/>
                      </a:solidFill>
                      <a:prstDash val="sysDot"/>
                      <a:round/>
                      <a:headEnd type="none" w="med" len="med"/>
                      <a:tailEnd type="none" w="med" len="med"/>
                    </a:lnB>
                    <a:solidFill>
                      <a:schemeClr val="bg1"/>
                    </a:solidFill>
                  </a:tcPr>
                </a:tc>
                <a:extLst>
                  <a:ext uri="{0D108BD9-81ED-4DB2-BD59-A6C34878D82A}">
                    <a16:rowId xmlns:a16="http://schemas.microsoft.com/office/drawing/2014/main" val="2183364414"/>
                  </a:ext>
                </a:extLst>
              </a:tr>
              <a:tr h="489637">
                <a:tc>
                  <a:txBody>
                    <a:bodyPr/>
                    <a:lstStyle/>
                    <a:p>
                      <a:pPr algn="l"/>
                      <a:r>
                        <a:rPr lang="en-US" sz="900" dirty="0">
                          <a:solidFill>
                            <a:schemeClr val="tx1"/>
                          </a:solidFill>
                          <a:latin typeface="Franklin Gothic Book" panose="020B0503020102020204" pitchFamily="34" charset="0"/>
                        </a:rPr>
                        <a:t>Kellogg Distribution across Occasions</a:t>
                      </a:r>
                      <a:endParaRPr lang="en-IN" sz="900" b="0" kern="1200" dirty="0">
                        <a:solidFill>
                          <a:schemeClr val="tx1"/>
                        </a:solidFill>
                        <a:latin typeface="Franklin Gothic Book" panose="020B0503020102020204" pitchFamily="34" charset="0"/>
                        <a:ea typeface="+mn-ea"/>
                        <a:cs typeface="+mn-cs"/>
                      </a:endParaRP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1449443220"/>
                  </a:ext>
                </a:extLst>
              </a:tr>
              <a:tr h="244819">
                <a:tc>
                  <a:txBody>
                    <a:bodyPr/>
                    <a:lstStyle/>
                    <a:p>
                      <a:pPr algn="l"/>
                      <a:r>
                        <a:rPr lang="en-IN" sz="900" b="0" kern="1200" dirty="0">
                          <a:solidFill>
                            <a:schemeClr val="tx1"/>
                          </a:solidFill>
                          <a:latin typeface="Franklin Gothic Book" panose="020B0503020102020204" pitchFamily="34" charset="0"/>
                          <a:ea typeface="+mn-ea"/>
                          <a:cs typeface="+mn-cs"/>
                        </a:rPr>
                        <a:t>Brand  Dol Sales</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875857116"/>
                  </a:ext>
                </a:extLst>
              </a:tr>
              <a:tr h="173975">
                <a:tc>
                  <a:txBody>
                    <a:bodyPr/>
                    <a:lstStyle/>
                    <a:p>
                      <a:pPr algn="l"/>
                      <a:r>
                        <a:rPr lang="en-US" sz="900" dirty="0">
                          <a:latin typeface="Franklin Gothic Book" panose="020B0503020102020204" pitchFamily="34" charset="0"/>
                        </a:rPr>
                        <a:t>Dol/Point</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Franklin Gothic Book" panose="020B0503020102020204" pitchFamily="34" charset="0"/>
                          <a:cs typeface="Arial"/>
                        </a:rPr>
                        <a:t>$ 1000.1</a:t>
                      </a:r>
                      <a:endPar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95000"/>
                              <a:lumOff val="5000"/>
                            </a:prstClr>
                          </a:solidFill>
                          <a:effectLst/>
                          <a:uLnTx/>
                          <a:uFillTx/>
                          <a:latin typeface="Franklin Gothic Book" panose="020B0503020102020204" pitchFamily="34" charset="0"/>
                          <a:cs typeface="Arial"/>
                        </a:rPr>
                        <a:t>$ 1000.1</a:t>
                      </a: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2158984032"/>
                  </a:ext>
                </a:extLst>
              </a:tr>
              <a:tr h="367228">
                <a:tc>
                  <a:txBody>
                    <a:bodyPr/>
                    <a:lstStyle/>
                    <a:p>
                      <a:pPr lvl="0" algn="l">
                        <a:buNone/>
                      </a:pPr>
                      <a:r>
                        <a:rPr lang="en-US" sz="900" b="0" i="0" u="none" strike="noStrike" noProof="0" dirty="0">
                          <a:latin typeface="Franklin Gothic Book" panose="020B0503020102020204" pitchFamily="34" charset="0"/>
                        </a:rPr>
                        <a:t>Brand Share</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solidFill>
                      <a:srgbClr val="FBFBFB"/>
                    </a:solidFill>
                  </a:tcPr>
                </a:tc>
                <a:extLst>
                  <a:ext uri="{0D108BD9-81ED-4DB2-BD59-A6C34878D82A}">
                    <a16:rowId xmlns:a16="http://schemas.microsoft.com/office/drawing/2014/main" val="3713834351"/>
                  </a:ext>
                </a:extLst>
              </a:tr>
              <a:tr h="367228">
                <a:tc>
                  <a:txBody>
                    <a:bodyPr/>
                    <a:lstStyle/>
                    <a:p>
                      <a:pPr algn="l"/>
                      <a:r>
                        <a:rPr lang="en-US" sz="900" dirty="0">
                          <a:latin typeface="Franklin Gothic Book" panose="020B0503020102020204" pitchFamily="34" charset="0"/>
                        </a:rPr>
                        <a:t>Gap</a:t>
                      </a:r>
                    </a:p>
                    <a:p>
                      <a:pPr lvl="0" algn="l">
                        <a:buNone/>
                      </a:pPr>
                      <a:r>
                        <a:rPr lang="en-US" sz="900" b="0" i="0" u="none" strike="noStrike" noProof="0" dirty="0">
                          <a:latin typeface="Franklin Gothic Book" panose="020B0503020102020204" pitchFamily="34" charset="0"/>
                        </a:rPr>
                        <a:t>(</a:t>
                      </a:r>
                      <a:r>
                        <a:rPr lang="en-US" sz="900" b="0" i="0" u="none" strike="noStrike" noProof="0" dirty="0" err="1">
                          <a:latin typeface="Franklin Gothic Book" panose="020B0503020102020204" pitchFamily="34" charset="0"/>
                        </a:rPr>
                        <a:t>chgYA</a:t>
                      </a:r>
                      <a:r>
                        <a:rPr lang="en-US" sz="900" b="0" i="0" u="none" strike="noStrike" noProof="0" dirty="0">
                          <a:latin typeface="Franklin Gothic Book" panose="020B0503020102020204" pitchFamily="34" charset="0"/>
                        </a:rPr>
                        <a:t>/ </a:t>
                      </a:r>
                      <a:r>
                        <a:rPr lang="en-US" sz="900" b="0" i="0" u="none" strike="noStrike" noProof="0" dirty="0" err="1">
                          <a:latin typeface="Franklin Gothic Book" panose="020B0503020102020204" pitchFamily="34" charset="0"/>
                        </a:rPr>
                        <a:t>chg</a:t>
                      </a:r>
                      <a:r>
                        <a:rPr lang="en-US" sz="900" b="0" i="0" u="none" strike="noStrike" noProof="0" dirty="0">
                          <a:latin typeface="Franklin Gothic Book" panose="020B0503020102020204" pitchFamily="34" charset="0"/>
                        </a:rPr>
                        <a:t> 2YA)</a:t>
                      </a:r>
                    </a:p>
                  </a:txBody>
                  <a:tcPr marL="0" marR="0" marT="0" marB="0" anchor="ctr">
                    <a:lnL w="6350" cap="flat" cmpd="sng" algn="ctr">
                      <a:no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mn-cs"/>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mn-cs"/>
                        </a:rPr>
                        <a:t>-20/-44</a:t>
                      </a:r>
                      <a:endParaRPr lang="en-US" sz="800" dirty="0">
                        <a:latin typeface="Franklin Gothic Book" panose="020B0503020102020204" pitchFamily="34" charset="0"/>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3175" cap="flat" cmpd="sng" algn="ctr">
                      <a:solidFill>
                        <a:srgbClr val="BFBFBF"/>
                      </a:solid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138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Franklin Gothic Book" panose="020B0503020102020204" pitchFamily="34" charset="0"/>
                          <a:cs typeface="Arial"/>
                        </a:rPr>
                        <a:t>-20/-44</a:t>
                      </a:r>
                      <a:endPar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endParaRPr>
                    </a:p>
                  </a:txBody>
                  <a:tcPr marL="0" marR="0" marT="0" marB="0" anchor="ctr">
                    <a:lnL w="3175" cap="flat" cmpd="sng" algn="ctr">
                      <a:solidFill>
                        <a:srgbClr val="BFBFBF"/>
                      </a:solidFill>
                      <a:prstDash val="sysDot"/>
                      <a:round/>
                      <a:headEnd type="none" w="med" len="med"/>
                      <a:tailEnd type="none" w="med" len="med"/>
                    </a:lnL>
                    <a:lnR w="6350" cap="flat" cmpd="sng" algn="ctr">
                      <a:noFill/>
                      <a:prstDash val="sysDot"/>
                      <a:round/>
                      <a:headEnd type="none" w="med" len="med"/>
                      <a:tailEnd type="none" w="med" len="med"/>
                    </a:lnR>
                    <a:lnT w="3175" cap="flat" cmpd="sng" algn="ctr">
                      <a:solidFill>
                        <a:srgbClr val="BFBFBF"/>
                      </a:solidFill>
                      <a:prstDash val="sysDot"/>
                      <a:round/>
                      <a:headEnd type="none" w="med" len="med"/>
                      <a:tailEnd type="none" w="med" len="med"/>
                    </a:lnT>
                    <a:lnB w="3175" cap="flat" cmpd="sng" algn="ctr">
                      <a:solidFill>
                        <a:srgbClr val="BFBFBF"/>
                      </a:solidFill>
                      <a:prstDash val="sysDot"/>
                      <a:round/>
                      <a:headEnd type="none" w="med" len="med"/>
                      <a:tailEnd type="none" w="med" len="med"/>
                    </a:lnB>
                    <a:noFill/>
                  </a:tcPr>
                </a:tc>
                <a:extLst>
                  <a:ext uri="{0D108BD9-81ED-4DB2-BD59-A6C34878D82A}">
                    <a16:rowId xmlns:a16="http://schemas.microsoft.com/office/drawing/2014/main" val="983277306"/>
                  </a:ext>
                </a:extLst>
              </a:tr>
            </a:tbl>
          </a:graphicData>
        </a:graphic>
      </p:graphicFrame>
      <p:grpSp>
        <p:nvGrpSpPr>
          <p:cNvPr id="26" name="Group 25">
            <a:extLst>
              <a:ext uri="{FF2B5EF4-FFF2-40B4-BE49-F238E27FC236}">
                <a16:creationId xmlns:a16="http://schemas.microsoft.com/office/drawing/2014/main" id="{70A3A565-80FD-4B0D-9456-160D4EFEA5E9}"/>
              </a:ext>
            </a:extLst>
          </p:cNvPr>
          <p:cNvGrpSpPr/>
          <p:nvPr/>
        </p:nvGrpSpPr>
        <p:grpSpPr>
          <a:xfrm>
            <a:off x="-69038" y="2299585"/>
            <a:ext cx="12039600" cy="45719"/>
            <a:chOff x="0" y="2340744"/>
            <a:chExt cx="12039600" cy="45719"/>
          </a:xfrm>
        </p:grpSpPr>
        <p:pic>
          <p:nvPicPr>
            <p:cNvPr id="27" name="Picture 26">
              <a:extLst>
                <a:ext uri="{FF2B5EF4-FFF2-40B4-BE49-F238E27FC236}">
                  <a16:creationId xmlns:a16="http://schemas.microsoft.com/office/drawing/2014/main" id="{80653DF3-AD40-4CFD-A03B-720C7849A335}"/>
                </a:ext>
              </a:extLst>
            </p:cNvPr>
            <p:cNvPicPr/>
            <p:nvPr/>
          </p:nvPicPr>
          <p:blipFill>
            <a:blip r:embed="rId4">
              <a:extLst>
                <a:ext uri="{28A0092B-C50C-407E-A947-70E740481C1C}">
                  <a14:useLocalDpi xmlns:a14="http://schemas.microsoft.com/office/drawing/2010/main"/>
                </a:ext>
              </a:extLst>
            </a:blip>
            <a:stretch>
              <a:fillRect/>
            </a:stretch>
          </p:blipFill>
          <p:spPr>
            <a:xfrm>
              <a:off x="0" y="2340744"/>
              <a:ext cx="12039600" cy="45719"/>
            </a:xfrm>
            <a:prstGeom prst="rect">
              <a:avLst/>
            </a:prstGeom>
          </p:spPr>
        </p:pic>
        <p:grpSp>
          <p:nvGrpSpPr>
            <p:cNvPr id="28" name="Group 27">
              <a:extLst>
                <a:ext uri="{FF2B5EF4-FFF2-40B4-BE49-F238E27FC236}">
                  <a16:creationId xmlns:a16="http://schemas.microsoft.com/office/drawing/2014/main" id="{BAD88E71-BF67-46EC-8034-614CAD51D470}"/>
                </a:ext>
              </a:extLst>
            </p:cNvPr>
            <p:cNvGrpSpPr/>
            <p:nvPr/>
          </p:nvGrpSpPr>
          <p:grpSpPr>
            <a:xfrm>
              <a:off x="581034" y="2340744"/>
              <a:ext cx="11148626" cy="0"/>
              <a:chOff x="581034" y="2340744"/>
              <a:chExt cx="11148626" cy="0"/>
            </a:xfrm>
          </p:grpSpPr>
          <p:cxnSp>
            <p:nvCxnSpPr>
              <p:cNvPr id="30" name="Straight Connector 29">
                <a:extLst>
                  <a:ext uri="{FF2B5EF4-FFF2-40B4-BE49-F238E27FC236}">
                    <a16:creationId xmlns:a16="http://schemas.microsoft.com/office/drawing/2014/main" id="{3766C568-9F2E-4492-95A6-1D4E57C3DAF8}"/>
                  </a:ext>
                </a:extLst>
              </p:cNvPr>
              <p:cNvCxnSpPr/>
              <p:nvPr/>
            </p:nvCxnSpPr>
            <p:spPr>
              <a:xfrm>
                <a:off x="1007470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FE52C5-044B-4CDE-9662-7D56DF485C33}"/>
                  </a:ext>
                </a:extLst>
              </p:cNvPr>
              <p:cNvCxnSpPr/>
              <p:nvPr/>
            </p:nvCxnSpPr>
            <p:spPr>
              <a:xfrm>
                <a:off x="716584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858563-37A7-48C3-8B00-C6CF56D717AF}"/>
                  </a:ext>
                </a:extLst>
              </p:cNvPr>
              <p:cNvCxnSpPr/>
              <p:nvPr/>
            </p:nvCxnSpPr>
            <p:spPr>
              <a:xfrm>
                <a:off x="134811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9158E5-72D7-417A-9720-BBF11E783871}"/>
                  </a:ext>
                </a:extLst>
              </p:cNvPr>
              <p:cNvCxnSpPr/>
              <p:nvPr/>
            </p:nvCxnSpPr>
            <p:spPr>
              <a:xfrm>
                <a:off x="352976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F22E0D-0791-41B1-ABC9-3AE89DD39895}"/>
                  </a:ext>
                </a:extLst>
              </p:cNvPr>
              <p:cNvCxnSpPr/>
              <p:nvPr/>
            </p:nvCxnSpPr>
            <p:spPr>
              <a:xfrm>
                <a:off x="571141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80BE06-0503-4452-ADC5-2D975CDB1220}"/>
                  </a:ext>
                </a:extLst>
              </p:cNvPr>
              <p:cNvCxnSpPr/>
              <p:nvPr/>
            </p:nvCxnSpPr>
            <p:spPr>
              <a:xfrm>
                <a:off x="862027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F6DD4B-E7D9-48E7-876D-E1D8A4A90423}"/>
                  </a:ext>
                </a:extLst>
              </p:cNvPr>
              <p:cNvCxnSpPr/>
              <p:nvPr/>
            </p:nvCxnSpPr>
            <p:spPr>
              <a:xfrm>
                <a:off x="10801922"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BA88261-216A-4C75-91C9-2C10C99A5EAA}"/>
                  </a:ext>
                </a:extLst>
              </p:cNvPr>
              <p:cNvCxnSpPr/>
              <p:nvPr/>
            </p:nvCxnSpPr>
            <p:spPr>
              <a:xfrm>
                <a:off x="789305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0D1B2E-4794-4013-B32A-770F379AE292}"/>
                  </a:ext>
                </a:extLst>
              </p:cNvPr>
              <p:cNvCxnSpPr/>
              <p:nvPr/>
            </p:nvCxnSpPr>
            <p:spPr>
              <a:xfrm>
                <a:off x="207533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42F135-FE4E-4585-B74D-B7A9EA113F94}"/>
                  </a:ext>
                </a:extLst>
              </p:cNvPr>
              <p:cNvCxnSpPr/>
              <p:nvPr/>
            </p:nvCxnSpPr>
            <p:spPr>
              <a:xfrm>
                <a:off x="4256978"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0745A5-B0EB-4E58-AEED-208B870F4E3C}"/>
                  </a:ext>
                </a:extLst>
              </p:cNvPr>
              <p:cNvCxnSpPr/>
              <p:nvPr/>
            </p:nvCxnSpPr>
            <p:spPr>
              <a:xfrm>
                <a:off x="643862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ED60DF-4912-403D-B969-33786782D97F}"/>
                  </a:ext>
                </a:extLst>
              </p:cNvPr>
              <p:cNvCxnSpPr/>
              <p:nvPr/>
            </p:nvCxnSpPr>
            <p:spPr>
              <a:xfrm>
                <a:off x="9347490"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2626A06-09F9-4FA0-B413-5132D908DA72}"/>
                  </a:ext>
                </a:extLst>
              </p:cNvPr>
              <p:cNvCxnSpPr/>
              <p:nvPr/>
            </p:nvCxnSpPr>
            <p:spPr>
              <a:xfrm>
                <a:off x="2802546"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A4D7D91-C9D6-4A56-87FC-211902ECCD53}"/>
                  </a:ext>
                </a:extLst>
              </p:cNvPr>
              <p:cNvCxnSpPr/>
              <p:nvPr/>
            </p:nvCxnSpPr>
            <p:spPr>
              <a:xfrm>
                <a:off x="498419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2E5EE4-A6AB-4241-B0F7-3E71863E5419}"/>
                  </a:ext>
                </a:extLst>
              </p:cNvPr>
              <p:cNvCxnSpPr/>
              <p:nvPr/>
            </p:nvCxnSpPr>
            <p:spPr>
              <a:xfrm>
                <a:off x="115291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2361D9-872F-4745-905C-7873978BCFFD}"/>
                  </a:ext>
                </a:extLst>
              </p:cNvPr>
              <p:cNvCxnSpPr/>
              <p:nvPr/>
            </p:nvCxnSpPr>
            <p:spPr>
              <a:xfrm>
                <a:off x="581034" y="2340744"/>
                <a:ext cx="200526" cy="0"/>
              </a:xfrm>
              <a:prstGeom prst="line">
                <a:avLst/>
              </a:prstGeom>
              <a:ln w="9525">
                <a:solidFill>
                  <a:srgbClr val="DB1348"/>
                </a:solidFill>
              </a:ln>
            </p:spPr>
            <p:style>
              <a:lnRef idx="1">
                <a:schemeClr val="accent1"/>
              </a:lnRef>
              <a:fillRef idx="0">
                <a:schemeClr val="accent1"/>
              </a:fillRef>
              <a:effectRef idx="0">
                <a:schemeClr val="accent1"/>
              </a:effectRef>
              <a:fontRef idx="minor">
                <a:schemeClr val="tx1"/>
              </a:fontRef>
            </p:style>
          </p:cxnSp>
        </p:grpSp>
      </p:grpSp>
      <p:sp>
        <p:nvSpPr>
          <p:cNvPr id="47" name="Rectangle 46">
            <a:extLst>
              <a:ext uri="{FF2B5EF4-FFF2-40B4-BE49-F238E27FC236}">
                <a16:creationId xmlns:a16="http://schemas.microsoft.com/office/drawing/2014/main" id="{0048CBD1-3AF8-4646-A38D-36438F049B64}"/>
              </a:ext>
            </a:extLst>
          </p:cNvPr>
          <p:cNvSpPr/>
          <p:nvPr/>
        </p:nvSpPr>
        <p:spPr>
          <a:xfrm>
            <a:off x="1576566" y="1220979"/>
            <a:ext cx="10237747"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CD2807EB-B6BC-4024-8E12-873751EFC1E2}"/>
              </a:ext>
            </a:extLst>
          </p:cNvPr>
          <p:cNvSpPr>
            <a:spLocks noGrp="1"/>
          </p:cNvSpPr>
          <p:nvPr>
            <p:ph type="sldNum" sz="quarter" idx="4"/>
          </p:nvPr>
        </p:nvSpPr>
        <p:spPr/>
        <p:txBody>
          <a:bodyPr/>
          <a:lstStyle/>
          <a:p>
            <a:fld id="{A26DCA39-FE7E-4B33-9419-C9BB65BD885E}" type="slidenum">
              <a:rPr lang="en-US" smtClean="0"/>
              <a:t>80</a:t>
            </a:fld>
            <a:endParaRPr lang="en-US"/>
          </a:p>
        </p:txBody>
      </p:sp>
    </p:spTree>
    <p:extLst>
      <p:ext uri="{BB962C8B-B14F-4D97-AF65-F5344CB8AC3E}">
        <p14:creationId xmlns:p14="http://schemas.microsoft.com/office/powerpoint/2010/main" val="133323536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2"/>
          <p:cNvSpPr txBox="1"/>
          <p:nvPr/>
        </p:nvSpPr>
        <p:spPr>
          <a:xfrm>
            <a:off x="11710672" y="6532931"/>
            <a:ext cx="444062" cy="275677"/>
          </a:xfrm>
          <a:prstGeom prst="rect">
            <a:avLst/>
          </a:prstGeom>
        </p:spPr>
        <p:txBody>
          <a:bodyPr anchor="ctr"/>
          <a:lstStyle>
            <a:defPPr>
              <a:defRPr lang="en-US"/>
            </a:defPPr>
            <a:lvl1pPr marL="0" algn="ctr" defTabSz="914400" rtl="0" eaLnBrk="1" latinLnBrk="0" hangingPunct="1">
              <a:defRPr sz="7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fld id="{A26DCA39-FE7E-4B33-9419-C9BB65BD885E}" type="slidenum">
              <a:rPr kumimoji="0" lang="en-US" sz="700" b="0" i="0" u="none" strike="noStrike" kern="1200" cap="none" spc="0" normalizeH="0" baseline="0" noProof="0" smtClean="0">
                <a:ln>
                  <a:noFill/>
                </a:ln>
                <a:solidFill>
                  <a:prstClr val="black">
                    <a:lumMod val="50000"/>
                    <a:lumOff val="50000"/>
                  </a:prstClr>
                </a:solidFill>
                <a:effectLst/>
                <a:uLnTx/>
                <a:uFillTx/>
                <a:latin typeface="Arial"/>
                <a:ea typeface="+mn-ea"/>
                <a:cs typeface="Arial"/>
              </a:rPr>
              <a:pPr marL="0" marR="0" lvl="0" indent="0" algn="ctr" defTabSz="914400" rtl="0" eaLnBrk="1" fontAlgn="auto" latinLnBrk="0" hangingPunct="1">
                <a:lnSpc>
                  <a:spcPct val="100000"/>
                </a:lnSpc>
                <a:spcBef>
                  <a:spcPct val="0"/>
                </a:spcBef>
                <a:spcAft>
                  <a:spcPct val="0"/>
                </a:spcAft>
                <a:buClrTx/>
                <a:buSzTx/>
                <a:buFontTx/>
                <a:buNone/>
                <a:tabLst/>
                <a:defRPr/>
              </a:pPr>
              <a:t>81</a:t>
            </a:fld>
            <a:endParaRPr kumimoji="0" lang="en-US" sz="7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
        <p:nvSpPr>
          <p:cNvPr id="32" name="Title">
            <a:extLst>
              <a:ext uri="{FF2B5EF4-FFF2-40B4-BE49-F238E27FC236}">
                <a16:creationId xmlns:a16="http://schemas.microsoft.com/office/drawing/2014/main" id="{1BEBD542-CBFF-5B44-9C6A-C4CC5533BCDB}"/>
              </a:ext>
            </a:extLst>
          </p:cNvPr>
          <p:cNvSpPr txBox="1"/>
          <p:nvPr/>
        </p:nvSpPr>
        <p:spPr>
          <a:xfrm>
            <a:off x="281482" y="409315"/>
            <a:ext cx="11338560"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DB1348"/>
                </a:solidFill>
                <a:latin typeface="+mj-lt"/>
                <a:ea typeface="+mj-ea"/>
                <a:cs typeface="+mj-cs"/>
              </a:defRPr>
            </a:lvl1pPr>
          </a:lstStyle>
          <a:p>
            <a:pPr>
              <a:spcAft>
                <a:spcPct val="0"/>
              </a:spcAft>
              <a:defRPr/>
            </a:pPr>
            <a:r>
              <a:rPr kumimoji="0" lang="en-US" b="0" i="0" u="none" strike="noStrike" kern="1200" cap="none" spc="0" normalizeH="0" baseline="0" noProof="0" dirty="0">
                <a:ln>
                  <a:noFill/>
                </a:ln>
                <a:solidFill>
                  <a:srgbClr val="DB1348"/>
                </a:solidFill>
                <a:effectLst/>
                <a:uLnTx/>
                <a:uFillTx/>
                <a:latin typeface="Franklin Gothic Medium Cond"/>
                <a:ea typeface="+mj-ea"/>
                <a:cs typeface="+mj-cs"/>
              </a:rPr>
              <a:t>&lt;Brand&gt;</a:t>
            </a:r>
            <a:r>
              <a:rPr kumimoji="0" lang="en-US" sz="3200" b="0" i="0" u="none" strike="noStrike" kern="1200" cap="none" spc="0" normalizeH="0" baseline="0" noProof="0" dirty="0">
                <a:ln>
                  <a:noFill/>
                </a:ln>
                <a:solidFill>
                  <a:srgbClr val="DB1348"/>
                </a:solidFill>
                <a:effectLst/>
                <a:uLnTx/>
                <a:uFillTx/>
                <a:latin typeface="Franklin Gothic Medium Cond"/>
                <a:cs typeface="Arial"/>
              </a:rPr>
              <a:t>: Occasion Size &amp; Trend</a:t>
            </a:r>
          </a:p>
          <a:p>
            <a:pPr marL="0" marR="0" lvl="0" indent="0" algn="l" defTabSz="914400" rtl="0" eaLnBrk="1" fontAlgn="auto" latinLnBrk="0" hangingPunct="1">
              <a:lnSpc>
                <a:spcPct val="9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DB1348"/>
                </a:solidFill>
                <a:effectLst/>
                <a:uLnTx/>
                <a:uFillTx/>
                <a:latin typeface="Franklin Gothic Medium Cond"/>
                <a:cs typeface="Arial"/>
              </a:rPr>
              <a:t>How big/small is the category within occasions and how has that changed?</a:t>
            </a:r>
          </a:p>
        </p:txBody>
      </p:sp>
      <p:sp>
        <p:nvSpPr>
          <p:cNvPr id="50" name="Rectangle 49">
            <a:extLst>
              <a:ext uri="{FF2B5EF4-FFF2-40B4-BE49-F238E27FC236}">
                <a16:creationId xmlns:a16="http://schemas.microsoft.com/office/drawing/2014/main" id="{6B8F2633-EEB2-7144-8336-8EA858E33C63}"/>
              </a:ext>
            </a:extLst>
          </p:cNvPr>
          <p:cNvSpPr/>
          <p:nvPr/>
        </p:nvSpPr>
        <p:spPr>
          <a:xfrm>
            <a:off x="377686" y="1159424"/>
            <a:ext cx="8165813" cy="1034707"/>
          </a:xfrm>
          <a:prstGeom prst="rect">
            <a:avLst/>
          </a:prstGeom>
          <a:solidFill>
            <a:schemeClr val="bg1"/>
          </a:solidFill>
          <a:ln>
            <a:noFill/>
          </a:ln>
          <a:effectLst>
            <a:outerShdw blurRad="762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Arial"/>
            </a:endParaRPr>
          </a:p>
        </p:txBody>
      </p:sp>
      <p:sp>
        <p:nvSpPr>
          <p:cNvPr id="51" name="Rectangle 50">
            <a:extLst>
              <a:ext uri="{FF2B5EF4-FFF2-40B4-BE49-F238E27FC236}">
                <a16:creationId xmlns:a16="http://schemas.microsoft.com/office/drawing/2014/main" id="{83940A7E-4C7A-604A-AF61-5C9FB288F5D7}"/>
              </a:ext>
            </a:extLst>
          </p:cNvPr>
          <p:cNvSpPr/>
          <p:nvPr/>
        </p:nvSpPr>
        <p:spPr>
          <a:xfrm>
            <a:off x="377686" y="1176112"/>
            <a:ext cx="1687334" cy="30777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B1348"/>
                </a:solidFill>
                <a:effectLst/>
                <a:uLnTx/>
                <a:uFillTx/>
                <a:latin typeface="Franklin Gothic Medium Cond"/>
                <a:ea typeface="+mj-ea"/>
                <a:cs typeface="Arial"/>
              </a:rPr>
              <a:t>Interpretation/Insight: </a:t>
            </a:r>
          </a:p>
        </p:txBody>
      </p:sp>
      <p:cxnSp>
        <p:nvCxnSpPr>
          <p:cNvPr id="61" name="Straight Connector 60">
            <a:extLst>
              <a:ext uri="{FF2B5EF4-FFF2-40B4-BE49-F238E27FC236}">
                <a16:creationId xmlns:a16="http://schemas.microsoft.com/office/drawing/2014/main" id="{EE59B1FF-6336-1E4C-8D02-B2B1D10EA452}"/>
              </a:ext>
            </a:extLst>
          </p:cNvPr>
          <p:cNvCxnSpPr>
            <a:cxnSpLocks/>
          </p:cNvCxnSpPr>
          <p:nvPr/>
        </p:nvCxnSpPr>
        <p:spPr>
          <a:xfrm>
            <a:off x="726018" y="4942873"/>
            <a:ext cx="0" cy="0"/>
          </a:xfrm>
          <a:prstGeom prst="line">
            <a:avLst/>
          </a:prstGeom>
          <a:ln w="2222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CF529B-1804-9B47-9E31-1B61E72F3037}"/>
              </a:ext>
            </a:extLst>
          </p:cNvPr>
          <p:cNvCxnSpPr>
            <a:cxnSpLocks/>
          </p:cNvCxnSpPr>
          <p:nvPr/>
        </p:nvCxnSpPr>
        <p:spPr>
          <a:xfrm flipH="1">
            <a:off x="3396343" y="6162552"/>
            <a:ext cx="2899284" cy="3686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02BBDA-3502-5544-AD2D-665FD928BA74}"/>
              </a:ext>
            </a:extLst>
          </p:cNvPr>
          <p:cNvSpPr txBox="1"/>
          <p:nvPr/>
        </p:nvSpPr>
        <p:spPr>
          <a:xfrm>
            <a:off x="653478" y="6031747"/>
            <a:ext cx="3161079" cy="26161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sz="1100" b="1">
                <a:solidFill>
                  <a:srgbClr val="50555C"/>
                </a:solidFill>
                <a:latin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prstClr val="black"/>
                </a:solidFill>
                <a:latin typeface="Franklin Gothic Medium" panose="020B0603020102020204" pitchFamily="34" charset="0"/>
                <a:cs typeface="Arial"/>
              </a:rPr>
              <a:t>Brand</a:t>
            </a:r>
            <a:r>
              <a:rPr kumimoji="0" lang="en-US"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 Occasion Size- $Millions</a:t>
            </a:r>
          </a:p>
        </p:txBody>
      </p:sp>
      <p:pic>
        <p:nvPicPr>
          <p:cNvPr id="91" name="Picture 90">
            <a:extLst>
              <a:ext uri="{FF2B5EF4-FFF2-40B4-BE49-F238E27FC236}">
                <a16:creationId xmlns:a16="http://schemas.microsoft.com/office/drawing/2014/main" id="{D081DDBE-01CA-DC4E-8FA8-F2F57BE43F17}"/>
              </a:ext>
            </a:extLst>
          </p:cNvPr>
          <p:cNvPicPr/>
          <p:nvPr/>
        </p:nvPicPr>
        <p:blipFill>
          <a:blip r:embed="rId3">
            <a:extLst>
              <a:ext uri="{28A0092B-C50C-407E-A947-70E740481C1C}">
                <a14:useLocalDpi xmlns:a14="http://schemas.microsoft.com/office/drawing/2010/main" val="0"/>
              </a:ext>
            </a:extLst>
          </a:blip>
          <a:stretch>
            <a:fillRect/>
          </a:stretch>
        </p:blipFill>
        <p:spPr>
          <a:xfrm flipV="1">
            <a:off x="379458" y="1401403"/>
            <a:ext cx="7974495" cy="55826"/>
          </a:xfrm>
          <a:prstGeom prst="rect">
            <a:avLst/>
          </a:prstGeom>
        </p:spPr>
      </p:pic>
      <p:cxnSp>
        <p:nvCxnSpPr>
          <p:cNvPr id="18" name="Straight Connector 17">
            <a:extLst>
              <a:ext uri="{FF2B5EF4-FFF2-40B4-BE49-F238E27FC236}">
                <a16:creationId xmlns:a16="http://schemas.microsoft.com/office/drawing/2014/main" id="{A6A8CFF2-9A07-4F42-AB42-8426B5E47FA7}"/>
              </a:ext>
            </a:extLst>
          </p:cNvPr>
          <p:cNvCxnSpPr/>
          <p:nvPr/>
        </p:nvCxnSpPr>
        <p:spPr>
          <a:xfrm>
            <a:off x="603581" y="2761039"/>
            <a:ext cx="0" cy="3231199"/>
          </a:xfrm>
          <a:prstGeom prst="line">
            <a:avLst/>
          </a:prstGeom>
          <a:ln>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56135E8-CAD5-B449-9734-BA4CF697263D}"/>
              </a:ext>
            </a:extLst>
          </p:cNvPr>
          <p:cNvSpPr txBox="1"/>
          <p:nvPr/>
        </p:nvSpPr>
        <p:spPr>
          <a:xfrm rot="16200000">
            <a:off x="-1065624" y="4478298"/>
            <a:ext cx="303320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dirty="0">
                <a:solidFill>
                  <a:prstClr val="black"/>
                </a:solidFill>
                <a:latin typeface="Franklin Gothic Medium" panose="020B0603020102020204" pitchFamily="34" charset="0"/>
                <a:cs typeface="Arial"/>
              </a:rPr>
              <a:t>Brand</a:t>
            </a:r>
            <a:r>
              <a:rPr kumimoji="0" lang="en-IN" sz="1100" b="0" i="0" u="none" strike="noStrike" kern="1200" cap="none" spc="0" normalizeH="0" baseline="0" noProof="0" dirty="0">
                <a:ln>
                  <a:noFill/>
                </a:ln>
                <a:solidFill>
                  <a:prstClr val="black"/>
                </a:solidFill>
                <a:effectLst/>
                <a:uLnTx/>
                <a:uFillTx/>
                <a:latin typeface="Franklin Gothic Medium" panose="020B0603020102020204" pitchFamily="34" charset="0"/>
                <a:cs typeface="Arial"/>
              </a:rPr>
              <a:t> Share of Occasion</a:t>
            </a:r>
          </a:p>
        </p:txBody>
      </p:sp>
      <p:grpSp>
        <p:nvGrpSpPr>
          <p:cNvPr id="25" name="Group 24">
            <a:extLst>
              <a:ext uri="{FF2B5EF4-FFF2-40B4-BE49-F238E27FC236}">
                <a16:creationId xmlns:a16="http://schemas.microsoft.com/office/drawing/2014/main" id="{FEBD00E0-C1AD-4985-89C3-E4E13FB48B17}"/>
              </a:ext>
            </a:extLst>
          </p:cNvPr>
          <p:cNvGrpSpPr/>
          <p:nvPr/>
        </p:nvGrpSpPr>
        <p:grpSpPr>
          <a:xfrm>
            <a:off x="4409923" y="6151107"/>
            <a:ext cx="1885703" cy="230832"/>
            <a:chOff x="9681685" y="879365"/>
            <a:chExt cx="1885703" cy="230832"/>
          </a:xfrm>
        </p:grpSpPr>
        <p:sp>
          <p:nvSpPr>
            <p:cNvPr id="26" name="TextBox 25">
              <a:extLst>
                <a:ext uri="{FF2B5EF4-FFF2-40B4-BE49-F238E27FC236}">
                  <a16:creationId xmlns:a16="http://schemas.microsoft.com/office/drawing/2014/main" id="{6D128375-E086-41F8-BA39-2866FAE4536C}"/>
                </a:ext>
              </a:extLst>
            </p:cNvPr>
            <p:cNvSpPr txBox="1"/>
            <p:nvPr/>
          </p:nvSpPr>
          <p:spPr>
            <a:xfrm>
              <a:off x="10047889" y="887059"/>
              <a:ext cx="1519499"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Franklin Gothic Book" panose="020B0503020102020204" pitchFamily="34" charset="0"/>
                  <a:cs typeface="Arial"/>
                </a:rPr>
                <a:t>largest consumption occasions</a:t>
              </a:r>
            </a:p>
          </p:txBody>
        </p:sp>
        <p:sp>
          <p:nvSpPr>
            <p:cNvPr id="27" name="Oval 26">
              <a:extLst>
                <a:ext uri="{FF2B5EF4-FFF2-40B4-BE49-F238E27FC236}">
                  <a16:creationId xmlns:a16="http://schemas.microsoft.com/office/drawing/2014/main" id="{C344CC03-DD48-4415-9E99-00F03645E768}"/>
                </a:ext>
              </a:extLst>
            </p:cNvPr>
            <p:cNvSpPr/>
            <p:nvPr/>
          </p:nvSpPr>
          <p:spPr>
            <a:xfrm>
              <a:off x="9681685" y="927679"/>
              <a:ext cx="134976" cy="134205"/>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Franklin Gothic Book" panose="020B0503020102020204" pitchFamily="34" charset="0"/>
                <a:cs typeface="Arial"/>
              </a:endParaRPr>
            </a:p>
          </p:txBody>
        </p:sp>
        <p:sp>
          <p:nvSpPr>
            <p:cNvPr id="28" name="TextBox 27">
              <a:extLst>
                <a:ext uri="{FF2B5EF4-FFF2-40B4-BE49-F238E27FC236}">
                  <a16:creationId xmlns:a16="http://schemas.microsoft.com/office/drawing/2014/main" id="{437A92E7-50C5-40AE-B920-4574D21C048A}"/>
                </a:ext>
              </a:extLst>
            </p:cNvPr>
            <p:cNvSpPr txBox="1"/>
            <p:nvPr/>
          </p:nvSpPr>
          <p:spPr>
            <a:xfrm>
              <a:off x="9790386" y="879365"/>
              <a:ext cx="457199"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Franklin Gothic Book" panose="020B0503020102020204" pitchFamily="34" charset="0"/>
                  <a:cs typeface="Arial"/>
                </a:rPr>
                <a:t>= </a:t>
              </a:r>
            </a:p>
          </p:txBody>
        </p:sp>
      </p:grpSp>
      <p:grpSp>
        <p:nvGrpSpPr>
          <p:cNvPr id="23" name="Group 22">
            <a:extLst>
              <a:ext uri="{FF2B5EF4-FFF2-40B4-BE49-F238E27FC236}">
                <a16:creationId xmlns:a16="http://schemas.microsoft.com/office/drawing/2014/main" id="{5E6B5721-81FD-4ABF-A599-A79DB90DCBA2}"/>
              </a:ext>
            </a:extLst>
          </p:cNvPr>
          <p:cNvGrpSpPr/>
          <p:nvPr/>
        </p:nvGrpSpPr>
        <p:grpSpPr>
          <a:xfrm>
            <a:off x="3692976" y="6453235"/>
            <a:ext cx="6309360" cy="369332"/>
            <a:chOff x="3692976" y="6453235"/>
            <a:chExt cx="6309360" cy="369332"/>
          </a:xfrm>
        </p:grpSpPr>
        <p:sp>
          <p:nvSpPr>
            <p:cNvPr id="24" name="TextBox 23">
              <a:extLst>
                <a:ext uri="{FF2B5EF4-FFF2-40B4-BE49-F238E27FC236}">
                  <a16:creationId xmlns:a16="http://schemas.microsoft.com/office/drawing/2014/main" id="{6A55A639-553E-416B-969C-D913C1B1E453}"/>
                </a:ext>
              </a:extLst>
            </p:cNvPr>
            <p:cNvSpPr txBox="1"/>
            <p:nvPr/>
          </p:nvSpPr>
          <p:spPr>
            <a:xfrm>
              <a:off x="3692976" y="6453235"/>
              <a:ext cx="6309360" cy="369332"/>
            </a:xfrm>
            <a:prstGeom prst="rect">
              <a:avLst/>
            </a:prstGeom>
            <a:noFill/>
          </p:spPr>
          <p:txBody>
            <a:bodyPr wrap="square" rtlCol="0">
              <a:spAutoFit/>
            </a:bodyPr>
            <a:lstStyle/>
            <a:p>
              <a:pPr lvl="0">
                <a:defRPr/>
              </a:pPr>
              <a:r>
                <a:rPr lang="en-US" sz="900" dirty="0">
                  <a:solidFill>
                    <a:prstClr val="black">
                      <a:lumMod val="50000"/>
                      <a:lumOff val="50000"/>
                    </a:prstClr>
                  </a:solidFill>
                </a:rPr>
                <a:t>Source: Project Landmark</a:t>
              </a:r>
            </a:p>
            <a:p>
              <a:pPr lvl="0">
                <a:defRPr/>
              </a:pPr>
              <a:r>
                <a:rPr lang="en-US" sz="900" dirty="0">
                  <a:solidFill>
                    <a:prstClr val="black">
                      <a:lumMod val="50000"/>
                      <a:lumOff val="50000"/>
                    </a:prstClr>
                  </a:solidFill>
                </a:rPr>
                <a:t>Measure: Brand Share of Occasions | Change Vs year ago, Change Vs 2 year ago        Positive       Negative  </a:t>
              </a:r>
            </a:p>
          </p:txBody>
        </p:sp>
        <p:sp>
          <p:nvSpPr>
            <p:cNvPr id="29" name="Flowchart: Connector 28">
              <a:extLst>
                <a:ext uri="{FF2B5EF4-FFF2-40B4-BE49-F238E27FC236}">
                  <a16:creationId xmlns:a16="http://schemas.microsoft.com/office/drawing/2014/main" id="{99903DE6-200B-47A6-A5C1-618D24214644}"/>
                </a:ext>
              </a:extLst>
            </p:cNvPr>
            <p:cNvSpPr/>
            <p:nvPr/>
          </p:nvSpPr>
          <p:spPr>
            <a:xfrm>
              <a:off x="8053368" y="6646274"/>
              <a:ext cx="108284" cy="11150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lowchart: Connector 29">
              <a:extLst>
                <a:ext uri="{FF2B5EF4-FFF2-40B4-BE49-F238E27FC236}">
                  <a16:creationId xmlns:a16="http://schemas.microsoft.com/office/drawing/2014/main" id="{C65C3AD1-07E3-4C78-A923-6C60363AA3BE}"/>
                </a:ext>
              </a:extLst>
            </p:cNvPr>
            <p:cNvSpPr/>
            <p:nvPr/>
          </p:nvSpPr>
          <p:spPr>
            <a:xfrm>
              <a:off x="8675000" y="6646274"/>
              <a:ext cx="108284" cy="111504"/>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ABF671E-C320-44FF-A416-AA3C87456533}"/>
              </a:ext>
            </a:extLst>
          </p:cNvPr>
          <p:cNvSpPr/>
          <p:nvPr/>
        </p:nvSpPr>
        <p:spPr>
          <a:xfrm>
            <a:off x="437831" y="1521194"/>
            <a:ext cx="6851984" cy="523220"/>
          </a:xfrm>
          <a:prstGeom prst="rect">
            <a:avLst/>
          </a:prstGeom>
        </p:spPr>
        <p:txBody>
          <a:bodyPr wrap="square">
            <a:spAutoFit/>
          </a:bodyPr>
          <a:lstStyle/>
          <a:p>
            <a:pPr lvl="0">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ea typeface="+mj-ea"/>
                <a:cs typeface="+mj-cs"/>
              </a:rPr>
              <a:t>xxxxxxxx</a:t>
            </a:r>
            <a:endParaRPr lang="en-US" sz="1400" dirty="0">
              <a:solidFill>
                <a:schemeClr val="tx1">
                  <a:lumMod val="65000"/>
                  <a:lumOff val="35000"/>
                </a:schemeClr>
              </a:solidFill>
              <a:latin typeface="Franklin Gothic Book" panose="020B0503020102020204" pitchFamily="34" charset="0"/>
              <a:ea typeface="+mj-ea"/>
              <a:cs typeface="+mj-cs"/>
            </a:endParaRPr>
          </a:p>
          <a:p>
            <a:pPr>
              <a:spcBef>
                <a:spcPct val="0"/>
              </a:spcBef>
              <a:spcAft>
                <a:spcPct val="0"/>
              </a:spcAft>
              <a:defRPr/>
            </a:pPr>
            <a:r>
              <a:rPr lang="en-US" sz="1400" dirty="0" err="1">
                <a:solidFill>
                  <a:schemeClr val="tx1">
                    <a:lumMod val="65000"/>
                    <a:lumOff val="35000"/>
                  </a:schemeClr>
                </a:solidFill>
                <a:latin typeface="Franklin Gothic Book" panose="020B0503020102020204" pitchFamily="34" charset="0"/>
              </a:rPr>
              <a:t>xxxxxxxx</a:t>
            </a:r>
            <a:endParaRPr lang="en-US" sz="1400" dirty="0">
              <a:solidFill>
                <a:schemeClr val="tx1">
                  <a:lumMod val="65000"/>
                  <a:lumOff val="35000"/>
                </a:schemeClr>
              </a:solidFill>
              <a:latin typeface="Franklin Gothic Book" panose="020B0503020102020204" pitchFamily="34" charset="0"/>
            </a:endParaRPr>
          </a:p>
        </p:txBody>
      </p:sp>
      <p:graphicFrame>
        <p:nvGraphicFramePr>
          <p:cNvPr id="42" name="Table1">
            <a:extLst>
              <a:ext uri="{FF2B5EF4-FFF2-40B4-BE49-F238E27FC236}">
                <a16:creationId xmlns:a16="http://schemas.microsoft.com/office/drawing/2014/main" id="{09CFBDE2-F342-4A59-9347-C8D0D78DE08C}"/>
              </a:ext>
            </a:extLst>
          </p:cNvPr>
          <p:cNvGraphicFramePr>
            <a:graphicFrameLocks noGrp="1"/>
          </p:cNvGraphicFramePr>
          <p:nvPr>
            <p:extLst>
              <p:ext uri="{D42A27DB-BD31-4B8C-83A1-F6EECF244321}">
                <p14:modId xmlns:p14="http://schemas.microsoft.com/office/powerpoint/2010/main" val="973085574"/>
              </p:ext>
            </p:extLst>
          </p:nvPr>
        </p:nvGraphicFramePr>
        <p:xfrm>
          <a:off x="8807347" y="1128209"/>
          <a:ext cx="3224229" cy="4997489"/>
        </p:xfrm>
        <a:graphic>
          <a:graphicData uri="http://schemas.openxmlformats.org/drawingml/2006/table">
            <a:tbl>
              <a:tblPr firstRow="1" bandRow="1">
                <a:tableStyleId>{5C22544A-7EE6-4342-B048-85BDC9FD1C3A}</a:tableStyleId>
              </a:tblPr>
              <a:tblGrid>
                <a:gridCol w="171186">
                  <a:extLst>
                    <a:ext uri="{9D8B030D-6E8A-4147-A177-3AD203B41FA5}">
                      <a16:colId xmlns:a16="http://schemas.microsoft.com/office/drawing/2014/main" val="2648791197"/>
                    </a:ext>
                  </a:extLst>
                </a:gridCol>
                <a:gridCol w="1779843">
                  <a:extLst>
                    <a:ext uri="{9D8B030D-6E8A-4147-A177-3AD203B41FA5}">
                      <a16:colId xmlns:a16="http://schemas.microsoft.com/office/drawing/2014/main" val="3430698903"/>
                    </a:ext>
                  </a:extLst>
                </a:gridCol>
                <a:gridCol w="424400">
                  <a:extLst>
                    <a:ext uri="{9D8B030D-6E8A-4147-A177-3AD203B41FA5}">
                      <a16:colId xmlns:a16="http://schemas.microsoft.com/office/drawing/2014/main" val="633616574"/>
                    </a:ext>
                  </a:extLst>
                </a:gridCol>
                <a:gridCol w="424400">
                  <a:extLst>
                    <a:ext uri="{9D8B030D-6E8A-4147-A177-3AD203B41FA5}">
                      <a16:colId xmlns:a16="http://schemas.microsoft.com/office/drawing/2014/main" val="2020070162"/>
                    </a:ext>
                  </a:extLst>
                </a:gridCol>
                <a:gridCol w="424400">
                  <a:extLst>
                    <a:ext uri="{9D8B030D-6E8A-4147-A177-3AD203B41FA5}">
                      <a16:colId xmlns:a16="http://schemas.microsoft.com/office/drawing/2014/main" val="3544703906"/>
                    </a:ext>
                  </a:extLst>
                </a:gridCol>
              </a:tblGrid>
              <a:tr h="384727">
                <a:tc>
                  <a:txBody>
                    <a:bodyPr/>
                    <a:lstStyle/>
                    <a:p>
                      <a:pPr algn="l" fontAlgn="b"/>
                      <a:endParaRPr lang="en-IN" sz="900" b="0" i="0" u="none" strike="noStrike" dirty="0">
                        <a:solidFill>
                          <a:srgbClr val="000000"/>
                        </a:solidFill>
                        <a:effectLst/>
                        <a:latin typeface="+mj-lt"/>
                      </a:endParaRP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Occasion</a:t>
                      </a:r>
                    </a:p>
                    <a:p>
                      <a:pPr algn="ctr" fontAlgn="b"/>
                      <a:r>
                        <a:rPr lang="en-IN" sz="900" b="0" i="0" u="none" strike="noStrike" dirty="0">
                          <a:solidFill>
                            <a:srgbClr val="000000"/>
                          </a:solidFill>
                          <a:effectLst/>
                          <a:latin typeface="+mj-lt"/>
                        </a:rPr>
                        <a:t>w/in category</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Share</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tc>
                  <a:txBody>
                    <a:bodyPr/>
                    <a:lstStyle/>
                    <a:p>
                      <a:pPr algn="ctr" fontAlgn="b"/>
                      <a:r>
                        <a:rPr lang="en-IN" sz="900" b="0" i="0" u="none" strike="noStrike" dirty="0">
                          <a:solidFill>
                            <a:srgbClr val="000000"/>
                          </a:solidFill>
                          <a:effectLst/>
                          <a:latin typeface="+mj-lt"/>
                        </a:rPr>
                        <a:t>Change 2YA</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no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305905096"/>
                  </a:ext>
                </a:extLst>
              </a:tr>
              <a:tr h="329483">
                <a:tc>
                  <a:txBody>
                    <a:bodyPr/>
                    <a:lstStyle/>
                    <a:p>
                      <a:pPr algn="ctr" fontAlgn="b"/>
                      <a:r>
                        <a:rPr lang="en-IN" sz="900" b="0" i="0" u="none" strike="noStrike" dirty="0">
                          <a:solidFill>
                            <a:srgbClr val="C00000"/>
                          </a:solidFill>
                          <a:effectLst/>
                          <a:latin typeface="+mj-lt"/>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solidFill>
                      <a:schemeClr val="bg1"/>
                    </a:solidFill>
                  </a:tcPr>
                </a:tc>
                <a:tc>
                  <a:txBody>
                    <a:bodyPr/>
                    <a:lstStyle/>
                    <a:p>
                      <a:pPr algn="l" fontAlgn="b"/>
                      <a:r>
                        <a:rPr lang="en-IN" sz="1000" u="none" strike="noStrike" dirty="0">
                          <a:effectLst/>
                          <a:latin typeface="+mj-lt"/>
                        </a:rPr>
                        <a:t>Breakfast @ Work / School</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900" b="0" i="0" u="none" strike="noStrike" dirty="0">
                          <a:solidFill>
                            <a:srgbClr val="000000"/>
                          </a:solidFill>
                          <a:effectLst/>
                          <a:latin typeface="Franklin Gothic Medium" panose="020B0603020102020204" pitchFamily="34" charset="0"/>
                        </a:rPr>
                        <a:t>3.3%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59819628"/>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E84518"/>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Me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3461260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660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Family Breakfast</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2279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2698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Mid Morning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772512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tx2">
                              <a:lumMod val="20000"/>
                              <a:lumOff val="8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Evening We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77900414"/>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chemeClr val="bg1">
                              <a:lumMod val="50000"/>
                            </a:schemeClr>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Early Morning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a:solidFill>
                            <a:srgbClr val="FF6E0C"/>
                          </a:solidFill>
                          <a:effectLst/>
                          <a:latin typeface="Franklin Gothic Book" panose="020B0503020102020204" pitchFamily="34" charset="0"/>
                        </a:rPr>
                        <a:t>-0.5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8668568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92D050"/>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 Work / School Bite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947936"/>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FFF57B"/>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20681920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D1D105"/>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Breakfast For One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0.4</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15071152"/>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BCB311"/>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Afternoon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0.0</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503249903"/>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A4F6FF"/>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Bedtime / Late Night Snack</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1.9%</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FF6E0C"/>
                          </a:solidFill>
                          <a:effectLst/>
                          <a:latin typeface="Franklin Gothic Book" panose="020B0503020102020204" pitchFamily="34" charset="0"/>
                        </a:rPr>
                        <a:t>-1.3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87080475"/>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ADDCD"/>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1.1%</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0.3</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646385560"/>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EB9D2"/>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Lunch Alternative</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2.5%</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0.6</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48309639"/>
                  </a:ext>
                </a:extLst>
              </a:tr>
              <a:tr h="3294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D8DD3"/>
                          </a:solidFill>
                          <a:effectLst/>
                          <a:uLnTx/>
                          <a:uFillTx/>
                          <a:latin typeface="+mj-lt"/>
                          <a:cs typeface="Arial"/>
                        </a:rPr>
                        <a:t>●</a:t>
                      </a:r>
                    </a:p>
                  </a:txBody>
                  <a:tcPr marL="0" marR="0" marT="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l" fontAlgn="b"/>
                      <a:r>
                        <a:rPr lang="en-IN" sz="1000" u="none" strike="noStrike" dirty="0">
                          <a:effectLst/>
                          <a:latin typeface="+mj-lt"/>
                        </a:rPr>
                        <a:t>Dinner</a:t>
                      </a:r>
                      <a:endParaRPr lang="en-IN" sz="1000" b="1" i="0" u="none" strike="noStrike" dirty="0">
                        <a:solidFill>
                          <a:srgbClr val="000000"/>
                        </a:solidFill>
                        <a:effectLst/>
                        <a:latin typeface="+mj-lt"/>
                      </a:endParaRPr>
                    </a:p>
                  </a:txBody>
                  <a:tcPr marL="7620" marR="7620" marT="7620"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Medium" panose="020B0603020102020204" pitchFamily="34" charset="0"/>
                        </a:rPr>
                        <a:t>0.7%</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tc>
                  <a:txBody>
                    <a:bodyPr/>
                    <a:lstStyle/>
                    <a:p>
                      <a:pPr algn="ctr" fontAlgn="b"/>
                      <a:r>
                        <a:rPr lang="en-US" sz="1000" b="0" i="0" u="none" strike="noStrike" dirty="0">
                          <a:solidFill>
                            <a:srgbClr val="000000"/>
                          </a:solidFill>
                          <a:effectLst/>
                          <a:latin typeface="Franklin Gothic Book" panose="020B0503020102020204" pitchFamily="34" charset="0"/>
                        </a:rPr>
                        <a:t>0.8</a:t>
                      </a:r>
                    </a:p>
                  </a:txBody>
                  <a:tcPr marL="9525" marR="9525" marT="9525" marB="0" anchor="ctr">
                    <a:lnL w="9525" cap="flat" cmpd="sng" algn="ctr">
                      <a:noFill/>
                      <a:prstDash val="dot"/>
                      <a:round/>
                      <a:headEnd type="none" w="med" len="med"/>
                      <a:tailEnd type="none" w="med" len="med"/>
                    </a:lnL>
                    <a:lnR w="9525" cap="flat" cmpd="sng" algn="ctr">
                      <a:no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180270994"/>
                  </a:ext>
                </a:extLst>
              </a:tr>
            </a:tbl>
          </a:graphicData>
        </a:graphic>
      </p:graphicFrame>
      <p:graphicFrame>
        <p:nvGraphicFramePr>
          <p:cNvPr id="33" name="Chart1">
            <a:extLst>
              <a:ext uri="{FF2B5EF4-FFF2-40B4-BE49-F238E27FC236}">
                <a16:creationId xmlns:a16="http://schemas.microsoft.com/office/drawing/2014/main" id="{48F0AE8A-FE1D-4856-B6BA-A96F95FD500C}"/>
              </a:ext>
            </a:extLst>
          </p:cNvPr>
          <p:cNvGraphicFramePr>
            <a:graphicFrameLocks/>
          </p:cNvGraphicFramePr>
          <p:nvPr>
            <p:extLst>
              <p:ext uri="{D42A27DB-BD31-4B8C-83A1-F6EECF244321}">
                <p14:modId xmlns:p14="http://schemas.microsoft.com/office/powerpoint/2010/main" val="3687445686"/>
              </p:ext>
            </p:extLst>
          </p:nvPr>
        </p:nvGraphicFramePr>
        <p:xfrm>
          <a:off x="678180" y="2286501"/>
          <a:ext cx="8107366" cy="3785616"/>
        </p:xfrm>
        <a:graphic>
          <a:graphicData uri="http://schemas.openxmlformats.org/drawingml/2006/chart">
            <c:chart xmlns:c="http://schemas.openxmlformats.org/drawingml/2006/chart" xmlns:r="http://schemas.openxmlformats.org/officeDocument/2006/relationships" r:id="rId4"/>
          </a:graphicData>
        </a:graphic>
      </p:graphicFrame>
      <p:sp>
        <p:nvSpPr>
          <p:cNvPr id="34" name="TextBox1">
            <a:extLst>
              <a:ext uri="{FF2B5EF4-FFF2-40B4-BE49-F238E27FC236}">
                <a16:creationId xmlns:a16="http://schemas.microsoft.com/office/drawing/2014/main" id="{592ED38E-4B29-4388-B614-21A56D8229E8}"/>
              </a:ext>
            </a:extLst>
          </p:cNvPr>
          <p:cNvSpPr txBox="1"/>
          <p:nvPr/>
        </p:nvSpPr>
        <p:spPr>
          <a:xfrm>
            <a:off x="-12351" y="2180435"/>
            <a:ext cx="678180" cy="430887"/>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Total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1.3% </a:t>
            </a:r>
          </a:p>
        </p:txBody>
      </p:sp>
      <p:sp>
        <p:nvSpPr>
          <p:cNvPr id="4" name="Slide Number Placeholder 3">
            <a:extLst>
              <a:ext uri="{FF2B5EF4-FFF2-40B4-BE49-F238E27FC236}">
                <a16:creationId xmlns:a16="http://schemas.microsoft.com/office/drawing/2014/main" id="{B0AED302-F151-4A86-A509-98A6A0226717}"/>
              </a:ext>
            </a:extLst>
          </p:cNvPr>
          <p:cNvSpPr>
            <a:spLocks noGrp="1"/>
          </p:cNvSpPr>
          <p:nvPr>
            <p:ph type="sldNum" sz="quarter" idx="4"/>
          </p:nvPr>
        </p:nvSpPr>
        <p:spPr/>
        <p:txBody>
          <a:bodyPr/>
          <a:lstStyle/>
          <a:p>
            <a:fld id="{A26DCA39-FE7E-4B33-9419-C9BB65BD885E}" type="slidenum">
              <a:rPr lang="en-US" smtClean="0"/>
              <a:t>81</a:t>
            </a:fld>
            <a:endParaRPr lang="en-US"/>
          </a:p>
        </p:txBody>
      </p:sp>
    </p:spTree>
    <p:extLst>
      <p:ext uri="{BB962C8B-B14F-4D97-AF65-F5344CB8AC3E}">
        <p14:creationId xmlns:p14="http://schemas.microsoft.com/office/powerpoint/2010/main" val="295465084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ndmother cooking with child">
            <a:extLst>
              <a:ext uri="{FF2B5EF4-FFF2-40B4-BE49-F238E27FC236}">
                <a16:creationId xmlns:a16="http://schemas.microsoft.com/office/drawing/2014/main" id="{974C5C7A-93A9-4C64-BA82-366F6416647C}"/>
              </a:ext>
            </a:extLst>
          </p:cNvPr>
          <p:cNvPicPr>
            <a:picLocks noGrp="1" noChangeAspect="1"/>
          </p:cNvPicPr>
          <p:nvPr>
            <p:ph type="pic" sz="quarter" idx="11"/>
          </p:nvPr>
        </p:nvPicPr>
        <p:blipFill>
          <a:blip r:embed="rId2"/>
          <a:srcRect/>
          <a:stretch/>
        </p:blipFill>
        <p:spPr>
          <a:xfrm>
            <a:off x="6569079" y="1553677"/>
            <a:ext cx="5618497" cy="3750646"/>
          </a:xfrm>
        </p:spPr>
      </p:pic>
      <p:sp>
        <p:nvSpPr>
          <p:cNvPr id="4" name="Text Placeholder 3">
            <a:extLst>
              <a:ext uri="{FF2B5EF4-FFF2-40B4-BE49-F238E27FC236}">
                <a16:creationId xmlns:a16="http://schemas.microsoft.com/office/drawing/2014/main" id="{1430B1AD-F78E-4FEA-AACB-738D67D98B88}"/>
              </a:ext>
            </a:extLst>
          </p:cNvPr>
          <p:cNvSpPr>
            <a:spLocks noGrp="1"/>
          </p:cNvSpPr>
          <p:nvPr>
            <p:ph type="body" sz="quarter" idx="10"/>
          </p:nvPr>
        </p:nvSpPr>
        <p:spPr/>
        <p:txBody>
          <a:bodyPr lIns="91440" tIns="45720" rIns="91440" bIns="45720" anchor="t">
            <a:normAutofit lnSpcReduction="10000"/>
          </a:bodyPr>
          <a:lstStyle/>
          <a:p>
            <a:r>
              <a:rPr lang="en-US"/>
              <a:t>OCCASION Overview</a:t>
            </a:r>
          </a:p>
        </p:txBody>
      </p:sp>
    </p:spTree>
    <p:extLst>
      <p:ext uri="{BB962C8B-B14F-4D97-AF65-F5344CB8AC3E}">
        <p14:creationId xmlns:p14="http://schemas.microsoft.com/office/powerpoint/2010/main" val="3216468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17.12.08"/>
  <p:tag name="AS_TITLE" val="Aspose.Slides for .NET 4.0 Client Profile"/>
  <p:tag name="AS_VERSION" val="17.12"/>
  <p:tag name="EXCLUDEHIDDENSLIDES" val="False"/>
  <p:tag name="NUMBEROFPAGES" val="8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32">
      <a:dk1>
        <a:sysClr val="windowText" lastClr="000000"/>
      </a:dk1>
      <a:lt1>
        <a:sysClr val="window" lastClr="FFFFFF"/>
      </a:lt1>
      <a:dk2>
        <a:srgbClr val="DB1348"/>
      </a:dk2>
      <a:lt2>
        <a:srgbClr val="E7E6E6"/>
      </a:lt2>
      <a:accent1>
        <a:srgbClr val="DB1348"/>
      </a:accent1>
      <a:accent2>
        <a:srgbClr val="B68F68"/>
      </a:accent2>
      <a:accent3>
        <a:srgbClr val="003960"/>
      </a:accent3>
      <a:accent4>
        <a:srgbClr val="43BDA0"/>
      </a:accent4>
      <a:accent5>
        <a:srgbClr val="F9B9CA"/>
      </a:accent5>
      <a:accent6>
        <a:srgbClr val="61BBFF"/>
      </a:accent6>
      <a:hlink>
        <a:srgbClr val="0563C1"/>
      </a:hlink>
      <a:folHlink>
        <a:srgbClr val="954F72"/>
      </a:folHlink>
    </a:clrScheme>
    <a:fontScheme name="Custom 3">
      <a:majorFont>
        <a:latin typeface="Franklin Gothic Medium Cond"/>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PD Color Palette">
    <a:dk1>
      <a:srgbClr val="000000"/>
    </a:dk1>
    <a:lt1>
      <a:srgbClr val="FFFFFF"/>
    </a:lt1>
    <a:dk2>
      <a:srgbClr val="0078BE"/>
    </a:dk2>
    <a:lt2>
      <a:srgbClr val="00517D"/>
    </a:lt2>
    <a:accent1>
      <a:srgbClr val="00517D"/>
    </a:accent1>
    <a:accent2>
      <a:srgbClr val="82C341"/>
    </a:accent2>
    <a:accent3>
      <a:srgbClr val="0078BE"/>
    </a:accent3>
    <a:accent4>
      <a:srgbClr val="83329B"/>
    </a:accent4>
    <a:accent5>
      <a:srgbClr val="D0006F"/>
    </a:accent5>
    <a:accent6>
      <a:srgbClr val="00A3AD"/>
    </a:accent6>
    <a:hlink>
      <a:srgbClr val="0078BE"/>
    </a:hlink>
    <a:folHlink>
      <a:srgbClr val="0051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NPD Color Palette">
    <a:dk1>
      <a:srgbClr val="000000"/>
    </a:dk1>
    <a:lt1>
      <a:srgbClr val="FFFFFF"/>
    </a:lt1>
    <a:dk2>
      <a:srgbClr val="0078BE"/>
    </a:dk2>
    <a:lt2>
      <a:srgbClr val="00517D"/>
    </a:lt2>
    <a:accent1>
      <a:srgbClr val="00517D"/>
    </a:accent1>
    <a:accent2>
      <a:srgbClr val="82C341"/>
    </a:accent2>
    <a:accent3>
      <a:srgbClr val="0078BE"/>
    </a:accent3>
    <a:accent4>
      <a:srgbClr val="83329B"/>
    </a:accent4>
    <a:accent5>
      <a:srgbClr val="D0006F"/>
    </a:accent5>
    <a:accent6>
      <a:srgbClr val="00A3AD"/>
    </a:accent6>
    <a:hlink>
      <a:srgbClr val="0078BE"/>
    </a:hlink>
    <a:folHlink>
      <a:srgbClr val="0051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NPD Color Palette">
    <a:dk1>
      <a:srgbClr val="000000"/>
    </a:dk1>
    <a:lt1>
      <a:srgbClr val="FFFFFF"/>
    </a:lt1>
    <a:dk2>
      <a:srgbClr val="0078BE"/>
    </a:dk2>
    <a:lt2>
      <a:srgbClr val="00517D"/>
    </a:lt2>
    <a:accent1>
      <a:srgbClr val="00517D"/>
    </a:accent1>
    <a:accent2>
      <a:srgbClr val="82C341"/>
    </a:accent2>
    <a:accent3>
      <a:srgbClr val="0078BE"/>
    </a:accent3>
    <a:accent4>
      <a:srgbClr val="83329B"/>
    </a:accent4>
    <a:accent5>
      <a:srgbClr val="D0006F"/>
    </a:accent5>
    <a:accent6>
      <a:srgbClr val="00A3AD"/>
    </a:accent6>
    <a:hlink>
      <a:srgbClr val="0078BE"/>
    </a:hlink>
    <a:folHlink>
      <a:srgbClr val="0051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39</TotalTime>
  <Words>31100</Words>
  <Application>Microsoft Office PowerPoint</Application>
  <PresentationFormat>Widescreen</PresentationFormat>
  <Paragraphs>12017</Paragraphs>
  <Slides>81</Slides>
  <Notes>74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2" baseType="lpstr">
      <vt:lpstr>Arial</vt:lpstr>
      <vt:lpstr>Barlow Condensed ExtraBold</vt:lpstr>
      <vt:lpstr>Calibri</vt:lpstr>
      <vt:lpstr>Franklin Gothic Book</vt:lpstr>
      <vt:lpstr>Franklin Gothic Medium</vt:lpstr>
      <vt:lpstr>Franklin Gothic Medium Cond</vt:lpstr>
      <vt:lpstr>Montserrat</vt:lpstr>
      <vt:lpstr>Montserrat Light</vt:lpstr>
      <vt:lpstr>Montserrat Medium</vt:lpstr>
      <vt:lpstr>1_Office Theme</vt:lpstr>
      <vt:lpstr>think-cell Slide</vt:lpstr>
      <vt:lpstr>Kellogg’s  Eating Occasions Framework</vt:lpstr>
      <vt:lpstr>PowerPoint Presentation</vt:lpstr>
      <vt:lpstr>PowerPoint Presentation</vt:lpstr>
      <vt:lpstr>Understanding Occasions</vt:lpstr>
      <vt:lpstr>PowerPoint Presentation</vt:lpstr>
      <vt:lpstr>PowerPoint Presentation</vt:lpstr>
      <vt:lpstr>By understanding our strategic goals for the framework and applying the eating occasion definition, we developed a data-driven eating occasion framework. </vt:lpstr>
      <vt:lpstr>Sample &amp;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CHANNEL COMPARISON INTERPRETATION GUIDE</dc:title>
  <dc:creator>Anuradha Nawkhare</dc:creator>
  <cp:lastModifiedBy>Sabat Ullah</cp:lastModifiedBy>
  <cp:revision>651</cp:revision>
  <dcterms:created xsi:type="dcterms:W3CDTF">2019-10-01T06:51:03Z</dcterms:created>
  <dcterms:modified xsi:type="dcterms:W3CDTF">2022-07-11T13:26:57Z</dcterms:modified>
</cp:coreProperties>
</file>